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 bookmarkIdSeed="2">
  <p:sldMasterIdLst>
    <p:sldMasterId id="2147483678" r:id="rId1"/>
  </p:sldMasterIdLst>
  <p:notesMasterIdLst>
    <p:notesMasterId r:id="rId28"/>
  </p:notesMasterIdLst>
  <p:sldIdLst>
    <p:sldId id="2147375758" r:id="rId2"/>
    <p:sldId id="2147375821" r:id="rId3"/>
    <p:sldId id="2147375946" r:id="rId4"/>
    <p:sldId id="2147375919" r:id="rId5"/>
    <p:sldId id="2147375867" r:id="rId6"/>
    <p:sldId id="2147375839" r:id="rId7"/>
    <p:sldId id="2147375950" r:id="rId8"/>
    <p:sldId id="2147375949" r:id="rId9"/>
    <p:sldId id="2147375948" r:id="rId10"/>
    <p:sldId id="2147375947" r:id="rId11"/>
    <p:sldId id="2147375797" r:id="rId12"/>
    <p:sldId id="2147375941" r:id="rId13"/>
    <p:sldId id="2147375910" r:id="rId14"/>
    <p:sldId id="2147375908" r:id="rId15"/>
    <p:sldId id="2147375907" r:id="rId16"/>
    <p:sldId id="2147375943" r:id="rId17"/>
    <p:sldId id="2147375944" r:id="rId18"/>
    <p:sldId id="2147375905" r:id="rId19"/>
    <p:sldId id="2147375945" r:id="rId20"/>
    <p:sldId id="2147375854" r:id="rId21"/>
    <p:sldId id="2147375852" r:id="rId22"/>
    <p:sldId id="2147375924" r:id="rId23"/>
    <p:sldId id="2147375855" r:id="rId24"/>
    <p:sldId id="2147375856" r:id="rId25"/>
    <p:sldId id="2147375857" r:id="rId26"/>
    <p:sldId id="273" r:id="rId27"/>
  </p:sldIdLst>
  <p:sldSz cx="12192000" cy="6858000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7491" userDrawn="1">
          <p15:clr>
            <a:srgbClr val="A4A3A4"/>
          </p15:clr>
        </p15:guide>
        <p15:guide id="2" orient="horz" pos="663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8" roundtripDataSignature="AMtx7mhEHhMxtXLKAESoe/bQBksikNOVd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32AD06-DDBC-0674-53EE-3D2EAB1F43B0}" name="Tereza Perez" initials="TP" userId="S::tereza.perez@comunidadeeducativa.org.br::e5d1ce77-90ce-4562-8e58-96783ded1279" providerId="AD"/>
  <p188:author id="{E71B1D17-937F-346B-DA79-6420F0E4B601}" name="Ana Lucia Lima" initials="AL" userId="S::ana.lima@conhecimentosocial.com::3dfd9c0f-b26d-4ea2-8608-00d2a942091d" providerId="AD"/>
  <p188:author id="{6BBC2E7C-81CE-ECD2-9F5B-650AD50CB6D3}" name="Ana Clara Bin" initials="AB" userId="fd274bfde62e6ac0" providerId="Windows Live"/>
  <p188:author id="{035C519D-BEC3-FF5A-EFF6-E3BF638EB740}" name="Priscila de Giovani" initials="Pd" userId="6b5c9707a9b6f653" providerId="Windows Live"/>
  <p188:author id="{D98F5CC1-55B7-5750-AA0B-8FD1FB5816E4}" name="Fernanda Martinelli" initials="FM" userId="f22bda6ed5669311" providerId="Windows Live"/>
  <p188:author id="{581716E1-E2A3-B230-BDAC-F39580FA90E2}" name="Fernanda Cury" initials="FC" userId="4e09e97372d806cf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riscila de Giovani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8C75"/>
    <a:srgbClr val="01AA8D"/>
    <a:srgbClr val="D9D5D4"/>
    <a:srgbClr val="E2702F"/>
    <a:srgbClr val="F2C108"/>
    <a:srgbClr val="009183"/>
    <a:srgbClr val="E97132"/>
    <a:srgbClr val="FFFFFF"/>
    <a:srgbClr val="0F9ED5"/>
    <a:srgbClr val="4EA7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7642AF3-18B6-4FCE-B54E-48D05566FDCE}">
  <a:tblStyle styleId="{77642AF3-18B6-4FCE-B54E-48D05566FDCE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79" autoAdjust="0"/>
    <p:restoredTop sz="94364" autoAdjust="0"/>
  </p:normalViewPr>
  <p:slideViewPr>
    <p:cSldViewPr snapToGrid="0">
      <p:cViewPr varScale="1">
        <p:scale>
          <a:sx n="70" d="100"/>
          <a:sy n="70" d="100"/>
        </p:scale>
        <p:origin x="954" y="60"/>
      </p:cViewPr>
      <p:guideLst>
        <p:guide pos="7491"/>
        <p:guide orient="horz" pos="663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7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59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8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64" Type="http://schemas.microsoft.com/office/2018/10/relationships/authors" Target="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Vale Sans" panose="020B0503020204030204" pitchFamily="34" charset="0"/>
                <a:ea typeface="Vale Sans" panose="020B050302020403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pt-BR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1698" y="0"/>
            <a:ext cx="2984871" cy="50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Vale Sans" panose="020B0503020204030204" pitchFamily="34" charset="0"/>
                <a:ea typeface="Vale Sans" panose="020B050302020403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pt-BR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Vale Sans" panose="020B0503020204030204" pitchFamily="34" charset="0"/>
                <a:ea typeface="Vale Sans" panose="020B0503020204030204" pitchFamily="34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pt-BR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00" tIns="48300" rIns="96600" bIns="48300" anchor="b" anchorCtr="0">
            <a:noAutofit/>
          </a:bodyPr>
          <a:lstStyle>
            <a:lvl1pPr>
              <a:defRPr>
                <a:latin typeface="Vale Sans" panose="020B0503020204030204" pitchFamily="34" charset="0"/>
              </a:defRPr>
            </a:lvl1pPr>
          </a:lstStyle>
          <a:p>
            <a:pPr algn="r"/>
            <a:fld id="{00000000-1234-1234-1234-123412341234}" type="slidenum">
              <a:rPr lang="pt-BR" sz="13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‹nº›</a:t>
            </a:fld>
            <a:endParaRPr lang="pt-BR" sz="13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728349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Vale Sans" panose="020B0503020204030204" pitchFamily="34" charset="0"/>
        <a:ea typeface="Vale Sans" panose="020B050302020403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E4E8B98-223B-5C36-E35B-26325CDDA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>
            <a:extLst>
              <a:ext uri="{FF2B5EF4-FFF2-40B4-BE49-F238E27FC236}">
                <a16:creationId xmlns:a16="http://schemas.microsoft.com/office/drawing/2014/main" id="{3032FBFC-78F9-3E59-F42A-9EDB72EB6F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Vale Sans" panose="020B0503020204030204" pitchFamily="34" charset="0"/>
            </a:endParaRPr>
          </a:p>
        </p:txBody>
      </p:sp>
      <p:sp>
        <p:nvSpPr>
          <p:cNvPr id="88" name="Google Shape;88;p1:notes">
            <a:extLst>
              <a:ext uri="{FF2B5EF4-FFF2-40B4-BE49-F238E27FC236}">
                <a16:creationId xmlns:a16="http://schemas.microsoft.com/office/drawing/2014/main" id="{C79F86FB-D791-F139-9DA5-19B3D268A6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80799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2:notes"/>
          <p:cNvSpPr txBox="1">
            <a:spLocks noGrp="1"/>
          </p:cNvSpPr>
          <p:nvPr>
            <p:ph type="body" idx="1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spcFirstLastPara="1" wrap="square" lIns="96600" tIns="48300" rIns="96600" bIns="483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Vale Sans" panose="020B0503020204030204" pitchFamily="34" charset="0"/>
            </a:endParaRPr>
          </a:p>
        </p:txBody>
      </p:sp>
      <p:sp>
        <p:nvSpPr>
          <p:cNvPr id="241" name="Google Shape;2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3E35-33ED-F64A-AA9C-E66064972A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399297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3E35-33ED-F64A-AA9C-E66064972A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979099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3E35-33ED-F64A-AA9C-E66064972A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95248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3221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5074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5200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3E35-33ED-F64A-AA9C-E66064972A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8316497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971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A3E35-33ED-F64A-AA9C-E66064972A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268856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78574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00000-1234-1234-1234-123412341234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75298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2919939-82FE-1871-924E-66E407BD6CED}"/>
              </a:ext>
            </a:extLst>
          </p:cNvPr>
          <p:cNvGrpSpPr/>
          <p:nvPr userDrawn="1"/>
        </p:nvGrpSpPr>
        <p:grpSpPr>
          <a:xfrm>
            <a:off x="0" y="6061602"/>
            <a:ext cx="12192000" cy="796398"/>
            <a:chOff x="0" y="6061602"/>
            <a:chExt cx="12192000" cy="7963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9F8075-67F3-7637-7C30-868A73A8E49F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828B8FE7-CED7-F806-9846-62247D48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F7A62-7796-7E34-E997-24247F982DE4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933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2919939-82FE-1871-924E-66E407BD6CED}"/>
              </a:ext>
            </a:extLst>
          </p:cNvPr>
          <p:cNvGrpSpPr/>
          <p:nvPr userDrawn="1"/>
        </p:nvGrpSpPr>
        <p:grpSpPr>
          <a:xfrm>
            <a:off x="0" y="6061602"/>
            <a:ext cx="12192000" cy="796398"/>
            <a:chOff x="0" y="6061602"/>
            <a:chExt cx="12192000" cy="7963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9F8075-67F3-7637-7C30-868A73A8E49F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828B8FE7-CED7-F806-9846-62247D48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F7A62-7796-7E34-E997-24247F982DE4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7488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2919939-82FE-1871-924E-66E407BD6CED}"/>
              </a:ext>
            </a:extLst>
          </p:cNvPr>
          <p:cNvGrpSpPr/>
          <p:nvPr userDrawn="1"/>
        </p:nvGrpSpPr>
        <p:grpSpPr>
          <a:xfrm>
            <a:off x="0" y="6061602"/>
            <a:ext cx="12192000" cy="796398"/>
            <a:chOff x="0" y="6061602"/>
            <a:chExt cx="12192000" cy="7963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9F8075-67F3-7637-7C30-868A73A8E49F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828B8FE7-CED7-F806-9846-62247D48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F7A62-7796-7E34-E997-24247F982DE4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0269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36199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83984E4-6D37-F222-0E85-7E5936F38096}"/>
              </a:ext>
            </a:extLst>
          </p:cNvPr>
          <p:cNvGrpSpPr/>
          <p:nvPr userDrawn="1"/>
        </p:nvGrpSpPr>
        <p:grpSpPr>
          <a:xfrm>
            <a:off x="0" y="-71718"/>
            <a:ext cx="12192000" cy="6929718"/>
            <a:chOff x="0" y="-71718"/>
            <a:chExt cx="12192000" cy="6929718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C80AD7A-6993-6BA4-F98E-06D5014A6B68}"/>
                </a:ext>
              </a:extLst>
            </p:cNvPr>
            <p:cNvSpPr/>
            <p:nvPr userDrawn="1"/>
          </p:nvSpPr>
          <p:spPr>
            <a:xfrm>
              <a:off x="0" y="-71718"/>
              <a:ext cx="12192000" cy="6373906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BDC97C0-59C7-3C82-BD34-B5D0944F353B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B81A9E52-A132-6872-57DE-CD023FBC0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85636C-0CD9-7A2D-A3DF-F784355E97B3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2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4852831-3119-686A-E93F-8B08ED857C03}"/>
              </a:ext>
            </a:extLst>
          </p:cNvPr>
          <p:cNvGrpSpPr/>
          <p:nvPr userDrawn="1"/>
        </p:nvGrpSpPr>
        <p:grpSpPr>
          <a:xfrm>
            <a:off x="0" y="-71718"/>
            <a:ext cx="12192000" cy="6929718"/>
            <a:chOff x="0" y="-71718"/>
            <a:chExt cx="12192000" cy="692971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D85F32E-515E-EB60-E562-F2A6170A9153}"/>
                </a:ext>
              </a:extLst>
            </p:cNvPr>
            <p:cNvSpPr/>
            <p:nvPr userDrawn="1"/>
          </p:nvSpPr>
          <p:spPr>
            <a:xfrm>
              <a:off x="0" y="-71718"/>
              <a:ext cx="12192000" cy="6382871"/>
            </a:xfrm>
            <a:prstGeom prst="rect">
              <a:avLst/>
            </a:prstGeom>
            <a:solidFill>
              <a:srgbClr val="01A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D7DCE5E-53CA-989A-AB46-6A6B28193141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 dirty="0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A857E9C7-5F43-03B8-D93B-013DC57D1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84CFC27-5BCD-6C63-F784-9A4AC0730C98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79124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2919939-82FE-1871-924E-66E407BD6CED}"/>
              </a:ext>
            </a:extLst>
          </p:cNvPr>
          <p:cNvGrpSpPr/>
          <p:nvPr userDrawn="1"/>
        </p:nvGrpSpPr>
        <p:grpSpPr>
          <a:xfrm>
            <a:off x="0" y="6061602"/>
            <a:ext cx="12192000" cy="796398"/>
            <a:chOff x="0" y="6061602"/>
            <a:chExt cx="12192000" cy="7963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9F8075-67F3-7637-7C30-868A73A8E49F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828B8FE7-CED7-F806-9846-62247D48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F7A62-7796-7E34-E997-24247F982DE4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5064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">
  <p:cSld name="Custom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219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F2919939-82FE-1871-924E-66E407BD6CED}"/>
              </a:ext>
            </a:extLst>
          </p:cNvPr>
          <p:cNvGrpSpPr/>
          <p:nvPr userDrawn="1"/>
        </p:nvGrpSpPr>
        <p:grpSpPr>
          <a:xfrm>
            <a:off x="0" y="6061602"/>
            <a:ext cx="12192000" cy="796398"/>
            <a:chOff x="0" y="6061602"/>
            <a:chExt cx="12192000" cy="79639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9F8075-67F3-7637-7C30-868A73A8E49F}"/>
                </a:ext>
              </a:extLst>
            </p:cNvPr>
            <p:cNvSpPr/>
            <p:nvPr/>
          </p:nvSpPr>
          <p:spPr>
            <a:xfrm>
              <a:off x="0" y="6298330"/>
              <a:ext cx="12192000" cy="559670"/>
            </a:xfrm>
            <a:prstGeom prst="rect">
              <a:avLst/>
            </a:prstGeom>
            <a:solidFill>
              <a:srgbClr val="0091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x-none"/>
            </a:p>
          </p:txBody>
        </p:sp>
        <p:pic>
          <p:nvPicPr>
            <p:cNvPr id="9" name="Picture 8" descr="A green circle with a black background&#10;&#10;Description automatically generated">
              <a:extLst>
                <a:ext uri="{FF2B5EF4-FFF2-40B4-BE49-F238E27FC236}">
                  <a16:creationId xmlns:a16="http://schemas.microsoft.com/office/drawing/2014/main" id="{828B8FE7-CED7-F806-9846-62247D486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17318" y="6061602"/>
              <a:ext cx="671540" cy="719667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1F7A62-7796-7E34-E997-24247F982DE4}"/>
                </a:ext>
              </a:extLst>
            </p:cNvPr>
            <p:cNvSpPr txBox="1"/>
            <p:nvPr/>
          </p:nvSpPr>
          <p:spPr>
            <a:xfrm>
              <a:off x="348342" y="6353470"/>
              <a:ext cx="60960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pt-BR" sz="1400" b="1" dirty="0">
                <a:solidFill>
                  <a:schemeClr val="bg1"/>
                </a:solidFill>
                <a:latin typeface="Vale Sans Light" panose="020B0403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93888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A3E35-33ED-F64A-AA9C-E66064972AE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0864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1" r:id="rId12"/>
    <p:sldLayoutId id="2147483692" r:id="rId13"/>
    <p:sldLayoutId id="2147483697" r:id="rId14"/>
    <p:sldLayoutId id="2147483699" r:id="rId15"/>
    <p:sldLayoutId id="2147483664" r:id="rId16"/>
    <p:sldLayoutId id="2147483665" r:id="rId17"/>
    <p:sldLayoutId id="2147483700" r:id="rId18"/>
    <p:sldLayoutId id="2147483703" r:id="rId19"/>
    <p:sldLayoutId id="2147483717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MrUnuaF7nfo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png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>
          <a:extLst>
            <a:ext uri="{FF2B5EF4-FFF2-40B4-BE49-F238E27FC236}">
              <a16:creationId xmlns:a16="http://schemas.microsoft.com/office/drawing/2014/main" id="{48FD6418-0A9F-204C-9AD0-E4A7C066F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BE42D8-175D-0688-40DD-04A9B6A55B07}"/>
              </a:ext>
            </a:extLst>
          </p:cNvPr>
          <p:cNvSpPr/>
          <p:nvPr/>
        </p:nvSpPr>
        <p:spPr>
          <a:xfrm>
            <a:off x="-33453" y="126007"/>
            <a:ext cx="12244940" cy="6858000"/>
          </a:xfrm>
          <a:prstGeom prst="rect">
            <a:avLst/>
          </a:prstGeom>
          <a:solidFill>
            <a:srgbClr val="00B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r>
              <a:rPr lang="pt-BR" altLang="pt-BR" b="1">
                <a:solidFill>
                  <a:srgbClr val="747678"/>
                </a:solidFill>
                <a:latin typeface="Vale Sans" panose="020B0503020204030204" pitchFamily="34" charset="0"/>
              </a:rPr>
              <a:t>Trilhos da Alfabetização</a:t>
            </a:r>
            <a:endParaRPr lang="pt-BR" altLang="pt-BR" b="1" dirty="0">
              <a:solidFill>
                <a:srgbClr val="747678"/>
              </a:solidFill>
              <a:latin typeface="Vale Sans" panose="020B050302020403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2BFA78C-8DCC-7C68-73AB-EE392D3D88B6}"/>
              </a:ext>
            </a:extLst>
          </p:cNvPr>
          <p:cNvSpPr/>
          <p:nvPr/>
        </p:nvSpPr>
        <p:spPr>
          <a:xfrm>
            <a:off x="-61359" y="8851"/>
            <a:ext cx="12353692" cy="2513117"/>
          </a:xfrm>
          <a:prstGeom prst="rect">
            <a:avLst/>
          </a:prstGeom>
          <a:solidFill>
            <a:srgbClr val="00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F7501D2-9AD0-3162-0215-AAF8EEA054F0}"/>
              </a:ext>
            </a:extLst>
          </p:cNvPr>
          <p:cNvSpPr/>
          <p:nvPr/>
        </p:nvSpPr>
        <p:spPr>
          <a:xfrm>
            <a:off x="-61359" y="2281877"/>
            <a:ext cx="12353692" cy="2086313"/>
          </a:xfrm>
          <a:prstGeom prst="rect">
            <a:avLst/>
          </a:prstGeom>
          <a:solidFill>
            <a:srgbClr val="F68B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pic>
        <p:nvPicPr>
          <p:cNvPr id="20" name="Picture 19" descr="A green circle with a black background&#10;&#10;Description automatically generated">
            <a:extLst>
              <a:ext uri="{FF2B5EF4-FFF2-40B4-BE49-F238E27FC236}">
                <a16:creationId xmlns:a16="http://schemas.microsoft.com/office/drawing/2014/main" id="{325C88C8-D9E6-DC42-87B2-B231B992C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3613" y="435620"/>
            <a:ext cx="6548387" cy="654838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118E86E-722C-A9A0-700F-C820330A9EA3}"/>
              </a:ext>
            </a:extLst>
          </p:cNvPr>
          <p:cNvSpPr txBox="1"/>
          <p:nvPr/>
        </p:nvSpPr>
        <p:spPr>
          <a:xfrm>
            <a:off x="281522" y="2176000"/>
            <a:ext cx="6223352" cy="340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</a:pPr>
            <a:r>
              <a:rPr lang="pt-BR" sz="3600" b="1" dirty="0">
                <a:solidFill>
                  <a:schemeClr val="bg1"/>
                </a:solidFill>
                <a:latin typeface="Vale Sans Black" panose="020B0A03020204030204" pitchFamily="34" charset="0"/>
              </a:rPr>
              <a:t>Catas Altas</a:t>
            </a:r>
          </a:p>
          <a:p>
            <a:pPr>
              <a:lnSpc>
                <a:spcPts val="4300"/>
              </a:lnSpc>
            </a:pPr>
            <a:r>
              <a:rPr lang="pt-BR" sz="3600" b="1" dirty="0">
                <a:solidFill>
                  <a:schemeClr val="bg1"/>
                </a:solidFill>
                <a:latin typeface="Vale Sans Black" panose="020B0A03020204030204" pitchFamily="34" charset="0"/>
              </a:rPr>
              <a:t>Rio Piracicaba</a:t>
            </a:r>
          </a:p>
          <a:p>
            <a:pPr>
              <a:lnSpc>
                <a:spcPts val="4300"/>
              </a:lnSpc>
            </a:pPr>
            <a:r>
              <a:rPr lang="pt-BR" sz="3600" b="1" dirty="0">
                <a:solidFill>
                  <a:schemeClr val="bg1"/>
                </a:solidFill>
                <a:latin typeface="Vale Sans Black" panose="020B0A03020204030204" pitchFamily="34" charset="0"/>
              </a:rPr>
              <a:t>Santa Bárbara</a:t>
            </a:r>
          </a:p>
          <a:p>
            <a:pPr>
              <a:lnSpc>
                <a:spcPts val="4300"/>
              </a:lnSpc>
            </a:pPr>
            <a:r>
              <a:rPr lang="pt-BR" sz="3600" b="1" dirty="0">
                <a:solidFill>
                  <a:schemeClr val="bg1"/>
                </a:solidFill>
                <a:latin typeface="Vale Sans Black" panose="020B0A03020204030204" pitchFamily="34" charset="0"/>
              </a:rPr>
              <a:t>(MG)</a:t>
            </a:r>
          </a:p>
          <a:p>
            <a:pPr>
              <a:lnSpc>
                <a:spcPts val="4300"/>
              </a:lnSpc>
            </a:pPr>
            <a:r>
              <a:rPr lang="pt-BR" sz="3600" b="1" dirty="0">
                <a:solidFill>
                  <a:schemeClr val="bg1"/>
                </a:solidFill>
                <a:latin typeface="Vale Sans Black" panose="020B0A03020204030204" pitchFamily="34" charset="0"/>
              </a:rPr>
              <a:t>Ciclo 3</a:t>
            </a:r>
          </a:p>
          <a:p>
            <a:pPr>
              <a:lnSpc>
                <a:spcPts val="4300"/>
              </a:lnSpc>
            </a:pPr>
            <a:r>
              <a:rPr lang="pt-BR" sz="3600" b="1" dirty="0">
                <a:solidFill>
                  <a:schemeClr val="bg1"/>
                </a:solidFill>
                <a:latin typeface="Vale Sans Black" panose="020B0A03020204030204" pitchFamily="34" charset="0"/>
              </a:rPr>
              <a:t>Reunião Equipe Técnica</a:t>
            </a:r>
          </a:p>
        </p:txBody>
      </p:sp>
      <p:pic>
        <p:nvPicPr>
          <p:cNvPr id="24" name="Picture 23" descr="A child reading a book&#10;&#10;Description automatically generated">
            <a:extLst>
              <a:ext uri="{FF2B5EF4-FFF2-40B4-BE49-F238E27FC236}">
                <a16:creationId xmlns:a16="http://schemas.microsoft.com/office/drawing/2014/main" id="{8A6C855E-4121-4895-E4D7-12E036C394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115" t="12245" r="21759" b="6691"/>
          <a:stretch/>
        </p:blipFill>
        <p:spPr>
          <a:xfrm>
            <a:off x="7124011" y="1928071"/>
            <a:ext cx="2641059" cy="2693608"/>
          </a:xfrm>
          <a:prstGeom prst="ellipse">
            <a:avLst/>
          </a:prstGeom>
        </p:spPr>
      </p:pic>
      <p:pic>
        <p:nvPicPr>
          <p:cNvPr id="26" name="Picture 25" descr="White text on a black background&#10;&#10;Description automatically generated">
            <a:extLst>
              <a:ext uri="{FF2B5EF4-FFF2-40B4-BE49-F238E27FC236}">
                <a16:creationId xmlns:a16="http://schemas.microsoft.com/office/drawing/2014/main" id="{6033241B-B44C-F16A-3308-980398659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07" y="808536"/>
            <a:ext cx="3174681" cy="757274"/>
          </a:xfrm>
          <a:prstGeom prst="rect">
            <a:avLst/>
          </a:prstGeom>
        </p:spPr>
      </p:pic>
      <p:pic>
        <p:nvPicPr>
          <p:cNvPr id="8" name="Picture 7" descr="A logo with white circles and white text&#10;&#10;Description automatically generated">
            <a:extLst>
              <a:ext uri="{FF2B5EF4-FFF2-40B4-BE49-F238E27FC236}">
                <a16:creationId xmlns:a16="http://schemas.microsoft.com/office/drawing/2014/main" id="{6344E3DA-72B8-F969-B30F-C311CC40D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603" y="5374665"/>
            <a:ext cx="2225037" cy="126128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AC985175-1C18-76F9-BBAE-7FB343A6C5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3101" y="5694446"/>
            <a:ext cx="1679647" cy="53813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580B50B-A423-BDE2-EF75-CA7067236B98}"/>
              </a:ext>
            </a:extLst>
          </p:cNvPr>
          <p:cNvGrpSpPr/>
          <p:nvPr/>
        </p:nvGrpSpPr>
        <p:grpSpPr>
          <a:xfrm flipV="1">
            <a:off x="-33453" y="6513288"/>
            <a:ext cx="12355551" cy="689917"/>
            <a:chOff x="0" y="4348975"/>
            <a:chExt cx="12772004" cy="524108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E359822-8C34-40E2-BE09-155019F6B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V="1">
              <a:off x="0" y="4348975"/>
              <a:ext cx="6415809" cy="524108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15DC4D3-C07E-D06D-A01F-54922B2A2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flipV="1">
              <a:off x="6356195" y="4348975"/>
              <a:ext cx="6415809" cy="5241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289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410427" y="123941"/>
            <a:ext cx="1114398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Roteiro do encontro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1" y="2259874"/>
            <a:ext cx="3200400" cy="143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F843194-BD19-09D2-E046-D30D3E5ED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388672"/>
              </p:ext>
            </p:extLst>
          </p:nvPr>
        </p:nvGraphicFramePr>
        <p:xfrm>
          <a:off x="968991" y="1132764"/>
          <a:ext cx="9840036" cy="4791293"/>
        </p:xfrm>
        <a:graphic>
          <a:graphicData uri="http://schemas.openxmlformats.org/drawingml/2006/table">
            <a:tbl>
              <a:tblPr/>
              <a:tblGrid>
                <a:gridCol w="8093122">
                  <a:extLst>
                    <a:ext uri="{9D8B030D-6E8A-4147-A177-3AD203B41FA5}">
                      <a16:colId xmlns:a16="http://schemas.microsoft.com/office/drawing/2014/main" val="2680582010"/>
                    </a:ext>
                  </a:extLst>
                </a:gridCol>
                <a:gridCol w="1746914">
                  <a:extLst>
                    <a:ext uri="{9D8B030D-6E8A-4147-A177-3AD203B41FA5}">
                      <a16:colId xmlns:a16="http://schemas.microsoft.com/office/drawing/2014/main" val="3480714564"/>
                    </a:ext>
                  </a:extLst>
                </a:gridCol>
              </a:tblGrid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 b="1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Atividade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 b="1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Duração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04623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Boas vindas com café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20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348709"/>
                  </a:ext>
                </a:extLst>
              </a:tr>
              <a:tr h="46265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Apresentação do roteiro de trabalho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329684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 dirty="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Momento cultural</a:t>
                      </a:r>
                      <a:endParaRPr lang="pt-BR" sz="2000" dirty="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30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5955583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Compartilhamento do trabalho de campo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1h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8937149"/>
                  </a:ext>
                </a:extLst>
              </a:tr>
              <a:tr h="5060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Devolutiva/comentários sobre atividade prática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40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6327690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Almoço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1h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87744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Acompanhamento da prática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20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3136264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Antecipação da Pauta dos diretores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1h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2082411"/>
                  </a:ext>
                </a:extLst>
              </a:tr>
              <a:tr h="44543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2000" dirty="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 Conselho de classe e acompanhamento das aprendizagens</a:t>
                      </a:r>
                      <a:endParaRPr lang="pt-BR" sz="2000" dirty="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1h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7429808"/>
                  </a:ext>
                </a:extLst>
              </a:tr>
              <a:tr h="4230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Compartilhamento das ações desenvolvidas pelas  demais frentes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7782795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Próximos passos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20 min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0369874"/>
                  </a:ext>
                </a:extLst>
              </a:tr>
              <a:tr h="2452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Avaliação Café e despedida</a:t>
                      </a:r>
                      <a:endParaRPr lang="pt-BR" sz="200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800"/>
                        </a:spcAft>
                        <a:buNone/>
                      </a:pPr>
                      <a:r>
                        <a:rPr lang="pt-BR" sz="2000" dirty="0">
                          <a:effectLst/>
                          <a:latin typeface="Vale Sans" panose="020B0503020204030204" pitchFamily="34" charset="0"/>
                          <a:ea typeface="Vale Sans" panose="020B0503020204030204" pitchFamily="34" charset="0"/>
                          <a:cs typeface="Vale Sans" panose="020B0503020204030204" pitchFamily="34" charset="0"/>
                        </a:rPr>
                        <a:t>10 min</a:t>
                      </a:r>
                      <a:endParaRPr lang="pt-BR" sz="2000" dirty="0">
                        <a:effectLst/>
                        <a:latin typeface="Vale Sans" panose="020B0503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3500" marR="6350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3070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29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0E4FE43-CCA6-2AA7-6E9E-76106C3AAF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285" t="21445" r="32500" b="28911"/>
          <a:stretch>
            <a:fillRect/>
          </a:stretch>
        </p:blipFill>
        <p:spPr>
          <a:xfrm>
            <a:off x="3113588" y="1901142"/>
            <a:ext cx="5463249" cy="4097437"/>
          </a:xfrm>
          <a:prstGeom prst="rect">
            <a:avLst/>
          </a:prstGeom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F9CB3BCB-CD31-E711-AB2E-85A181073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028C75"/>
                </a:solidFill>
                <a:latin typeface="Vale Sans" panose="020B0503020204030204" pitchFamily="34" charset="0"/>
              </a:rPr>
              <a:t>Rio Piracicaba</a:t>
            </a:r>
          </a:p>
        </p:txBody>
      </p:sp>
    </p:spTree>
    <p:extLst>
      <p:ext uri="{BB962C8B-B14F-4D97-AF65-F5344CB8AC3E}">
        <p14:creationId xmlns:p14="http://schemas.microsoft.com/office/powerpoint/2010/main" val="1238396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97727" y="1257671"/>
            <a:ext cx="8739050" cy="33563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-"/>
            </a:pPr>
            <a:r>
              <a:rPr lang="pt-BR" sz="2400" dirty="0">
                <a:latin typeface="Vale Sans" panose="020B0503020204030204" pitchFamily="34" charset="0"/>
                <a:ea typeface="Roboto"/>
                <a:cs typeface="Roboto"/>
              </a:rPr>
              <a:t>o que esse roteiro nos diz sobre a continuidade do trabalho?  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pt-BR" sz="2400" dirty="0">
              <a:latin typeface="Vale Sans" panose="020B0503020204030204" pitchFamily="34" charset="0"/>
              <a:ea typeface="Roboto"/>
              <a:cs typeface="Roboto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-"/>
            </a:pPr>
            <a:endParaRPr lang="pt-BR" sz="2400" dirty="0">
              <a:latin typeface="Vale Sans" panose="020B0503020204030204" pitchFamily="34" charset="0"/>
              <a:ea typeface="Roboto"/>
              <a:cs typeface="Roboto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Registrar um objetivo de aprendizagem para ser retomado ao final, no momento da avaliação: </a:t>
            </a:r>
            <a:r>
              <a:rPr lang="pt-BR" sz="2400" b="1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qual momento da pauta destacaria como fundamental para favorecer a qualificação da política educacional? </a:t>
            </a:r>
            <a:endParaRPr lang="pt-BR" sz="24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latin typeface="Vale Sans" panose="020B0503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32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1206136" y="1318494"/>
            <a:ext cx="8956767" cy="1878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535"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Qual o total de estudantes destas redes?</a:t>
            </a:r>
          </a:p>
          <a:p>
            <a:pPr marL="432435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pt-BR" sz="2400" dirty="0">
              <a:latin typeface="Vale Sans" panose="020B0503020204030204" pitchFamily="34" charset="0"/>
              <a:ea typeface="Vale Sans" panose="020B0503020204030204" pitchFamily="34" charset="0"/>
              <a:cs typeface="Vale Sans" panose="020B0503020204030204" pitchFamily="34" charset="0"/>
            </a:endParaRPr>
          </a:p>
          <a:p>
            <a:pPr marL="432435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Marca o propósito deste encontro e a atuação de cada um na rede e no território.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2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404400" y="331144"/>
            <a:ext cx="1114398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Momento cultural</a:t>
            </a:r>
          </a:p>
        </p:txBody>
      </p:sp>
      <p:sp>
        <p:nvSpPr>
          <p:cNvPr id="3" name="Retângulo 2"/>
          <p:cNvSpPr/>
          <p:nvPr/>
        </p:nvSpPr>
        <p:spPr>
          <a:xfrm>
            <a:off x="2429691" y="2259874"/>
            <a:ext cx="3200400" cy="143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5177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A5744AC-A718-9F2A-4625-FCDFA392094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62" t="25461" r="65634" b="7243"/>
          <a:stretch>
            <a:fillRect/>
          </a:stretch>
        </p:blipFill>
        <p:spPr>
          <a:xfrm>
            <a:off x="818866" y="3002507"/>
            <a:ext cx="2577103" cy="305635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2A2BC38-A863-2733-4263-A170D9278E4A}"/>
              </a:ext>
            </a:extLst>
          </p:cNvPr>
          <p:cNvSpPr txBox="1"/>
          <p:nvPr/>
        </p:nvSpPr>
        <p:spPr>
          <a:xfrm>
            <a:off x="3450561" y="5689530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none" strike="noStrike" dirty="0">
                <a:effectLst/>
                <a:latin typeface="Google Sans"/>
              </a:rPr>
              <a:t>Orides Fontela</a:t>
            </a:r>
            <a:r>
              <a:rPr lang="pt-BR" dirty="0"/>
              <a:t> (1940-1998)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350E48-0A07-6BE4-7E90-7A85A8A1B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0330" y="211879"/>
            <a:ext cx="5334858" cy="467370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25D789A-3A07-D717-7C6E-6518345F3D28}"/>
              </a:ext>
            </a:extLst>
          </p:cNvPr>
          <p:cNvSpPr txBox="1"/>
          <p:nvPr/>
        </p:nvSpPr>
        <p:spPr>
          <a:xfrm>
            <a:off x="404400" y="331144"/>
            <a:ext cx="557331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Momento cultural</a:t>
            </a:r>
          </a:p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Flip 2026</a:t>
            </a:r>
          </a:p>
        </p:txBody>
      </p:sp>
    </p:spTree>
    <p:extLst>
      <p:ext uri="{BB962C8B-B14F-4D97-AF65-F5344CB8AC3E}">
        <p14:creationId xmlns:p14="http://schemas.microsoft.com/office/powerpoint/2010/main" val="2684033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18DBD90-F090-C0F4-5801-54F0B2D0E3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98" t="22674" r="6865" b="4455"/>
          <a:stretch>
            <a:fillRect/>
          </a:stretch>
        </p:blipFill>
        <p:spPr>
          <a:xfrm>
            <a:off x="518615" y="791569"/>
            <a:ext cx="10672549" cy="499508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1EB09B8-4E0C-0C66-7BAA-8C088AA07C62}"/>
              </a:ext>
            </a:extLst>
          </p:cNvPr>
          <p:cNvSpPr txBox="1"/>
          <p:nvPr/>
        </p:nvSpPr>
        <p:spPr>
          <a:xfrm>
            <a:off x="917812" y="313477"/>
            <a:ext cx="6093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hlinkClick r:id="rId3"/>
              </a:rPr>
              <a:t>https://www.youtube.com/playlist?list=PLMrUnuaF7nfo</a:t>
            </a:r>
            <a:r>
              <a:rPr lang="pt-B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9560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87EE807-9C80-5D2F-88AA-A2CA2B8F4920}"/>
              </a:ext>
            </a:extLst>
          </p:cNvPr>
          <p:cNvSpPr txBox="1"/>
          <p:nvPr/>
        </p:nvSpPr>
        <p:spPr>
          <a:xfrm>
            <a:off x="1215342" y="1455135"/>
            <a:ext cx="924817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0" u="none" strike="noStrike" dirty="0">
                <a:effectLst/>
                <a:latin typeface="Vale Sans" panose="020B0503020204030204" pitchFamily="34" charset="0"/>
              </a:rPr>
              <a:t>A próxima edição do </a:t>
            </a:r>
            <a:r>
              <a:rPr lang="pt-BR" sz="2400" b="1" u="none" strike="noStrike" dirty="0" err="1">
                <a:effectLst/>
                <a:latin typeface="Vale Sans" panose="020B0503020204030204" pitchFamily="34" charset="0"/>
              </a:rPr>
              <a:t>Flitabira</a:t>
            </a:r>
            <a:r>
              <a:rPr lang="pt-BR" sz="2400" dirty="0">
                <a:latin typeface="Vale Sans" panose="020B0503020204030204" pitchFamily="34" charset="0"/>
              </a:rPr>
              <a:t> (Festival Literário Internacional de Itabira) acontecerá entre os dias </a:t>
            </a:r>
            <a:r>
              <a:rPr lang="pt-BR" sz="2400" b="1" u="none" strike="noStrike" dirty="0">
                <a:effectLst/>
                <a:latin typeface="Vale Sans" panose="020B0503020204030204" pitchFamily="34" charset="0"/>
              </a:rPr>
              <a:t>29 de outubro e 1º de novembro de 2026</a:t>
            </a:r>
            <a:r>
              <a:rPr lang="pt-BR" sz="2400" dirty="0">
                <a:latin typeface="Vale Sans" panose="020B0503020204030204" pitchFamily="34" charset="0"/>
              </a:rPr>
              <a:t>. O festival tradicionalmente ocupa os espaços da </a:t>
            </a:r>
            <a:r>
              <a:rPr lang="pt-BR" sz="2400" b="0" u="none" strike="noStrike" dirty="0">
                <a:effectLst/>
                <a:latin typeface="Vale Sans" panose="020B0503020204030204" pitchFamily="34" charset="0"/>
              </a:rPr>
              <a:t>Fundação Cultural Carlos Drummond de Andrade (FCCDA)</a:t>
            </a:r>
            <a:r>
              <a:rPr lang="pt-BR" sz="2400" dirty="0">
                <a:latin typeface="Vale Sans" panose="020B0503020204030204" pitchFamily="34" charset="0"/>
              </a:rPr>
              <a:t> e celebra o aniversário do poeta itabirano, comemorado em 31 de outubro</a:t>
            </a:r>
          </a:p>
        </p:txBody>
      </p:sp>
    </p:spTree>
    <p:extLst>
      <p:ext uri="{BB962C8B-B14F-4D97-AF65-F5344CB8AC3E}">
        <p14:creationId xmlns:p14="http://schemas.microsoft.com/office/powerpoint/2010/main" val="4253188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BDCBBEA-D2C4-9FD3-9D7E-AFE4C759A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315" y="2013993"/>
            <a:ext cx="3398617" cy="4531489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F1535E3-C908-E369-1D77-043E823AF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086" y="299493"/>
            <a:ext cx="4572000" cy="3429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5F2FCEC-7EA6-5199-B8E4-BE3AD24078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5241" y="2083442"/>
            <a:ext cx="3294444" cy="4392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92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524009" y="100594"/>
            <a:ext cx="1114398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Compartilhamento do trabalho de campo </a:t>
            </a:r>
          </a:p>
        </p:txBody>
      </p:sp>
      <p:sp>
        <p:nvSpPr>
          <p:cNvPr id="4" name="Retângulo 3"/>
          <p:cNvSpPr/>
          <p:nvPr/>
        </p:nvSpPr>
        <p:spPr>
          <a:xfrm>
            <a:off x="5120640" y="3291840"/>
            <a:ext cx="2325189" cy="2351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875211" y="3553097"/>
            <a:ext cx="875212" cy="2024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524009" y="1169197"/>
            <a:ext cx="10528663" cy="5738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Impressões levantadas no dia do trabalho de campo no encontro presencial do ciclo 1:</a:t>
            </a:r>
          </a:p>
          <a:p>
            <a:pPr marL="269875"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- plano de ação</a:t>
            </a:r>
          </a:p>
          <a:p>
            <a:pPr marL="269875"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- apoio à diretora e coordenação para desenvolvimento do plano de ação</a:t>
            </a:r>
          </a:p>
          <a:p>
            <a:pPr marL="612775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reflexões sobre o processo</a:t>
            </a:r>
          </a:p>
          <a:p>
            <a:pPr marL="612775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registro fotográfico do processo</a:t>
            </a:r>
          </a:p>
          <a:p>
            <a:pPr marL="612775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Avanços e desafios</a:t>
            </a:r>
          </a:p>
          <a:p>
            <a:pPr marL="612775" indent="-342900" algn="just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pt-BR" sz="2400" dirty="0">
              <a:latin typeface="Vale Sans" panose="020B0503020204030204" pitchFamily="34" charset="0"/>
              <a:ea typeface="Vale Sans" panose="020B0503020204030204" pitchFamily="34" charset="0"/>
              <a:cs typeface="Vale Sans" panose="020B0503020204030204" pitchFamily="34" charset="0"/>
            </a:endParaRPr>
          </a:p>
          <a:p>
            <a:pPr marL="612775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Qual é a contribuição do TC para a atuação (da equipe técnica)? </a:t>
            </a:r>
          </a:p>
          <a:p>
            <a:pPr marL="269875"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Cada grupo terá </a:t>
            </a:r>
            <a:r>
              <a:rPr lang="pt-BR" sz="2400" b="1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15 minutos</a:t>
            </a:r>
            <a:r>
              <a:rPr lang="pt-BR" sz="2400" dirty="0"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 de apresentação e ao final teremos 15 minutos para discussão.</a:t>
            </a:r>
          </a:p>
          <a:p>
            <a:pPr marL="269875"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latin typeface="Vale Sans" panose="020B0503020204030204" pitchFamily="34" charset="0"/>
              <a:ea typeface="Vale Sans" panose="020B0503020204030204" pitchFamily="34" charset="0"/>
              <a:cs typeface="Vale Sans" panose="020B0503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386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036B2E9-61B8-01CB-78F6-CE3C275DD22C}"/>
              </a:ext>
            </a:extLst>
          </p:cNvPr>
          <p:cNvSpPr txBox="1"/>
          <p:nvPr/>
        </p:nvSpPr>
        <p:spPr>
          <a:xfrm>
            <a:off x="723331" y="1674078"/>
            <a:ext cx="9826388" cy="1858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effectLst/>
                <a:highlight>
                  <a:srgbClr val="FFFFFF"/>
                </a:highlight>
                <a:latin typeface="Vale Sans" panose="020B0503020204030204" pitchFamily="34" charset="0"/>
                <a:ea typeface="Roboto"/>
                <a:cs typeface="Roboto"/>
              </a:rPr>
              <a:t>O que identificam como aprendizagens desta equipe, ao longo deste ano, sobre o trabalho de campo?</a:t>
            </a:r>
            <a:r>
              <a:rPr lang="pt-BR" sz="2400" dirty="0">
                <a:effectLst/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 </a:t>
            </a:r>
            <a:endParaRPr lang="pt-BR" sz="2400" dirty="0">
              <a:effectLst/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pt-BR" sz="2400" dirty="0">
                <a:effectLst/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 </a:t>
            </a:r>
            <a:endParaRPr lang="pt-BR" sz="2400" dirty="0">
              <a:effectLst/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8001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effectLst/>
                <a:latin typeface="Vale Sans" panose="020B0503020204030204" pitchFamily="34" charset="0"/>
                <a:ea typeface="Vale Sans" panose="020B0503020204030204" pitchFamily="34" charset="0"/>
                <a:cs typeface="Vale Sans" panose="020B0503020204030204" pitchFamily="34" charset="0"/>
              </a:rPr>
              <a:t>O que identificam como aprendizagem das diretoras?</a:t>
            </a:r>
            <a:endParaRPr lang="pt-BR" sz="2400" dirty="0">
              <a:effectLst/>
              <a:latin typeface="Vale Sans" panose="020B0503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B1DAC0A-835D-7002-7961-2A62A175262B}"/>
              </a:ext>
            </a:extLst>
          </p:cNvPr>
          <p:cNvSpPr txBox="1"/>
          <p:nvPr/>
        </p:nvSpPr>
        <p:spPr>
          <a:xfrm>
            <a:off x="524009" y="318958"/>
            <a:ext cx="1114398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Sistematização</a:t>
            </a:r>
          </a:p>
        </p:txBody>
      </p:sp>
    </p:spTree>
    <p:extLst>
      <p:ext uri="{BB962C8B-B14F-4D97-AF65-F5344CB8AC3E}">
        <p14:creationId xmlns:p14="http://schemas.microsoft.com/office/powerpoint/2010/main" val="3609831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406164" y="119379"/>
            <a:ext cx="1114398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Processo de elaboração do documento 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00891" y="1355130"/>
            <a:ext cx="11286309" cy="5991156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prstClr val="black"/>
                </a:solidFill>
                <a:latin typeface="Vale Sans" panose="020B0503020204030204" pitchFamily="34" charset="0"/>
              </a:rPr>
              <a:t>Em grupos mistos – entre municípios – discutir o processo de registro das ações institucionais implementadas em 2025: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400" dirty="0">
              <a:solidFill>
                <a:prstClr val="black"/>
              </a:solidFill>
              <a:latin typeface="Vale Sans" panose="020B050302020403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prstClr val="black"/>
                </a:solidFill>
                <a:latin typeface="Vale Sans" panose="020B0503020204030204" pitchFamily="34" charset="0"/>
              </a:rPr>
              <a:t>- Quais reflexões o processo de produção do documento suscitou na equipe?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400" dirty="0">
                <a:solidFill>
                  <a:prstClr val="black"/>
                </a:solidFill>
                <a:latin typeface="Vale Sans" panose="020B0503020204030204" pitchFamily="34" charset="0"/>
              </a:rPr>
              <a:t>- A partir da produção do documento, o que esta equipe apontaria como necessário incluir na rotina para favorecer o acompanhamento do trabalho das escolas e das diretoras?</a:t>
            </a:r>
          </a:p>
        </p:txBody>
      </p:sp>
    </p:spTree>
    <p:extLst>
      <p:ext uri="{BB962C8B-B14F-4D97-AF65-F5344CB8AC3E}">
        <p14:creationId xmlns:p14="http://schemas.microsoft.com/office/powerpoint/2010/main" val="2110308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394874" y="235493"/>
            <a:ext cx="1114398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Almoço</a:t>
            </a:r>
          </a:p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Voltamos em 1h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7F0EA46-FE11-D0AE-0AEC-7EEA997149CD}"/>
              </a:ext>
            </a:extLst>
          </p:cNvPr>
          <p:cNvSpPr txBox="1"/>
          <p:nvPr/>
        </p:nvSpPr>
        <p:spPr>
          <a:xfrm>
            <a:off x="6181326" y="4633825"/>
            <a:ext cx="44566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</a:rPr>
              <a:t>"</a:t>
            </a:r>
            <a:r>
              <a:rPr lang="pt-BR" b="0" i="0" dirty="0" err="1">
                <a:solidFill>
                  <a:srgbClr val="111111"/>
                </a:solidFill>
                <a:effectLst/>
                <a:latin typeface="verdana" panose="020B0604030504040204" pitchFamily="34" charset="0"/>
              </a:rPr>
              <a:t>Table</a:t>
            </a:r>
            <a:r>
              <a:rPr lang="pt-BR" b="0" i="0" dirty="0">
                <a:solidFill>
                  <a:srgbClr val="111111"/>
                </a:solidFill>
                <a:effectLst/>
                <a:latin typeface="verdana" panose="020B0604030504040204" pitchFamily="34" charset="0"/>
              </a:rPr>
              <a:t> for Ladies" de Edward Hopper</a:t>
            </a:r>
          </a:p>
          <a:p>
            <a:r>
              <a:rPr lang="pt-BR" dirty="0">
                <a:solidFill>
                  <a:srgbClr val="111111"/>
                </a:solidFill>
                <a:latin typeface="verdana" panose="020B0604030504040204" pitchFamily="34" charset="0"/>
              </a:rPr>
              <a:t>The Metropolitan </a:t>
            </a:r>
            <a:r>
              <a:rPr lang="pt-BR" dirty="0" err="1">
                <a:solidFill>
                  <a:srgbClr val="111111"/>
                </a:solidFill>
                <a:latin typeface="verdana" panose="020B0604030504040204" pitchFamily="34" charset="0"/>
              </a:rPr>
              <a:t>Museum</a:t>
            </a:r>
            <a:r>
              <a:rPr lang="pt-BR" dirty="0">
                <a:solidFill>
                  <a:srgbClr val="111111"/>
                </a:solidFill>
                <a:latin typeface="verdana" panose="020B0604030504040204" pitchFamily="34" charset="0"/>
              </a:rPr>
              <a:t> </a:t>
            </a:r>
            <a:r>
              <a:rPr lang="pt-BR" dirty="0" err="1">
                <a:solidFill>
                  <a:srgbClr val="111111"/>
                </a:solidFill>
                <a:latin typeface="verdana" panose="020B0604030504040204" pitchFamily="34" charset="0"/>
              </a:rPr>
              <a:t>of</a:t>
            </a:r>
            <a:r>
              <a:rPr lang="pt-BR" dirty="0">
                <a:solidFill>
                  <a:srgbClr val="111111"/>
                </a:solidFill>
                <a:latin typeface="verdana" panose="020B0604030504040204" pitchFamily="34" charset="0"/>
              </a:rPr>
              <a:t> </a:t>
            </a:r>
            <a:r>
              <a:rPr lang="pt-BR" dirty="0" err="1">
                <a:solidFill>
                  <a:srgbClr val="111111"/>
                </a:solidFill>
                <a:latin typeface="verdana" panose="020B0604030504040204" pitchFamily="34" charset="0"/>
              </a:rPr>
              <a:t>Art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4B7158B8-FD7E-D0F5-70F6-4D2B959470F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811" t="28344" r="39050" b="10698"/>
          <a:stretch>
            <a:fillRect/>
          </a:stretch>
        </p:blipFill>
        <p:spPr>
          <a:xfrm>
            <a:off x="556030" y="1632031"/>
            <a:ext cx="5625296" cy="4178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9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77351" y="1432603"/>
            <a:ext cx="10437223" cy="4820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Compartilhar reflexões sobre o acompanhamento do desenvolvimento das ações institucionais nas escolas, a partir de algumas questões: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-	Há escolas/diretoras com maiores necessidades de apoio? Como tem sido feito este apoio?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-	Como a experiência do desenvolvimento do trabalho em 2025 tem contribuído para a manutenção das ações institucionais de práticas de linguagem e a implementação das ações de matemática?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-	Que aprendizagens destacam em relação aos conhecimentos sobre gestão, a partir do acompanhamento do trabalho desenvolvido nas escolas?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381812" y="339996"/>
            <a:ext cx="114923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Acompanhamento da prática</a:t>
            </a:r>
          </a:p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Compartilhamento e estudo da pauta das diretoras</a:t>
            </a:r>
          </a:p>
        </p:txBody>
      </p:sp>
    </p:spTree>
    <p:extLst>
      <p:ext uri="{BB962C8B-B14F-4D97-AF65-F5344CB8AC3E}">
        <p14:creationId xmlns:p14="http://schemas.microsoft.com/office/powerpoint/2010/main" val="17295731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B72CC-CFF3-59CF-F588-62CD0C849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7616AD4-3F39-DBA7-F8F0-9DDBB6BE40BF}"/>
              </a:ext>
            </a:extLst>
          </p:cNvPr>
          <p:cNvSpPr/>
          <p:nvPr/>
        </p:nvSpPr>
        <p:spPr>
          <a:xfrm>
            <a:off x="677351" y="1432603"/>
            <a:ext cx="10437223" cy="4425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Compartilhar a pauta da reunião com diretoras.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Em grupos de municípios misturados - diferentes municípios -, ler a pauta e discutir: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- o que identificam (conteúdos/discussões/reflexões) que contribuem para que as diretoras compreendam o lugar que ocupam como guardiãs da aprendizagem dos estudantes? 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- que questões precisam trazer para a discussão com as diretoras para favorecer a progressão dos conhecimentos sobre Gestão com foco na aprendizagem dos estudantes?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71B95F-7546-FC32-5F88-6A03A5469013}"/>
              </a:ext>
            </a:extLst>
          </p:cNvPr>
          <p:cNvSpPr txBox="1"/>
          <p:nvPr/>
        </p:nvSpPr>
        <p:spPr>
          <a:xfrm>
            <a:off x="381812" y="339996"/>
            <a:ext cx="114923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Acompanhamento da prática</a:t>
            </a:r>
          </a:p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Compartilhamento e estudo da pauta das diretoras</a:t>
            </a:r>
          </a:p>
        </p:txBody>
      </p:sp>
    </p:spTree>
    <p:extLst>
      <p:ext uri="{BB962C8B-B14F-4D97-AF65-F5344CB8AC3E}">
        <p14:creationId xmlns:p14="http://schemas.microsoft.com/office/powerpoint/2010/main" val="80606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88DE8-200C-BBAD-94D7-1F5102392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FDBBE23-285D-971B-B2C4-DF0DEF58B468}"/>
              </a:ext>
            </a:extLst>
          </p:cNvPr>
          <p:cNvSpPr/>
          <p:nvPr/>
        </p:nvSpPr>
        <p:spPr>
          <a:xfrm>
            <a:off x="677351" y="1432603"/>
            <a:ext cx="10437223" cy="4133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Socialização e sistematização: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A partir das discussões e do acompanhamento, o que precisa ser desenvolvido nas escolas para que as ações institucionais aconteçam com a frequência, regularidade e intencionalidade previstas, impactando na aprendizagem dos estudantes?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highlight>
                  <a:srgbClr val="FFFFFF"/>
                </a:highlight>
                <a:latin typeface="Roboto"/>
                <a:ea typeface="Roboto"/>
                <a:cs typeface="Roboto"/>
              </a:rPr>
              <a:t>O que cabe a esta equipe?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2400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E99AA03-564E-50AB-FAEC-D796972A979C}"/>
              </a:ext>
            </a:extLst>
          </p:cNvPr>
          <p:cNvSpPr txBox="1"/>
          <p:nvPr/>
        </p:nvSpPr>
        <p:spPr>
          <a:xfrm>
            <a:off x="381812" y="339996"/>
            <a:ext cx="11492326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Acompanhamento da prática</a:t>
            </a:r>
          </a:p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Compartilhamento e estudo da pauta das diretoras</a:t>
            </a:r>
          </a:p>
        </p:txBody>
      </p:sp>
    </p:spTree>
    <p:extLst>
      <p:ext uri="{BB962C8B-B14F-4D97-AF65-F5344CB8AC3E}">
        <p14:creationId xmlns:p14="http://schemas.microsoft.com/office/powerpoint/2010/main" val="2229477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421000" y="897445"/>
            <a:ext cx="10456266" cy="6395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Em grupos por município, retomar as discussões do encontro online: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- o conselho está institucionalizado na rede e como acontece nas escolas?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- que orientações são dadas às diretoras?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- como acompanham os conselhos?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- que sinais de alerta as discussões no encontro online acenderam?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Que ações precisam ser planejadas por parte desta equipe técnica para favorecer o bom funcionamento do próximo conselho de classe, impactando na aprendizagem dos estudantes?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421000" y="183242"/>
            <a:ext cx="1149232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Conselho de classe</a:t>
            </a:r>
          </a:p>
        </p:txBody>
      </p:sp>
    </p:spTree>
    <p:extLst>
      <p:ext uri="{BB962C8B-B14F-4D97-AF65-F5344CB8AC3E}">
        <p14:creationId xmlns:p14="http://schemas.microsoft.com/office/powerpoint/2010/main" val="21054374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6152174-37D1-0B86-D834-703B9405CA64}"/>
              </a:ext>
            </a:extLst>
          </p:cNvPr>
          <p:cNvSpPr txBox="1"/>
          <p:nvPr/>
        </p:nvSpPr>
        <p:spPr>
          <a:xfrm>
            <a:off x="421000" y="183242"/>
            <a:ext cx="11492326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Publicação – livro da Gestão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31A632C-885F-6CF0-C928-9ED05E0AC3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65" t="44772" r="65187" b="13615"/>
          <a:stretch>
            <a:fillRect/>
          </a:stretch>
        </p:blipFill>
        <p:spPr>
          <a:xfrm>
            <a:off x="1583139" y="1310183"/>
            <a:ext cx="3159230" cy="3220873"/>
          </a:xfrm>
          <a:prstGeom prst="rect">
            <a:avLst/>
          </a:prstGeom>
        </p:spPr>
      </p:pic>
      <p:pic>
        <p:nvPicPr>
          <p:cNvPr id="6" name="image2.png">
            <a:extLst>
              <a:ext uri="{FF2B5EF4-FFF2-40B4-BE49-F238E27FC236}">
                <a16:creationId xmlns:a16="http://schemas.microsoft.com/office/drawing/2014/main" id="{823ED63C-E47B-57F7-F42C-9CFA306F0629}"/>
              </a:ext>
            </a:extLst>
          </p:cNvPr>
          <p:cNvPicPr/>
          <p:nvPr/>
        </p:nvPicPr>
        <p:blipFill>
          <a:blip r:embed="rId3"/>
          <a:srcRect l="23791" t="17335" r="29806" b="14935"/>
          <a:stretch>
            <a:fillRect/>
          </a:stretch>
        </p:blipFill>
        <p:spPr>
          <a:xfrm>
            <a:off x="5375228" y="1047176"/>
            <a:ext cx="5372100" cy="440880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1032514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262342" y="104865"/>
            <a:ext cx="11143982" cy="5924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Próximos passos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FFB060A-ABA1-46E6-0354-973FE2D3A03F}"/>
              </a:ext>
            </a:extLst>
          </p:cNvPr>
          <p:cNvSpPr/>
          <p:nvPr/>
        </p:nvSpPr>
        <p:spPr>
          <a:xfrm>
            <a:off x="262342" y="1219196"/>
            <a:ext cx="10456266" cy="5209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Finalização do documento de registro das ações institucionais</a:t>
            </a:r>
          </a:p>
          <a:p>
            <a:pPr marL="8001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Continuidade do acompanhamento e apoio às diretoras com mais demandas para desenvolvimento das ações</a:t>
            </a:r>
          </a:p>
          <a:p>
            <a:pPr marL="8001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Acompanhamento e apoio para o planejamento dos próximos conselhos de classe </a:t>
            </a:r>
          </a:p>
          <a:p>
            <a:pPr marL="8001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800100" indent="-342900" algn="just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rgbClr val="000000"/>
                </a:solidFill>
                <a:latin typeface="Vale Sans" panose="020B0503020204030204" pitchFamily="34" charset="0"/>
                <a:ea typeface="Calibri" panose="020F0502020204030204" pitchFamily="34" charset="0"/>
              </a:rPr>
              <a:t>Postagem dos registros no EDF até 30 de outubro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endParaRPr lang="pt-BR" sz="2400" dirty="0">
              <a:solidFill>
                <a:srgbClr val="000000"/>
              </a:solidFill>
              <a:latin typeface="Vale Sans" panose="020B0503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545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1C989E75-8606-728B-6DB3-C25DC6C7E30B}"/>
              </a:ext>
            </a:extLst>
          </p:cNvPr>
          <p:cNvSpPr txBox="1"/>
          <p:nvPr/>
        </p:nvSpPr>
        <p:spPr>
          <a:xfrm>
            <a:off x="355687" y="248556"/>
            <a:ext cx="11143982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900"/>
              </a:lnSpc>
            </a:pPr>
            <a:r>
              <a:rPr lang="pt-BR" sz="3600" b="1" dirty="0">
                <a:solidFill>
                  <a:srgbClr val="01AA8D"/>
                </a:solidFill>
                <a:latin typeface="Vale Sans Black" panose="020B0A03020204030204" pitchFamily="34" charset="0"/>
              </a:rPr>
              <a:t>Compartilhamento das discussões nas outras frentes</a:t>
            </a:r>
          </a:p>
        </p:txBody>
      </p:sp>
      <p:sp>
        <p:nvSpPr>
          <p:cNvPr id="5" name="Espaço Reservado para Conteúdo 9"/>
          <p:cNvSpPr txBox="1">
            <a:spLocks/>
          </p:cNvSpPr>
          <p:nvPr/>
        </p:nvSpPr>
        <p:spPr>
          <a:xfrm>
            <a:off x="511628" y="1185545"/>
            <a:ext cx="11244944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endParaRPr lang="pt-BR" dirty="0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60FD279-5C3E-06C5-6E53-FF6FF0D4DB32}"/>
              </a:ext>
            </a:extLst>
          </p:cNvPr>
          <p:cNvGraphicFramePr>
            <a:graphicFrameLocks noGrp="1"/>
          </p:cNvGraphicFramePr>
          <p:nvPr/>
        </p:nvGraphicFramePr>
        <p:xfrm>
          <a:off x="511628" y="1501254"/>
          <a:ext cx="5459104" cy="4351338"/>
        </p:xfrm>
        <a:graphic>
          <a:graphicData uri="http://schemas.openxmlformats.org/drawingml/2006/table">
            <a:tbl>
              <a:tblPr>
                <a:tableStyleId>{77642AF3-18B6-4FCE-B54E-48D05566FDCE}</a:tableStyleId>
              </a:tblPr>
              <a:tblGrid>
                <a:gridCol w="5459104">
                  <a:extLst>
                    <a:ext uri="{9D8B030D-6E8A-4147-A177-3AD203B41FA5}">
                      <a16:colId xmlns:a16="http://schemas.microsoft.com/office/drawing/2014/main" val="2363979623"/>
                    </a:ext>
                  </a:extLst>
                </a:gridCol>
              </a:tblGrid>
              <a:tr h="435133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Professores de 1º e 2º anos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Cadernos dos Estudantes: percursos literários e manifestações culturais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Escrita por meio das professoras (indicação literária) 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Leitura literária e conversa apreciativa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Mediação de leitura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Professores de 3º anos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Cadernos dos Estudantes: percursos literários e manifestações culturais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Leitura literária e conversa apreciativa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Mediação de leitura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Reescrita e revisão de textos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Professores de 4º e 5º anos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Biografia de mulheres negras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Leitura literária e conversa apreciativa</a:t>
                      </a:r>
                      <a:b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Mediação de leitura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Vale Sans" panose="020B0503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2939398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91886DC-B2CA-19BE-AE21-98B7A91672F3}"/>
              </a:ext>
            </a:extLst>
          </p:cNvPr>
          <p:cNvGraphicFramePr>
            <a:graphicFrameLocks noGrp="1"/>
          </p:cNvGraphicFramePr>
          <p:nvPr/>
        </p:nvGraphicFramePr>
        <p:xfrm>
          <a:off x="6461646" y="1501254"/>
          <a:ext cx="3581400" cy="1390650"/>
        </p:xfrm>
        <a:graphic>
          <a:graphicData uri="http://schemas.openxmlformats.org/drawingml/2006/table">
            <a:tbl>
              <a:tblPr>
                <a:tableStyleId>{77642AF3-18B6-4FCE-B54E-48D05566FDCE}</a:tableStyleId>
              </a:tblPr>
              <a:tblGrid>
                <a:gridCol w="3581400">
                  <a:extLst>
                    <a:ext uri="{9D8B030D-6E8A-4147-A177-3AD203B41FA5}">
                      <a16:colId xmlns:a16="http://schemas.microsoft.com/office/drawing/2014/main" val="3020603287"/>
                    </a:ext>
                  </a:extLst>
                </a:gridCol>
              </a:tblGrid>
              <a:tr h="139065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Vale Sans" panose="020B0503020204030204" pitchFamily="34" charset="0"/>
                        </a:rPr>
                        <a:t>Jogos: Perto do Alvo e Desafio das frações Pausa avaliativa Atividade prática: desenvolvimento do trabalho com o jogo indicado.  Foco na pauta de acompanhamento.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Vale Sans" panose="020B0503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721692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9536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8710783-A6D3-F105-FFAB-1053BE832042}"/>
              </a:ext>
            </a:extLst>
          </p:cNvPr>
          <p:cNvGraphicFramePr>
            <a:graphicFrameLocks noGrp="1"/>
          </p:cNvGraphicFramePr>
          <p:nvPr/>
        </p:nvGraphicFramePr>
        <p:xfrm>
          <a:off x="1050878" y="1584988"/>
          <a:ext cx="3993296" cy="1695450"/>
        </p:xfrm>
        <a:graphic>
          <a:graphicData uri="http://schemas.openxmlformats.org/drawingml/2006/table">
            <a:tbl>
              <a:tblPr>
                <a:tableStyleId>{77642AF3-18B6-4FCE-B54E-48D05566FDCE}</a:tableStyleId>
              </a:tblPr>
              <a:tblGrid>
                <a:gridCol w="3993296">
                  <a:extLst>
                    <a:ext uri="{9D8B030D-6E8A-4147-A177-3AD203B41FA5}">
                      <a16:colId xmlns:a16="http://schemas.microsoft.com/office/drawing/2014/main" val="631902485"/>
                    </a:ext>
                  </a:extLst>
                </a:gridCol>
              </a:tblGrid>
              <a:tr h="16954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Rotina da coordenação pedagógica: Pauta formativa</a:t>
                      </a:r>
                      <a:b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Estratégias de formação:  tematização da prática e dupla conceitualização</a:t>
                      </a:r>
                      <a:b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Plano de formação: indicadores de aprendizagem docente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Vale Sans" panose="020B0503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81746826"/>
                  </a:ext>
                </a:extLst>
              </a:tr>
            </a:tbl>
          </a:graphicData>
        </a:graphic>
      </p:graphicFrame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FF10BB9-3613-1E2B-9AD6-E89F0FD382F0}"/>
              </a:ext>
            </a:extLst>
          </p:cNvPr>
          <p:cNvGraphicFramePr>
            <a:graphicFrameLocks noGrp="1"/>
          </p:cNvGraphicFramePr>
          <p:nvPr/>
        </p:nvGraphicFramePr>
        <p:xfrm>
          <a:off x="5919527" y="1488542"/>
          <a:ext cx="4630192" cy="2468880"/>
        </p:xfrm>
        <a:graphic>
          <a:graphicData uri="http://schemas.openxmlformats.org/drawingml/2006/table">
            <a:tbl>
              <a:tblPr>
                <a:tableStyleId>{77642AF3-18B6-4FCE-B54E-48D05566FDCE}</a:tableStyleId>
              </a:tblPr>
              <a:tblGrid>
                <a:gridCol w="4630192">
                  <a:extLst>
                    <a:ext uri="{9D8B030D-6E8A-4147-A177-3AD203B41FA5}">
                      <a16:colId xmlns:a16="http://schemas.microsoft.com/office/drawing/2014/main" val="4034785395"/>
                    </a:ext>
                  </a:extLst>
                </a:gridCol>
              </a:tblGrid>
              <a:tr h="1695450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Estratégias formativas diversas: estudo de caso; dupla conceitualização e tematização da prática.</a:t>
                      </a:r>
                      <a:b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TC: diversificação de propostas para contemplar a diversidade dos saberes. </a:t>
                      </a:r>
                      <a:b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b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Rotina do CP  (Acompanhamento/manutenção).</a:t>
                      </a:r>
                      <a:b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</a:br>
                      <a:r>
                        <a:rPr lang="pt-BR" sz="1800" u="none" strike="noStrike" dirty="0">
                          <a:effectLst/>
                          <a:latin typeface="Vale Sans" panose="020B0503020204030204" pitchFamily="34" charset="0"/>
                        </a:rPr>
                        <a:t>Plano de formação de professores.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Vale Sans" panose="020B050302020403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998291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02773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72;p43">
            <a:extLst>
              <a:ext uri="{FF2B5EF4-FFF2-40B4-BE49-F238E27FC236}">
                <a16:creationId xmlns:a16="http://schemas.microsoft.com/office/drawing/2014/main" id="{E0EBD97C-F17A-C926-9A16-146B7C5D11FF}"/>
              </a:ext>
            </a:extLst>
          </p:cNvPr>
          <p:cNvSpPr txBox="1"/>
          <p:nvPr/>
        </p:nvSpPr>
        <p:spPr>
          <a:xfrm>
            <a:off x="512337" y="0"/>
            <a:ext cx="10987895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hlink"/>
              </a:buClr>
              <a:buSzPts val="1100"/>
            </a:pPr>
            <a:r>
              <a:rPr lang="en" sz="2800" b="1" dirty="0">
                <a:solidFill>
                  <a:srgbClr val="107F7B"/>
                </a:solidFill>
                <a:latin typeface="Vale Sans" panose="020B0503020204030204" pitchFamily="34" charset="0"/>
                <a:ea typeface="Fira Sans Medium"/>
                <a:cs typeface="Fira Sans Medium"/>
                <a:sym typeface="Fira Sans Medium"/>
              </a:rPr>
              <a:t>Ciclo 3 Cadastro</a:t>
            </a:r>
            <a:endParaRPr sz="3200" b="1" dirty="0">
              <a:solidFill>
                <a:srgbClr val="107F7B"/>
              </a:solidFill>
              <a:latin typeface="Vale Sans" panose="020B0503020204030204" pitchFamily="34" charset="0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758807" y="2736334"/>
            <a:ext cx="2433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/>
              <a:t>bit.ly/trilhoscadastro25</a:t>
            </a:r>
            <a:endParaRPr lang="pt-BR" dirty="0"/>
          </a:p>
        </p:txBody>
      </p:sp>
      <p:pic>
        <p:nvPicPr>
          <p:cNvPr id="5" name="Imagem 4" descr="Código QR&#10;&#10;Descrição gerada automaticamente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883" y="1306286"/>
            <a:ext cx="4654592" cy="4928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226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72;p43">
            <a:extLst>
              <a:ext uri="{FF2B5EF4-FFF2-40B4-BE49-F238E27FC236}">
                <a16:creationId xmlns:a16="http://schemas.microsoft.com/office/drawing/2014/main" id="{E0EBD97C-F17A-C926-9A16-146B7C5D11FF}"/>
              </a:ext>
            </a:extLst>
          </p:cNvPr>
          <p:cNvSpPr txBox="1"/>
          <p:nvPr/>
        </p:nvSpPr>
        <p:spPr>
          <a:xfrm>
            <a:off x="512337" y="0"/>
            <a:ext cx="10987895" cy="7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chemeClr val="hlink"/>
              </a:buClr>
              <a:buSzPts val="1100"/>
            </a:pPr>
            <a:r>
              <a:rPr lang="en" sz="2800" b="1" dirty="0">
                <a:solidFill>
                  <a:srgbClr val="107F7B"/>
                </a:solidFill>
                <a:latin typeface="Vale Sans" panose="020B0503020204030204" pitchFamily="34" charset="0"/>
                <a:ea typeface="Fira Sans Medium"/>
                <a:cs typeface="Fira Sans Medium"/>
                <a:sym typeface="Fira Sans Medium"/>
              </a:rPr>
              <a:t>Ciclo 3 Avaliação</a:t>
            </a:r>
            <a:endParaRPr sz="3200" b="1" dirty="0">
              <a:solidFill>
                <a:srgbClr val="107F7B"/>
              </a:solidFill>
              <a:latin typeface="Vale Sans" panose="020B0503020204030204" pitchFamily="34" charset="0"/>
              <a:ea typeface="Fira Sans Medium"/>
              <a:cs typeface="Fira Sans Medium"/>
              <a:sym typeface="Fira Sans Medium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8137234" y="3280004"/>
            <a:ext cx="184731" cy="2256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</a:pPr>
            <a:endParaRPr lang="pt-BR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630091" y="1881051"/>
            <a:ext cx="62309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>
                <a:latin typeface="Vale Sans" panose="020B0503020204030204" pitchFamily="34" charset="0"/>
              </a:rPr>
              <a:t>Retomar o objetivo de aprendizagem destacado e refletir se foi atingido ou não. Que estratégias foram potentes para isso?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9AE6FDA-CC72-2A6E-5B66-D486E41DA726}"/>
              </a:ext>
            </a:extLst>
          </p:cNvPr>
          <p:cNvSpPr txBox="1"/>
          <p:nvPr/>
        </p:nvSpPr>
        <p:spPr>
          <a:xfrm>
            <a:off x="6237027" y="4162915"/>
            <a:ext cx="5063319" cy="391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2400"/>
              </a:spcBef>
              <a:spcAft>
                <a:spcPts val="800"/>
              </a:spcAft>
              <a:buNone/>
            </a:pPr>
            <a:r>
              <a:rPr lang="pt-BR" sz="1800" b="1" dirty="0">
                <a:effectLst/>
                <a:latin typeface="Vale Sans" panose="020B0503020204030204" pitchFamily="34" charset="0"/>
                <a:ea typeface="Montserrat"/>
                <a:cs typeface="Montserrat"/>
              </a:rPr>
              <a:t>bit.ly/av-trilhos-2025</a:t>
            </a:r>
            <a:endParaRPr lang="pt-BR" sz="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Imagem 9" descr="Código QR&#10;&#10;O conteúdo gerado por IA pode estar incorreto.">
            <a:extLst>
              <a:ext uri="{FF2B5EF4-FFF2-40B4-BE49-F238E27FC236}">
                <a16:creationId xmlns:a16="http://schemas.microsoft.com/office/drawing/2014/main" id="{FB20B94A-17C6-6780-8D8A-CFDFC847039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94" y="1078173"/>
            <a:ext cx="4588346" cy="458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499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lvl="0" indent="0">
              <a:buNone/>
            </a:pPr>
            <a:r>
              <a:rPr lang="pt-BR" dirty="0"/>
              <a:t>Lanche e despedida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E8240B3-BE13-E5F2-7D28-24BCD628D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547" y="764714"/>
            <a:ext cx="3760084" cy="501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439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4835027-737F-1CD1-7ADE-C2DBFA233E23}"/>
              </a:ext>
            </a:extLst>
          </p:cNvPr>
          <p:cNvSpPr/>
          <p:nvPr/>
        </p:nvSpPr>
        <p:spPr>
          <a:xfrm>
            <a:off x="0" y="-811440"/>
            <a:ext cx="12203151" cy="4627756"/>
          </a:xfrm>
          <a:prstGeom prst="rect">
            <a:avLst/>
          </a:prstGeom>
          <a:solidFill>
            <a:srgbClr val="0091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45" name="Google Shape;245;p12"/>
          <p:cNvSpPr txBox="1"/>
          <p:nvPr/>
        </p:nvSpPr>
        <p:spPr>
          <a:xfrm>
            <a:off x="9643069" y="5112736"/>
            <a:ext cx="104802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7F7F7F"/>
                </a:solidFill>
                <a:latin typeface="Vale Sans" panose="020B0503020204030204" pitchFamily="34" charset="0"/>
                <a:ea typeface="Calibri"/>
                <a:cs typeface="Calibri"/>
                <a:sym typeface="Calibri"/>
              </a:rPr>
              <a:t>INICIATIVA</a:t>
            </a:r>
            <a:endParaRPr dirty="0">
              <a:latin typeface="Vale Sans" panose="020B0503020204030204" pitchFamily="34" charset="0"/>
            </a:endParaRPr>
          </a:p>
        </p:txBody>
      </p:sp>
      <p:sp>
        <p:nvSpPr>
          <p:cNvPr id="246" name="Google Shape;246;p12"/>
          <p:cNvSpPr txBox="1"/>
          <p:nvPr/>
        </p:nvSpPr>
        <p:spPr>
          <a:xfrm>
            <a:off x="1262285" y="5112736"/>
            <a:ext cx="186847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rgbClr val="7F7F7F"/>
                </a:solidFill>
                <a:latin typeface="Vale Sans" panose="020B0503020204030204" pitchFamily="34" charset="0"/>
                <a:ea typeface="Calibri"/>
                <a:cs typeface="Calibri"/>
                <a:sym typeface="Calibri"/>
              </a:rPr>
              <a:t>PARCEIRO</a:t>
            </a:r>
            <a:endParaRPr dirty="0">
              <a:latin typeface="Vale Sans" panose="020B0503020204030204" pitchFamily="34" charset="0"/>
            </a:endParaRPr>
          </a:p>
        </p:txBody>
      </p:sp>
      <p:pic>
        <p:nvPicPr>
          <p:cNvPr id="3" name="Imagem 2" descr="Logotipo, nome da empresa&#10;&#10;Descrição gerada automaticamente">
            <a:extLst>
              <a:ext uri="{FF2B5EF4-FFF2-40B4-BE49-F238E27FC236}">
                <a16:creationId xmlns:a16="http://schemas.microsoft.com/office/drawing/2014/main" id="{82075B2B-4540-942D-38E8-17F5C7B81D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486" b="21481"/>
          <a:stretch/>
        </p:blipFill>
        <p:spPr>
          <a:xfrm>
            <a:off x="802189" y="5364435"/>
            <a:ext cx="2608779" cy="888384"/>
          </a:xfrm>
          <a:prstGeom prst="rect">
            <a:avLst/>
          </a:prstGeom>
        </p:spPr>
      </p:pic>
      <p:pic>
        <p:nvPicPr>
          <p:cNvPr id="7" name="Picture 6" descr="A group of green dots&#10;&#10;Description automatically generated">
            <a:extLst>
              <a:ext uri="{FF2B5EF4-FFF2-40B4-BE49-F238E27FC236}">
                <a16:creationId xmlns:a16="http://schemas.microsoft.com/office/drawing/2014/main" id="{400A72B0-945A-A399-902F-AA67C38BC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9450" y="89168"/>
            <a:ext cx="5071942" cy="674593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9247F5B1-B708-31A1-F155-54561AF43131}"/>
              </a:ext>
            </a:extLst>
          </p:cNvPr>
          <p:cNvGrpSpPr/>
          <p:nvPr/>
        </p:nvGrpSpPr>
        <p:grpSpPr>
          <a:xfrm>
            <a:off x="-33453" y="3537535"/>
            <a:ext cx="12355551" cy="530480"/>
            <a:chOff x="0" y="4348975"/>
            <a:chExt cx="12772004" cy="52410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5CBE491-7820-9A19-5F0E-0750B7457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0" y="4348975"/>
              <a:ext cx="6415809" cy="52410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1540FBDA-7630-50D3-7694-E2399F1578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V="1">
              <a:off x="6356195" y="4348975"/>
              <a:ext cx="6415809" cy="524108"/>
            </a:xfrm>
            <a:prstGeom prst="rect">
              <a:avLst/>
            </a:prstGeom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E0061213-263C-BFE8-1B65-E400AD3C303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7050" y="5375841"/>
            <a:ext cx="2514115" cy="9941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17910</TotalTime>
  <Words>1049</Words>
  <Application>Microsoft Office PowerPoint</Application>
  <PresentationFormat>Widescreen</PresentationFormat>
  <Paragraphs>129</Paragraphs>
  <Slides>26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Google Sans</vt:lpstr>
      <vt:lpstr>Roboto</vt:lpstr>
      <vt:lpstr>Symbol</vt:lpstr>
      <vt:lpstr>Vale Sans</vt:lpstr>
      <vt:lpstr>Vale Sans Black</vt:lpstr>
      <vt:lpstr>Vale Sans Light</vt:lpstr>
      <vt:lpstr>verdana</vt:lpstr>
      <vt:lpstr>Wingdings</vt:lpstr>
      <vt:lpstr>Tema do Office</vt:lpstr>
      <vt:lpstr>Apresentação do PowerPoint</vt:lpstr>
      <vt:lpstr>Apresentação do PowerPoint</vt:lpstr>
      <vt:lpstr>Rio Piracicaba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bruno.coelho.queiroz@vale.com</dc:creator>
  <cp:lastModifiedBy>Maria Paula Twiaschor</cp:lastModifiedBy>
  <cp:revision>530</cp:revision>
  <dcterms:created xsi:type="dcterms:W3CDTF">2021-02-10T12:29:23Z</dcterms:created>
  <dcterms:modified xsi:type="dcterms:W3CDTF">2026-08-14T17:27:24Z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0x01010075467E5792BD2C46A4DEE73301ABD4C7</vt:lpwstr>
  </property>
</Properties>
</file>