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5" r:id="rId2"/>
  </p:sldMasterIdLst>
  <p:notesMasterIdLst>
    <p:notesMasterId r:id="rId8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31" r:id="rId62"/>
    <p:sldId id="329" r:id="rId63"/>
    <p:sldId id="334" r:id="rId64"/>
    <p:sldId id="315" r:id="rId65"/>
    <p:sldId id="316" r:id="rId66"/>
    <p:sldId id="332" r:id="rId67"/>
    <p:sldId id="333" r:id="rId68"/>
    <p:sldId id="317" r:id="rId69"/>
    <p:sldId id="318" r:id="rId70"/>
    <p:sldId id="319" r:id="rId71"/>
    <p:sldId id="320" r:id="rId72"/>
    <p:sldId id="335" r:id="rId73"/>
    <p:sldId id="321" r:id="rId74"/>
    <p:sldId id="322" r:id="rId75"/>
    <p:sldId id="323" r:id="rId76"/>
    <p:sldId id="324" r:id="rId77"/>
    <p:sldId id="325" r:id="rId78"/>
    <p:sldId id="326" r:id="rId79"/>
    <p:sldId id="327" r:id="rId80"/>
    <p:sldId id="328" r:id="rId81"/>
  </p:sldIdLst>
  <p:sldSz cx="12192000" cy="6858000"/>
  <p:notesSz cx="6888163" cy="10020300"/>
  <p:embeddedFontLst>
    <p:embeddedFont>
      <p:font typeface="Play" pitchFamily="2" charset="0"/>
      <p:regular r:id="rId83"/>
      <p:bold r:id="rId84"/>
    </p:embeddedFont>
    <p:embeddedFont>
      <p:font typeface="Roboto" panose="02000000000000000000" pitchFamily="2" charset="0"/>
      <p:regular r:id="rId85"/>
      <p:bold r:id="rId86"/>
      <p:italic r:id="rId87"/>
      <p:boldItalic r:id="rId8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9" roundtripDataSignature="AMtx7mhHMeW7KmjWSq10fBmF5o0rCwTL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09D16C9-9B17-4853-A8B5-CC313D614FEF}">
  <a:tblStyle styleId="{709D16C9-9B17-4853-A8B5-CC313D614FE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6E8A0B69-EBB8-4682-A871-9E78970DB80C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66"/>
    <p:restoredTop sz="92264"/>
  </p:normalViewPr>
  <p:slideViewPr>
    <p:cSldViewPr snapToGrid="0">
      <p:cViewPr>
        <p:scale>
          <a:sx n="80" d="100"/>
          <a:sy n="80" d="100"/>
        </p:scale>
        <p:origin x="-136" y="-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2.fntdata"/><Relationship Id="rId89" Type="http://customschemas.google.com/relationships/presentationmetadata" Target="meta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presProps" Target="presProp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font" Target="fonts/font3.fntdata"/><Relationship Id="rId93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font" Target="fonts/font1.fntdata"/><Relationship Id="rId88" Type="http://schemas.openxmlformats.org/officeDocument/2006/relationships/font" Target="fonts/font6.fntdata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5.fntdata"/><Relationship Id="rId61" Type="http://schemas.openxmlformats.org/officeDocument/2006/relationships/slide" Target="slides/slide59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4871" cy="502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1698" y="0"/>
            <a:ext cx="2984871" cy="502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cf0af94799_0_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0" name="Google Shape;200;g3cf0af9479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5" name="Google Shape;215;p2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3fd8f7515_0_149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49975" rIns="99975" bIns="499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21" name="Google Shape;221;g3f3fd8f7515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66688" y="1373188"/>
            <a:ext cx="6584950" cy="3705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3fd8f7515_0_154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7" name="Google Shape;227;g3f3fd8f7515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f3fd8f7515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g3f3fd8f7515_0_159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4" name="Google Shape;234;g3f3fd8f7515_0_159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f3fd8f7515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1" name="Google Shape;241;g3f3fd8f7515_0_16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g3f3fd8f7515_0_16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f3fd8f7515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g3f3fd8f7515_0_173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3f3fd8f7515_0_173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f3fd8f7515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g3f3fd8f7515_0_18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g3f3fd8f7515_0_180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f3fd8f7515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g3f3fd8f7515_0_187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6" name="Google Shape;266;g3f3fd8f7515_0_187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f3fd8f7515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g3f3fd8f7515_0_194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4" name="Google Shape;274;g3f3fd8f7515_0_194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f3fd8f7515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g3f3fd8f7515_0_201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2" name="Google Shape;282;g3f3fd8f7515_0_201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f3fd8f7515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g3f3fd8f7515_0_208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g3f3fd8f7515_0_208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f3fd8f7515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" name="Google Shape;297;g3f3fd8f7515_0_215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8" name="Google Shape;298;g3f3fd8f7515_0_215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f3fd8f7515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g3f3fd8f7515_0_22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6" name="Google Shape;306;g3f3fd8f7515_0_222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f3fd8f7515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g3f3fd8f7515_0_229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4" name="Google Shape;314;g3f3fd8f7515_0_229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f3fd8f7515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g3f3fd8f7515_0_23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2" name="Google Shape;322;g3f3fd8f7515_0_23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f3fd8f7515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3f3fd8f7515_0_243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0" name="Google Shape;330;g3f3fd8f7515_0_243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f3fd8f7515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7" name="Google Shape;337;g3f3fd8f7515_0_25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8" name="Google Shape;338;g3f3fd8f7515_0_250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f3fd8f7515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5" name="Google Shape;345;g3f3fd8f7515_0_257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6" name="Google Shape;346;g3f3fd8f7515_0_257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f3fd8f7515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3" name="Google Shape;353;g3f3fd8f7515_0_264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4" name="Google Shape;354;g3f3fd8f7515_0_264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f3fd8f7515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g3f3fd8f7515_0_271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g3f3fd8f7515_0_271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f3fd8f7515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9" name="Google Shape;369;g3f3fd8f7515_0_278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0" name="Google Shape;370;g3f3fd8f7515_0_278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f3fd8f7515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7" name="Google Shape;377;g3f3fd8f7515_0_285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8" name="Google Shape;378;g3f3fd8f7515_0_285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f3fd8f7515_0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5" name="Google Shape;385;g3f3fd8f7515_0_29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6" name="Google Shape;386;g3f3fd8f7515_0_292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f3fd8f7515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3" name="Google Shape;393;g3f3fd8f7515_0_30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4" name="Google Shape;394;g3f3fd8f7515_0_30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f3fd8f7515_0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g3f3fd8f7515_0_407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3" name="Google Shape;403;g3f3fd8f7515_0_407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f4170a34f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f4170a34f5_0_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g3f4170a34f5_0_0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f3fd8f7515_0_4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g3f3fd8f7515_0_433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9" name="Google Shape;419;g3f3fd8f7515_0_433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f3fd8f7515_0_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g3f3fd8f7515_0_423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8" name="Google Shape;428;g3f3fd8f7515_0_423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f3fd8f7515_0_4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g3f3fd8f7515_0_415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8" name="Google Shape;438;g3f3fd8f7515_0_415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f3fd8f7515_0_4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6" name="Google Shape;446;g3f3fd8f7515_0_44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7" name="Google Shape;447;g3f3fd8f7515_0_442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f3fd8f7515_0_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g3f3fd8f7515_0_45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6" name="Google Shape;456;g3f3fd8f7515_0_450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f3fd8f7515_0_4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4" name="Google Shape;464;g3f3fd8f7515_0_459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5" name="Google Shape;465;g3f3fd8f7515_0_459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f3fd8f7515_0_4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3" name="Google Shape;473;g3f3fd8f7515_0_467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4" name="Google Shape;474;g3f3fd8f7515_0_467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3f43b67975_0_184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2" name="Google Shape;482;g33f43b67975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f3f2ad5ea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f3f2ad5eaa_0_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g3f3f2ad5eaa_0_0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f3f2ad5ea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3f3f2ad5eaa_0_8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g3f3f2ad5eaa_0_8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f3f2ad5eaa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3f3f2ad5eaa_0_1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g3f3f2ad5eaa_0_1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f3f2ad5eaa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3f3f2ad5eaa_0_24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g3f3f2ad5eaa_0_24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f3f2ad5eaa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f3f2ad5eaa_0_31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g3f3f2ad5eaa_0_31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f78737ac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3f78737ac97_0_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g3f78737ac97_0_0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f78737ac9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3f78737ac97_0_1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g3f78737ac97_0_10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3f78737ac9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3f78737ac97_0_18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g3f78737ac97_0_18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43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f3fd8f7515_0_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8" name="Google Shape;538;g3f3fd8f751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f78737ac97_0_42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49975" rIns="99975" bIns="499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44" name="Google Shape;544;g3f78737ac97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66688" y="1373188"/>
            <a:ext cx="6584950" cy="3705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f78737ac97_0_47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49975" rIns="99975" bIns="499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50" name="Google Shape;550;g3f78737ac97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66688" y="1373188"/>
            <a:ext cx="6584950" cy="3705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f78737ac97_0_52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49975" rIns="99975" bIns="499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56" name="Google Shape;556;g3f78737ac97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66688" y="1373188"/>
            <a:ext cx="6584950" cy="3705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3f78737ac97_0_57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49975" rIns="99975" bIns="499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62" name="Google Shape;562;g3f78737ac97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66688" y="1373188"/>
            <a:ext cx="6584950" cy="3705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f78737ac97_0_62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49975" rIns="99975" bIns="499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568" name="Google Shape;568;g3f78737ac97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66688" y="1373188"/>
            <a:ext cx="6584950" cy="3705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f78737ac97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f78737ac97_0_3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g3f78737ac97_0_3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50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cf0af94799_0_74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0" name="Google Shape;580;g3cf0af94799_0_7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f78737ac97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3f78737ac97_0_3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g3f78737ac97_0_30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52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3f78737ac97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3f78737ac97_0_151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g3f78737ac97_0_151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53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3f4170a34f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3f4170a34f5_0_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g3f4170a34f5_0_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54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33f43b67975_0_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66688" y="1373188"/>
            <a:ext cx="6584950" cy="3705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5" name="Google Shape;605;g33f43b67975_0_573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49975" rIns="99975" bIns="499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06" name="Google Shape;606;g33f43b67975_0_573:notes"/>
          <p:cNvSpPr txBox="1">
            <a:spLocks noGrp="1"/>
          </p:cNvSpPr>
          <p:nvPr>
            <p:ph type="sldNum" idx="12"/>
          </p:nvPr>
        </p:nvSpPr>
        <p:spPr>
          <a:xfrm>
            <a:off x="3918851" y="10429645"/>
            <a:ext cx="2998200" cy="5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49975" rIns="99975" bIns="499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f78737ac97_0_163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2" name="Google Shape;612;g3f78737ac97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3ce67e474d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66688" y="1373188"/>
            <a:ext cx="6584950" cy="3705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8" name="Google Shape;618;g3ce67e474d1_1_0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150" tIns="50050" rIns="100150" bIns="50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19" name="Google Shape;619;g3ce67e474d1_1_0:notes"/>
          <p:cNvSpPr txBox="1">
            <a:spLocks noGrp="1"/>
          </p:cNvSpPr>
          <p:nvPr>
            <p:ph type="sldNum" idx="12"/>
          </p:nvPr>
        </p:nvSpPr>
        <p:spPr>
          <a:xfrm>
            <a:off x="3918851" y="10429645"/>
            <a:ext cx="2998200" cy="5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150" tIns="50050" rIns="100150" bIns="500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ce65f870f5_0_372:notes"/>
          <p:cNvSpPr txBox="1">
            <a:spLocks noGrp="1"/>
          </p:cNvSpPr>
          <p:nvPr>
            <p:ph type="body" idx="1"/>
          </p:nvPr>
        </p:nvSpPr>
        <p:spPr>
          <a:xfrm>
            <a:off x="688815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625" tIns="47300" rIns="94625" bIns="47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5" name="Google Shape;625;g3ce65f870f5_0_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f78737ac97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3f78737ac97_0_26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g3f78737ac97_0_26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59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>
          <a:extLst>
            <a:ext uri="{FF2B5EF4-FFF2-40B4-BE49-F238E27FC236}">
              <a16:creationId xmlns:a16="http://schemas.microsoft.com/office/drawing/2014/main" id="{48F905F9-7E51-04D6-8C99-59DC355D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f78737ac97_0_266:notes">
            <a:extLst>
              <a:ext uri="{FF2B5EF4-FFF2-40B4-BE49-F238E27FC236}">
                <a16:creationId xmlns:a16="http://schemas.microsoft.com/office/drawing/2014/main" id="{5F1B7D27-15F6-E0DE-2D0D-6DE7A22A8F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3f78737ac97_0_266:notes">
            <a:extLst>
              <a:ext uri="{FF2B5EF4-FFF2-40B4-BE49-F238E27FC236}">
                <a16:creationId xmlns:a16="http://schemas.microsoft.com/office/drawing/2014/main" id="{F9C2C2C6-0476-2547-CB6A-D52AF1BAF7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g3f78737ac97_0_266:notes">
            <a:extLst>
              <a:ext uri="{FF2B5EF4-FFF2-40B4-BE49-F238E27FC236}">
                <a16:creationId xmlns:a16="http://schemas.microsoft.com/office/drawing/2014/main" id="{1E9C9761-22BB-80EC-8B06-4709102285A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60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921997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>
          <a:extLst>
            <a:ext uri="{FF2B5EF4-FFF2-40B4-BE49-F238E27FC236}">
              <a16:creationId xmlns:a16="http://schemas.microsoft.com/office/drawing/2014/main" id="{30526F2B-865E-D719-A2FE-E9B330018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f78737ac97_0_266:notes">
            <a:extLst>
              <a:ext uri="{FF2B5EF4-FFF2-40B4-BE49-F238E27FC236}">
                <a16:creationId xmlns:a16="http://schemas.microsoft.com/office/drawing/2014/main" id="{EDEE0785-F0BB-1362-32C9-50009A81BA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3f78737ac97_0_266:notes">
            <a:extLst>
              <a:ext uri="{FF2B5EF4-FFF2-40B4-BE49-F238E27FC236}">
                <a16:creationId xmlns:a16="http://schemas.microsoft.com/office/drawing/2014/main" id="{E513FF42-DE41-40AA-9372-AB30BC40B9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g3f78737ac97_0_266:notes">
            <a:extLst>
              <a:ext uri="{FF2B5EF4-FFF2-40B4-BE49-F238E27FC236}">
                <a16:creationId xmlns:a16="http://schemas.microsoft.com/office/drawing/2014/main" id="{E21FAAC0-ADDC-3F7D-F537-E3560284F3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61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215925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>
          <a:extLst>
            <a:ext uri="{FF2B5EF4-FFF2-40B4-BE49-F238E27FC236}">
              <a16:creationId xmlns:a16="http://schemas.microsoft.com/office/drawing/2014/main" id="{C3D46685-55E7-F998-F70A-E08DACE23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f78737ac97_0_266:notes">
            <a:extLst>
              <a:ext uri="{FF2B5EF4-FFF2-40B4-BE49-F238E27FC236}">
                <a16:creationId xmlns:a16="http://schemas.microsoft.com/office/drawing/2014/main" id="{65325C94-85CD-41E7-FB76-568657638B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3f78737ac97_0_266:notes">
            <a:extLst>
              <a:ext uri="{FF2B5EF4-FFF2-40B4-BE49-F238E27FC236}">
                <a16:creationId xmlns:a16="http://schemas.microsoft.com/office/drawing/2014/main" id="{ED6B1A51-1971-92EE-5C94-2CC7A682BF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g3f78737ac97_0_266:notes">
            <a:extLst>
              <a:ext uri="{FF2B5EF4-FFF2-40B4-BE49-F238E27FC236}">
                <a16:creationId xmlns:a16="http://schemas.microsoft.com/office/drawing/2014/main" id="{83E7D0E2-298F-775F-7C46-42BFFDD54D9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62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614545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cf0af94799_0_8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66688" y="1373188"/>
            <a:ext cx="6584950" cy="3705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8" name="Google Shape;638;g3cf0af94799_0_850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150" tIns="50050" rIns="100150" bIns="50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39" name="Google Shape;639;g3cf0af94799_0_850:notes"/>
          <p:cNvSpPr txBox="1">
            <a:spLocks noGrp="1"/>
          </p:cNvSpPr>
          <p:nvPr>
            <p:ph type="sldNum" idx="12"/>
          </p:nvPr>
        </p:nvSpPr>
        <p:spPr>
          <a:xfrm>
            <a:off x="3918851" y="10429645"/>
            <a:ext cx="2998200" cy="5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150" tIns="50050" rIns="100150" bIns="500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3f78737ac97_0_2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3f78737ac97_0_27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g3f78737ac97_0_272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64</a:t>
            </a:fld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3f78737ac97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3f78737ac97_0_278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g3f78737ac97_0_278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67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f78737ac97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3f78737ac97_0_28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g3f78737ac97_0_28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68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2ccf738033f_0_624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4" name="Google Shape;664;g2ccf738033f_0_6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e7405b3338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0" name="Google Shape;670;g3e7405b3338_0_101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1" name="Google Shape;671;g3e7405b3338_0_101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70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3e7405b3338_0_9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7" name="Google Shape;677;g3e7405b3338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33f43b67975_0_1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3" name="Google Shape;683;g33f43b67975_0_1133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4" name="Google Shape;684;g33f43b67975_0_1133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73</a:t>
            </a:fld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33f43b67975_0_1152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49975" rIns="99975" bIns="499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90" name="Google Shape;690;g33f43b67975_0_1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1671" y="1372573"/>
            <a:ext cx="6035100" cy="37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33f43b67975_0_1246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49975" rIns="99975" bIns="499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96" name="Google Shape;696;g33f43b67975_0_1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1671" y="1372573"/>
            <a:ext cx="6035100" cy="37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33f43b67975_0_1340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49975" rIns="99975" bIns="499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702" name="Google Shape;702;g33f43b67975_0_1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1671" y="1372573"/>
            <a:ext cx="6035100" cy="37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17a5d2081f_0_65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08" name="Google Shape;708;g217a5d2081f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217a5d2081f_0_7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5" name="Google Shape;715;g217a5d2081f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3cf0af94799_0_109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2" name="Google Shape;722;g3cf0af94799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Texto">
  <p:cSld name="Título + Texto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9"/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127" cy="11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9"/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1925" cy="3712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47678"/>
              </a:buClr>
              <a:buSzPts val="1600"/>
              <a:buChar char="•"/>
              <a:defRPr sz="16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">
  <p:cSld name="Custom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AUTOLAYOUT">
    <p:bg>
      <p:bgPr>
        <a:solidFill>
          <a:srgbClr val="FFFFFF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215ae8dd162_0_14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7F7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g215ae8dd162_0_1433"/>
          <p:cNvSpPr/>
          <p:nvPr/>
        </p:nvSpPr>
        <p:spPr>
          <a:xfrm>
            <a:off x="4063533" y="0"/>
            <a:ext cx="81285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g215ae8dd162_0_143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34" name="Google Shape;34;g215ae8dd162_0_1433"/>
          <p:cNvSpPr txBox="1">
            <a:spLocks noGrp="1"/>
          </p:cNvSpPr>
          <p:nvPr>
            <p:ph type="body" idx="1"/>
          </p:nvPr>
        </p:nvSpPr>
        <p:spPr>
          <a:xfrm>
            <a:off x="247133" y="842700"/>
            <a:ext cx="3577500" cy="49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100"/>
              <a:buChar char="•"/>
              <a:defRPr sz="2100">
                <a:solidFill>
                  <a:srgbClr val="FFFFFF"/>
                </a:solidFill>
              </a:defRPr>
            </a:lvl1pPr>
            <a:lvl2pPr marL="914400" lvl="1" indent="-381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  <a:defRPr sz="1900">
                <a:solidFill>
                  <a:srgbClr val="FFFFFF"/>
                </a:solidFill>
              </a:defRPr>
            </a:lvl2pPr>
            <a:lvl3pPr marL="1371600" lvl="2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1900">
                <a:solidFill>
                  <a:srgbClr val="FFFFFF"/>
                </a:solidFill>
              </a:defRPr>
            </a:lvl3pPr>
            <a:lvl4pPr marL="1828800" lvl="3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4pPr>
            <a:lvl5pPr marL="2286000" lvl="4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5pPr>
            <a:lvl6pPr marL="2743200" lvl="5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6pPr>
            <a:lvl7pPr marL="3200400" lvl="6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7pPr>
            <a:lvl8pPr marL="3657600" lvl="7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8pPr>
            <a:lvl9pPr marL="4114800" lvl="8" indent="-3429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 1">
  <p:cSld name="AUTOLAYOUT_1">
    <p:bg>
      <p:bgPr>
        <a:solidFill>
          <a:srgbClr val="FFFFFF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215ae8dd162_0_16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g215ae8dd162_0_161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38" name="Google Shape;38;g215ae8dd162_0_1614"/>
          <p:cNvSpPr txBox="1">
            <a:spLocks noGrp="1"/>
          </p:cNvSpPr>
          <p:nvPr>
            <p:ph type="title"/>
          </p:nvPr>
        </p:nvSpPr>
        <p:spPr>
          <a:xfrm>
            <a:off x="439133" y="1477833"/>
            <a:ext cx="5330100" cy="1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3700" b="1">
                <a:solidFill>
                  <a:srgbClr val="21212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g215ae8dd162_0_1614"/>
          <p:cNvSpPr txBox="1">
            <a:spLocks noGrp="1"/>
          </p:cNvSpPr>
          <p:nvPr>
            <p:ph type="body" idx="1"/>
          </p:nvPr>
        </p:nvSpPr>
        <p:spPr>
          <a:xfrm>
            <a:off x="439133" y="2926800"/>
            <a:ext cx="5330100" cy="24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616161"/>
              </a:buClr>
              <a:buSzPts val="2100"/>
              <a:buChar char="•"/>
              <a:defRPr sz="210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2400"/>
              <a:buChar char="•"/>
              <a:defRPr sz="190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2000"/>
              <a:buChar char="•"/>
              <a:defRPr sz="190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</a:defRPr>
            </a:lvl6pPr>
            <a:lvl7pPr marL="3200400" lvl="6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</a:defRPr>
            </a:lvl7pPr>
            <a:lvl8pPr marL="3657600" lvl="7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</a:defRPr>
            </a:lvl8pPr>
            <a:lvl9pPr marL="4114800" lvl="8" indent="-3429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3" name="Google Shape;43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7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7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7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7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7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7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6" name="Google Shape;76;p7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7" name="Google Shape;77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7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7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4" name="Google Shape;84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7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8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Texto">
  <p:cSld name="Título + Texto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ccf738033f_0_1234"/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000" cy="1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libri"/>
              <a:buNone/>
              <a:defRPr sz="3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g2ccf738033f_0_1234"/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2100" cy="3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747678"/>
              </a:buClr>
              <a:buSzPts val="1600"/>
              <a:buChar char="•"/>
              <a:defRPr sz="16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900"/>
              <a:buChar char="•"/>
              <a:defRPr sz="19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900"/>
              <a:buChar char="•"/>
              <a:defRPr sz="19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900"/>
              <a:buChar char="•"/>
              <a:defRPr sz="19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900"/>
              <a:buChar char="•"/>
              <a:defRPr sz="19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Subcapítulo - Título + Subtítulo + Conteúdo">
  <p:cSld name="6_Subcapítulo - Título + Subtítulo + Conteúdo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ce65f870f5_0_97"/>
          <p:cNvSpPr txBox="1">
            <a:spLocks noGrp="1"/>
          </p:cNvSpPr>
          <p:nvPr>
            <p:ph type="title"/>
          </p:nvPr>
        </p:nvSpPr>
        <p:spPr>
          <a:xfrm>
            <a:off x="1650707" y="1411817"/>
            <a:ext cx="4080900" cy="14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F31"/>
              </a:buClr>
              <a:buSzPts val="3700"/>
              <a:buFont typeface="Arial"/>
              <a:buNone/>
              <a:defRPr sz="3700" b="1" i="0" u="none" strike="noStrike" cap="none">
                <a:solidFill>
                  <a:srgbClr val="2D2F3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g3ce65f870f5_0_97"/>
          <p:cNvSpPr txBox="1">
            <a:spLocks noGrp="1"/>
          </p:cNvSpPr>
          <p:nvPr>
            <p:ph type="body" idx="1"/>
          </p:nvPr>
        </p:nvSpPr>
        <p:spPr>
          <a:xfrm>
            <a:off x="1650707" y="3092451"/>
            <a:ext cx="4080900" cy="7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D2F31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D2F3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4pPr>
            <a:lvl5pPr marL="2286000" marR="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g3ce65f870f5_0_97"/>
          <p:cNvSpPr txBox="1">
            <a:spLocks noGrp="1"/>
          </p:cNvSpPr>
          <p:nvPr>
            <p:ph type="body" idx="2"/>
          </p:nvPr>
        </p:nvSpPr>
        <p:spPr>
          <a:xfrm>
            <a:off x="1650707" y="4053417"/>
            <a:ext cx="4080900" cy="14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D2F31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2D2F3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4pPr>
            <a:lvl5pPr marL="2286000" marR="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Google Shape;113;g3ce65f870f5_0_97"/>
          <p:cNvSpPr>
            <a:spLocks noGrp="1"/>
          </p:cNvSpPr>
          <p:nvPr>
            <p:ph type="pic" idx="3"/>
          </p:nvPr>
        </p:nvSpPr>
        <p:spPr>
          <a:xfrm>
            <a:off x="6527800" y="1411817"/>
            <a:ext cx="4849200" cy="4034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">
  <p:cSld name="Custom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1">
  <p:cSld name="Slide de Título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g3cda7d82260_0_459"/>
          <p:cNvGrpSpPr/>
          <p:nvPr/>
        </p:nvGrpSpPr>
        <p:grpSpPr>
          <a:xfrm>
            <a:off x="0" y="6061602"/>
            <a:ext cx="12192000" cy="796528"/>
            <a:chOff x="0" y="6061602"/>
            <a:chExt cx="12192000" cy="796528"/>
          </a:xfrm>
        </p:grpSpPr>
        <p:sp>
          <p:nvSpPr>
            <p:cNvPr id="118" name="Google Shape;118;g3cda7d82260_0_459"/>
            <p:cNvSpPr/>
            <p:nvPr/>
          </p:nvSpPr>
          <p:spPr>
            <a:xfrm>
              <a:off x="0" y="6298330"/>
              <a:ext cx="12192000" cy="559800"/>
            </a:xfrm>
            <a:prstGeom prst="rect">
              <a:avLst/>
            </a:prstGeom>
            <a:solidFill>
              <a:srgbClr val="00918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9" name="Google Shape;119;g3cda7d82260_0_459" descr="A green circle with a black background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417318" y="6061602"/>
              <a:ext cx="671538" cy="7196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g3cda7d82260_0_459"/>
            <p:cNvSpPr txBox="1"/>
            <p:nvPr/>
          </p:nvSpPr>
          <p:spPr>
            <a:xfrm>
              <a:off x="348342" y="6353470"/>
              <a:ext cx="6096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ccf738033f_0_12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g2ccf738033f_0_12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g2ccf738033f_0_12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g2ccf738033f_0_12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g2ccf738033f_0_12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ccf738033f_0_12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g2ccf738033f_0_12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g2ccf738033f_0_12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Texto 1">
  <p:cSld name="1_Título + Texto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d0b4f4e08c_0_107"/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000" cy="1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g2d0b4f4e08c_0_107"/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1800" cy="3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47678"/>
              </a:buClr>
              <a:buSzPts val="1600"/>
              <a:buChar char="•"/>
              <a:defRPr sz="16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AUTOLAYOUT">
    <p:bg>
      <p:bgPr>
        <a:solidFill>
          <a:srgbClr val="FFFFFF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ccf738033f_0_12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7F7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g2ccf738033f_0_1237"/>
          <p:cNvSpPr/>
          <p:nvPr/>
        </p:nvSpPr>
        <p:spPr>
          <a:xfrm>
            <a:off x="4063533" y="0"/>
            <a:ext cx="81285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g2ccf738033f_0_123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138" name="Google Shape;138;g2ccf738033f_0_1237"/>
          <p:cNvSpPr txBox="1">
            <a:spLocks noGrp="1"/>
          </p:cNvSpPr>
          <p:nvPr>
            <p:ph type="body" idx="1"/>
          </p:nvPr>
        </p:nvSpPr>
        <p:spPr>
          <a:xfrm>
            <a:off x="247133" y="842700"/>
            <a:ext cx="3577500" cy="49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FFFFFF"/>
              </a:buClr>
              <a:buSzPts val="2100"/>
              <a:buChar char="•"/>
              <a:defRPr sz="2100">
                <a:solidFill>
                  <a:srgbClr val="FFFFFF"/>
                </a:solidFill>
              </a:defRPr>
            </a:lvl1pPr>
            <a:lvl2pPr marL="914400" lvl="1" indent="-381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  <a:defRPr sz="1900">
                <a:solidFill>
                  <a:srgbClr val="FFFFFF"/>
                </a:solidFill>
              </a:defRPr>
            </a:lvl2pPr>
            <a:lvl3pPr marL="1371600" lvl="2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1900">
                <a:solidFill>
                  <a:srgbClr val="FFFFFF"/>
                </a:solidFill>
              </a:defRPr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ccf738033f_0_124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g2ccf738033f_0_124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2" name="Google Shape;142;g2ccf738033f_0_12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g2ccf738033f_0_12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g2ccf738033f_0_12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ccf738033f_0_125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g2ccf738033f_0_125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8" name="Google Shape;148;g2ccf738033f_0_12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g2ccf738033f_0_12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g2ccf738033f_0_12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ccf738033f_0_12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g2ccf738033f_0_12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g2ccf738033f_0_126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g2ccf738033f_0_12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g2ccf738033f_0_12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g2ccf738033f_0_12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ccf738033f_0_126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g2ccf738033f_0_126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1" name="Google Shape;161;g2ccf738033f_0_126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g2ccf738033f_0_126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3" name="Google Shape;163;g2ccf738033f_0_126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g2ccf738033f_0_12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g2ccf738033f_0_12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g2ccf738033f_0_12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ccf738033f_0_127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g2ccf738033f_0_12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g2ccf738033f_0_12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g2ccf738033f_0_12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ccf738033f_0_128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g2ccf738033f_0_128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5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75" name="Google Shape;175;g2ccf738033f_0_128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76" name="Google Shape;176;g2ccf738033f_0_12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g2ccf738033f_0_12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g2ccf738033f_0_12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ccf738033f_0_128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g2ccf738033f_0_128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5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82" name="Google Shape;182;g2ccf738033f_0_128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83" name="Google Shape;183;g2ccf738033f_0_128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g2ccf738033f_0_128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g2ccf738033f_0_128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ccf738033f_0_129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g2ccf738033f_0_1296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g2ccf738033f_0_129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g2ccf738033f_0_129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g2ccf738033f_0_129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ccf738033f_0_1302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g2ccf738033f_0_1302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g2ccf738033f_0_13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g2ccf738033f_0_13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g2ccf738033f_0_13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" name="Google Shape;14;p67" descr="Texto, Logotipo&#10;&#10;Descrição gerada automaticamente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223877" y="6056643"/>
            <a:ext cx="1401386" cy="45243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ccf738033f_0_12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g2ccf738033f_0_12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g2ccf738033f_0_12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g2ccf738033f_0_12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4" name="Google Shape;104;g2ccf738033f_0_1224" descr="Texto, Logotipo&#10;&#10;Descrição gerada automaticamente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0223877" y="6056643"/>
            <a:ext cx="1401394" cy="45243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trilhoscadastro25" TargetMode="Externa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g3cf0af94799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45"/>
            <a:ext cx="7050701" cy="6738723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g3cf0af94799_0_0"/>
          <p:cNvSpPr/>
          <p:nvPr/>
        </p:nvSpPr>
        <p:spPr>
          <a:xfrm>
            <a:off x="6532081" y="-152402"/>
            <a:ext cx="5829300" cy="7162800"/>
          </a:xfrm>
          <a:custGeom>
            <a:avLst/>
            <a:gdLst/>
            <a:ahLst/>
            <a:cxnLst/>
            <a:rect l="l" t="t" r="r" b="b"/>
            <a:pathLst>
              <a:path w="5829300" h="7162800" extrusionOk="0">
                <a:moveTo>
                  <a:pt x="5829300" y="76200"/>
                </a:moveTo>
                <a:lnTo>
                  <a:pt x="0" y="0"/>
                </a:lnTo>
                <a:lnTo>
                  <a:pt x="1104900" y="2838450"/>
                </a:lnTo>
                <a:lnTo>
                  <a:pt x="95250" y="5810250"/>
                </a:lnTo>
                <a:lnTo>
                  <a:pt x="666750" y="7162800"/>
                </a:lnTo>
                <a:lnTo>
                  <a:pt x="5791200" y="7124700"/>
                </a:lnTo>
                <a:lnTo>
                  <a:pt x="5829300" y="762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3cf0af94799_0_0"/>
          <p:cNvSpPr/>
          <p:nvPr/>
        </p:nvSpPr>
        <p:spPr>
          <a:xfrm>
            <a:off x="7869621" y="4933771"/>
            <a:ext cx="4249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Rio Piracicaba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3cf0af94799_0_0"/>
          <p:cNvSpPr/>
          <p:nvPr/>
        </p:nvSpPr>
        <p:spPr>
          <a:xfrm>
            <a:off x="5810250" y="-457200"/>
            <a:ext cx="1443663" cy="7944455"/>
          </a:xfrm>
          <a:custGeom>
            <a:avLst/>
            <a:gdLst/>
            <a:ahLst/>
            <a:cxnLst/>
            <a:rect l="l" t="t" r="r" b="b"/>
            <a:pathLst>
              <a:path w="1443663" h="7944455" extrusionOk="0">
                <a:moveTo>
                  <a:pt x="0" y="0"/>
                </a:moveTo>
                <a:cubicBezTo>
                  <a:pt x="650875" y="1011237"/>
                  <a:pt x="1301750" y="2022475"/>
                  <a:pt x="1428750" y="3067050"/>
                </a:cubicBezTo>
                <a:cubicBezTo>
                  <a:pt x="1555750" y="4111625"/>
                  <a:pt x="831850" y="5480050"/>
                  <a:pt x="762000" y="6267450"/>
                </a:cubicBezTo>
                <a:cubicBezTo>
                  <a:pt x="692150" y="7054850"/>
                  <a:pt x="962025" y="7534275"/>
                  <a:pt x="1009650" y="7791450"/>
                </a:cubicBezTo>
                <a:cubicBezTo>
                  <a:pt x="1057275" y="8048625"/>
                  <a:pt x="1052512" y="7929562"/>
                  <a:pt x="1047750" y="7810500"/>
                </a:cubicBezTo>
              </a:path>
            </a:pathLst>
          </a:custGeom>
          <a:noFill/>
          <a:ln w="508000" cap="flat" cmpd="sng">
            <a:solidFill>
              <a:srgbClr val="007E79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3cf0af94799_0_0"/>
          <p:cNvSpPr/>
          <p:nvPr/>
        </p:nvSpPr>
        <p:spPr>
          <a:xfrm>
            <a:off x="5787773" y="-457200"/>
            <a:ext cx="1443663" cy="7944455"/>
          </a:xfrm>
          <a:custGeom>
            <a:avLst/>
            <a:gdLst/>
            <a:ahLst/>
            <a:cxnLst/>
            <a:rect l="l" t="t" r="r" b="b"/>
            <a:pathLst>
              <a:path w="1443663" h="7944455" extrusionOk="0">
                <a:moveTo>
                  <a:pt x="0" y="0"/>
                </a:moveTo>
                <a:cubicBezTo>
                  <a:pt x="650875" y="1011237"/>
                  <a:pt x="1301750" y="2022475"/>
                  <a:pt x="1428750" y="3067050"/>
                </a:cubicBezTo>
                <a:cubicBezTo>
                  <a:pt x="1555750" y="4111625"/>
                  <a:pt x="831850" y="5480050"/>
                  <a:pt x="762000" y="6267450"/>
                </a:cubicBezTo>
                <a:cubicBezTo>
                  <a:pt x="692150" y="7054850"/>
                  <a:pt x="962025" y="7534275"/>
                  <a:pt x="1009650" y="7791450"/>
                </a:cubicBezTo>
                <a:cubicBezTo>
                  <a:pt x="1057275" y="8048625"/>
                  <a:pt x="1052512" y="7929562"/>
                  <a:pt x="1047750" y="7810500"/>
                </a:cubicBezTo>
              </a:path>
            </a:pathLst>
          </a:custGeom>
          <a:noFill/>
          <a:ln w="254000" cap="rnd" cmpd="sng">
            <a:solidFill>
              <a:srgbClr val="E6AC2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g3cf0af94799_0_0"/>
          <p:cNvSpPr/>
          <p:nvPr/>
        </p:nvSpPr>
        <p:spPr>
          <a:xfrm>
            <a:off x="6172026" y="-543229"/>
            <a:ext cx="1443663" cy="7944455"/>
          </a:xfrm>
          <a:custGeom>
            <a:avLst/>
            <a:gdLst/>
            <a:ahLst/>
            <a:cxnLst/>
            <a:rect l="l" t="t" r="r" b="b"/>
            <a:pathLst>
              <a:path w="1443663" h="7944455" extrusionOk="0">
                <a:moveTo>
                  <a:pt x="0" y="0"/>
                </a:moveTo>
                <a:cubicBezTo>
                  <a:pt x="650875" y="1011237"/>
                  <a:pt x="1301750" y="2022475"/>
                  <a:pt x="1428750" y="3067050"/>
                </a:cubicBezTo>
                <a:cubicBezTo>
                  <a:pt x="1555750" y="4111625"/>
                  <a:pt x="831850" y="5480050"/>
                  <a:pt x="762000" y="6267450"/>
                </a:cubicBezTo>
                <a:cubicBezTo>
                  <a:pt x="692150" y="7054850"/>
                  <a:pt x="962025" y="7534275"/>
                  <a:pt x="1009650" y="7791450"/>
                </a:cubicBezTo>
                <a:cubicBezTo>
                  <a:pt x="1057275" y="8048625"/>
                  <a:pt x="1052512" y="7929562"/>
                  <a:pt x="1047750" y="7810500"/>
                </a:cubicBezTo>
              </a:path>
            </a:pathLst>
          </a:custGeom>
          <a:noFill/>
          <a:ln w="508000" cap="flat" cmpd="sng">
            <a:solidFill>
              <a:srgbClr val="E6AC22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g3cf0af94799_0_0"/>
          <p:cNvSpPr/>
          <p:nvPr/>
        </p:nvSpPr>
        <p:spPr>
          <a:xfrm>
            <a:off x="5446982" y="-371171"/>
            <a:ext cx="1443663" cy="7944455"/>
          </a:xfrm>
          <a:custGeom>
            <a:avLst/>
            <a:gdLst/>
            <a:ahLst/>
            <a:cxnLst/>
            <a:rect l="l" t="t" r="r" b="b"/>
            <a:pathLst>
              <a:path w="1443663" h="7944455" extrusionOk="0">
                <a:moveTo>
                  <a:pt x="0" y="0"/>
                </a:moveTo>
                <a:cubicBezTo>
                  <a:pt x="650875" y="1011237"/>
                  <a:pt x="1301750" y="2022475"/>
                  <a:pt x="1428750" y="3067050"/>
                </a:cubicBezTo>
                <a:cubicBezTo>
                  <a:pt x="1555750" y="4111625"/>
                  <a:pt x="831850" y="5480050"/>
                  <a:pt x="762000" y="6267450"/>
                </a:cubicBezTo>
                <a:cubicBezTo>
                  <a:pt x="692150" y="7054850"/>
                  <a:pt x="962025" y="7534275"/>
                  <a:pt x="1009650" y="7791450"/>
                </a:cubicBezTo>
                <a:cubicBezTo>
                  <a:pt x="1057275" y="8048625"/>
                  <a:pt x="1052512" y="7929562"/>
                  <a:pt x="1047750" y="7810500"/>
                </a:cubicBezTo>
              </a:path>
            </a:pathLst>
          </a:custGeom>
          <a:noFill/>
          <a:ln w="508000" cap="flat" cmpd="sng">
            <a:solidFill>
              <a:srgbClr val="FFFFFF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g3cf0af94799_0_0" descr="Texto, Logotipo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31136" y="202441"/>
            <a:ext cx="1934631" cy="624594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3cf0af94799_0_0"/>
          <p:cNvSpPr/>
          <p:nvPr/>
        </p:nvSpPr>
        <p:spPr>
          <a:xfrm>
            <a:off x="8740578" y="5943152"/>
            <a:ext cx="3025200" cy="4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Trilhos da Alfabetização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3cf0af94799_0_0"/>
          <p:cNvSpPr/>
          <p:nvPr/>
        </p:nvSpPr>
        <p:spPr>
          <a:xfrm>
            <a:off x="7615700" y="2214500"/>
            <a:ext cx="46035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3200" b="1" i="0" u="none" strike="noStrike" cap="none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Trilhos da Alfabetização</a:t>
            </a:r>
            <a:endParaRPr sz="3200" b="1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200" b="0" i="0" u="none" strike="noStrike" cap="none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Coordenadoras Pedagógicas</a:t>
            </a:r>
            <a:endParaRPr sz="3200" b="0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Ciclo </a:t>
            </a:r>
            <a:r>
              <a:rPr lang="en-US" sz="3200">
                <a:solidFill>
                  <a:srgbClr val="747678"/>
                </a:solidFill>
              </a:rPr>
              <a:t>3</a:t>
            </a:r>
            <a:r>
              <a:rPr lang="en-US" sz="3200" b="0" i="0" u="none" strike="noStrike" cap="none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- 2026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7F7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"/>
          <p:cNvSpPr txBox="1"/>
          <p:nvPr/>
        </p:nvSpPr>
        <p:spPr>
          <a:xfrm>
            <a:off x="915876" y="4176425"/>
            <a:ext cx="90888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None/>
            </a:pPr>
            <a:r>
              <a:rPr lang="en-US" sz="5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Coordenação Pedagógica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f3fd8f7515_0_149"/>
          <p:cNvSpPr txBox="1"/>
          <p:nvPr/>
        </p:nvSpPr>
        <p:spPr>
          <a:xfrm>
            <a:off x="2245300" y="244200"/>
            <a:ext cx="8935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Coordenadores Pedagógicos- Parte 1</a:t>
            </a:r>
            <a:endParaRPr sz="2200" b="1" i="0" u="none" strike="noStrike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4" name="Google Shape;224;g3f3fd8f7515_0_149"/>
          <p:cNvGraphicFramePr/>
          <p:nvPr/>
        </p:nvGraphicFramePr>
        <p:xfrm>
          <a:off x="1284113" y="133641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{709D16C9-9B17-4853-A8B5-CC313D614FEF}</a:tableStyleId>
              </a:tblPr>
              <a:tblGrid>
                <a:gridCol w="858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8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1</a:t>
                      </a: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Leitura literária pela formadora - dupla conceitualiza</a:t>
                      </a: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ção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1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2- Devolutiva da atividade prática - tematiza</a:t>
                      </a: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ção da prática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8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3- </a:t>
                      </a: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Pauta dos professores</a:t>
                      </a:r>
                      <a:endParaRPr sz="2400" b="1" u="none" strike="noStrike" cap="none">
                        <a:solidFill>
                          <a:srgbClr val="387C65"/>
                        </a:solidFill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8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4- </a:t>
                      </a: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Sistematização dos conteúdos trabalhados</a:t>
                      </a:r>
                      <a:endParaRPr sz="2400" b="1" u="none" strike="noStrike" cap="none">
                        <a:solidFill>
                          <a:srgbClr val="387C65"/>
                        </a:solidFill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8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5 - </a:t>
                      </a: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Pausa Avaliativa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f3fd8f7515_0_1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f3fd8f7515_0_154"/>
          <p:cNvSpPr txBox="1"/>
          <p:nvPr/>
        </p:nvSpPr>
        <p:spPr>
          <a:xfrm>
            <a:off x="773275" y="4117025"/>
            <a:ext cx="7821300" cy="17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>
                <a:solidFill>
                  <a:schemeClr val="lt1"/>
                </a:solidFill>
                <a:latin typeface="Vale Sans"/>
                <a:ea typeface="Vale Sans"/>
                <a:cs typeface="Vale Sans"/>
                <a:sym typeface="Vale Sans"/>
              </a:rPr>
              <a:t>Estratégia formativa: Dupla Conceitualização. </a:t>
            </a:r>
            <a:endParaRPr sz="3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f3fd8f7515_0_159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3f3fd8f7515_0_159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Dupla Conceitualização</a:t>
            </a:r>
            <a:endParaRPr sz="3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3f3fd8f7515_0_159"/>
          <p:cNvSpPr/>
          <p:nvPr/>
        </p:nvSpPr>
        <p:spPr>
          <a:xfrm>
            <a:off x="761997" y="2000334"/>
            <a:ext cx="10668000" cy="32841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3000"/>
              <a:t>Em que consiste a dupla conceitualização?</a:t>
            </a: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3000"/>
              <a:t> </a:t>
            </a: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3000"/>
              <a:t>Já ouviram falar? </a:t>
            </a: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3000"/>
              <a:t>Já desenvolveram a estratégia em algum contexto formativo?</a:t>
            </a: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f3fd8f7515_0_166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3f3fd8f7515_0_166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Dupla Conceitualização</a:t>
            </a:r>
            <a:endParaRPr sz="3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3f3fd8f7515_0_166"/>
          <p:cNvSpPr/>
          <p:nvPr/>
        </p:nvSpPr>
        <p:spPr>
          <a:xfrm>
            <a:off x="762000" y="1722975"/>
            <a:ext cx="106680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800"/>
              <a:t>Vamos desenvolver uma dupla conceitualização buscando depois compreender: Quais são os dois planos de aprendizagem que acontecem nessa proposta?</a:t>
            </a: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800"/>
              <a:t>Para isso, vamos precisar escolher 3 pessoas para observarem o primeiro momento da proposta. As observadoras devem observar tanto as intervenções feitas pela formadora, quanto a participação do grupo. Depois essas observações serão socializadas. </a:t>
            </a: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f3fd8f7515_0_173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g3f3fd8f7515_0_173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Primeiro momento: Leitura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254" name="Google Shape;254;g3f3fd8f7515_0_173"/>
          <p:cNvSpPr/>
          <p:nvPr/>
        </p:nvSpPr>
        <p:spPr>
          <a:xfrm>
            <a:off x="762000" y="1722975"/>
            <a:ext cx="106680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Texto: “Testemunha tranquila”</a:t>
            </a: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chemeClr val="dk1"/>
                </a:solidFill>
              </a:rPr>
              <a:t>Com  esse título, de que vocês acham que tratará o texto?</a:t>
            </a:r>
            <a:endParaRPr sz="280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3fd8f7515_0_180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g3f3fd8f7515_0_180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Primeiro momento: Leitura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262" name="Google Shape;262;g3f3fd8f7515_0_180"/>
          <p:cNvSpPr/>
          <p:nvPr/>
        </p:nvSpPr>
        <p:spPr>
          <a:xfrm>
            <a:off x="762000" y="1722975"/>
            <a:ext cx="106680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 texto foi escrito por Stanislaw Ponte Preta (Sérgio Porto).</a:t>
            </a: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Vocês sabem que tipo de texto ele costumava escrever e que assuntos costumava abordar?</a:t>
            </a: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f3fd8f7515_0_187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g3f3fd8f7515_0_187"/>
          <p:cNvSpPr txBox="1"/>
          <p:nvPr/>
        </p:nvSpPr>
        <p:spPr>
          <a:xfrm>
            <a:off x="571500" y="563025"/>
            <a:ext cx="11049000" cy="5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Biografia: Stanislaw Ponte Preta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270" name="Google Shape;270;g3f3fd8f7515_0_187"/>
          <p:cNvSpPr/>
          <p:nvPr/>
        </p:nvSpPr>
        <p:spPr>
          <a:xfrm>
            <a:off x="210275" y="1722975"/>
            <a:ext cx="11600700" cy="48636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Stanislaw Ponte Preta (1923-1968), pseudônimo de Sérgio Porto, foi um escritor, cronista, jornalista e radialista brasileiro. Marcou presença na literatura nacional com a publicação de livros de paródia e humor, com crônicas satíricas e corrosivas, e com a criação de diversos personagens. 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Em 1949 começou a escrever para a revista Sombra, e em 1951 passou para o Diário Carioca, onde começou a usar o pseudônimo “Stanislaw Ponte Preta”, inspirando-se no nome de um personagem satírico de Oswald de Andrade. Inicialmente fazia uma mistura de crítica teatral e crônica social, mas depois se dedicou apenas à crônica da vida artística. Foi um dos maiores cronistas da vida carioca, falecendo precocemente aos 45 anos em 1968.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f3fd8f7515_0_194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3f3fd8f7515_0_194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Primeiro momento: Leitura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278" name="Google Shape;278;g3f3fd8f7515_0_194"/>
          <p:cNvSpPr/>
          <p:nvPr/>
        </p:nvSpPr>
        <p:spPr>
          <a:xfrm>
            <a:off x="762000" y="1722975"/>
            <a:ext cx="106680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Bom, esse texto é uma crônica…</a:t>
            </a: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Considerando isso, alguma coisa</a:t>
            </a: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muda na ideia a respeito de sobre o quê o texto tratará? </a:t>
            </a: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 que seria uma testemunha tranquila em uma crônica?</a:t>
            </a: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f3fd8f7515_0_20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g3f3fd8f7515_0_201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Primeiro momento: Leitura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286" name="Google Shape;286;g3f3fd8f7515_0_201"/>
          <p:cNvSpPr/>
          <p:nvPr/>
        </p:nvSpPr>
        <p:spPr>
          <a:xfrm>
            <a:off x="762000" y="1722975"/>
            <a:ext cx="106680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 testemunha Tranquila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 camarada chegou assim com ar suspeito, olhou pros lados e — como não parecia ter ninguém por perto — forçou a porta do apartamento e entrou. Eu estava parado olhando, para ver no que ia dar aquilo. Na verdade eu estava vendo nitidamente toda a cena e senti que o camarada era um mau caráter.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f3fd8f7515_0_208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3f3fd8f7515_0_208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Primeiro momento: Leitura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294" name="Google Shape;294;g3f3fd8f7515_0_208"/>
          <p:cNvSpPr/>
          <p:nvPr/>
        </p:nvSpPr>
        <p:spPr>
          <a:xfrm>
            <a:off x="762000" y="1722975"/>
            <a:ext cx="106680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Quem vocês acham que será a testemunha e porque ela estaria tranquila?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Onde está essa testemunha?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f3fd8f7515_0_215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g3f3fd8f7515_0_215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Primeiro momento: Leitura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302" name="Google Shape;302;g3f3fd8f7515_0_215"/>
          <p:cNvSpPr/>
          <p:nvPr/>
        </p:nvSpPr>
        <p:spPr>
          <a:xfrm>
            <a:off x="291675" y="1722975"/>
            <a:ext cx="111384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 foi batata. Entrou no apartamento e olhou em volta. Penumbra total. Caminhou até o telefone e desligou com cuidado, na certa para que o aparelho não tocasse enquanto ele estivesse ali. Isto — pensei — é porque ele não quer que ninguém note a sua presença: logo, só pode ser um ladrão, ou coisa assim.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Mas não era. Se fosse ladrão estaria revistando as gavetas, mexendo em tudo, procurando coisas para levar. O cara — ao contrário — parecia morar perfeitamente no ambiente, pois mesmo na penumbra se orientou muito bem e andou desembaraçado até uma poltrona, onde sentou e ficou quieto.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f3fd8f7515_0_222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g3f3fd8f7515_0_222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Primeiro momento: Leitura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310" name="Google Shape;310;g3f3fd8f7515_0_222"/>
          <p:cNvSpPr/>
          <p:nvPr/>
        </p:nvSpPr>
        <p:spPr>
          <a:xfrm>
            <a:off x="291675" y="1722975"/>
            <a:ext cx="111384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Como será que a testemunha consegue saber o que o possível ladrão está fazendo dentro do apartamento?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f3fd8f7515_0_229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g3f3fd8f7515_0_229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Primeiro momento: Leitura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318" name="Google Shape;318;g3f3fd8f7515_0_229"/>
          <p:cNvSpPr/>
          <p:nvPr/>
        </p:nvSpPr>
        <p:spPr>
          <a:xfrm>
            <a:off x="291675" y="1722975"/>
            <a:ext cx="111384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Por que pensaram isso? 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 que fez vocês pensarem assim?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f3fd8f7515_0_236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g3f3fd8f7515_0_236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Primeiro momento: Leitura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326" name="Google Shape;326;g3f3fd8f7515_0_236"/>
          <p:cNvSpPr/>
          <p:nvPr/>
        </p:nvSpPr>
        <p:spPr>
          <a:xfrm>
            <a:off x="291675" y="1722975"/>
            <a:ext cx="111384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Pior que ladrão. Esse cara deve ser um assassino e está esperando alguém chegar para matar — eu tornei a pensar e me lembro (inclusive) que cheguei a suspirar aliviado por não conhecer o homem e — portanto — ser difícil que ele estivesse esperando por mim. Pensamento bobo, de resto, pois eu não tinha nada a ver com aquilo.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f3fd8f7515_0_243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g3f3fd8f7515_0_243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Primeiro momento: Leitura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334" name="Google Shape;334;g3f3fd8f7515_0_243"/>
          <p:cNvSpPr/>
          <p:nvPr/>
        </p:nvSpPr>
        <p:spPr>
          <a:xfrm>
            <a:off x="291675" y="1722975"/>
            <a:ext cx="111384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 agora? O que acham que a testemunha vai presenciar?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f3fd8f7515_0_250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g3f3fd8f7515_0_250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Primeiro momento: Leitura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342" name="Google Shape;342;g3f3fd8f7515_0_250"/>
          <p:cNvSpPr/>
          <p:nvPr/>
        </p:nvSpPr>
        <p:spPr>
          <a:xfrm>
            <a:off x="291675" y="1722975"/>
            <a:ext cx="111384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 repente ele se retesou na cadeira. Passos no corredor. Os passos, ou melhor, a pessoa que dava os passos, parou em frente à porta do apartamento. O detalhe era visível pela réstea de luz, que vinha por baixo da porta.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f3fd8f7515_0_257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g3f3fd8f7515_0_257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Primeiro momento: Leitura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350" name="Google Shape;350;g3f3fd8f7515_0_257"/>
          <p:cNvSpPr/>
          <p:nvPr/>
        </p:nvSpPr>
        <p:spPr>
          <a:xfrm>
            <a:off x="291675" y="1722975"/>
            <a:ext cx="111384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Som de chave na fechadura e a porta se abriu lentamente e logo a silhueta de uma mulher se desenhou contra a luz. Bonita ou feia? — pensei eu. Pois era uma graça, meus caros. Quando ela acendeu a luz da sala é que eu pude ver. Quando viu o cara na poltrona ainda tentou recuar, mas ele avançou e fechou a porta com um pontapé... e eu ali olhando.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f3fd8f7515_0_264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g3f3fd8f7515_0_264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Primeiro momento: Leitura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358" name="Google Shape;358;g3f3fd8f7515_0_264"/>
          <p:cNvSpPr/>
          <p:nvPr/>
        </p:nvSpPr>
        <p:spPr>
          <a:xfrm>
            <a:off x="291675" y="1722975"/>
            <a:ext cx="111384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Fechou a porta, caminhou em direção à bonitinha e pataco... tacou-lhe a primeira bolacha. Ela estremeceu nos alicerces e pimpa... tacou outra.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f3fd8f7515_0_27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g3f3fd8f7515_0_271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Primeiro momento: Leitura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366" name="Google Shape;366;g3f3fd8f7515_0_271"/>
          <p:cNvSpPr/>
          <p:nvPr/>
        </p:nvSpPr>
        <p:spPr>
          <a:xfrm>
            <a:off x="291675" y="1722975"/>
            <a:ext cx="111384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É possível permanecer tranquilo, sendo testemunha, nesse tipo de situação? 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 que acham que vai acontecer? 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f3fd8f7515_0_278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g3f3fd8f7515_0_278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Primeiro momento: Leitura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374" name="Google Shape;374;g3f3fd8f7515_0_278"/>
          <p:cNvSpPr/>
          <p:nvPr/>
        </p:nvSpPr>
        <p:spPr>
          <a:xfrm>
            <a:off x="291675" y="1722975"/>
            <a:ext cx="111384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Os caros leitores perguntarão: — E você? Assistindo aquilo tudo sem tomar uma atitude?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— a pergunta é razoável. Eu tomei uma atitude, realmente. 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f3fd8f7515_0_285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g3f3fd8f7515_0_285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Primeiro momento: Leitura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382" name="Google Shape;382;g3f3fd8f7515_0_285"/>
          <p:cNvSpPr/>
          <p:nvPr/>
        </p:nvSpPr>
        <p:spPr>
          <a:xfrm>
            <a:off x="291675" y="1722975"/>
            <a:ext cx="111384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Desliguei a televisão, a imagem dos dois desapareceu e eu fui dormir.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Stanislaw Ponte Preta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f3fd8f7515_0_292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g3f3fd8f7515_0_292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</a:rPr>
              <a:t>Primeiro momento: Leitura </a:t>
            </a:r>
            <a:endParaRPr sz="32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</a:endParaRPr>
          </a:p>
        </p:txBody>
      </p:sp>
      <p:sp>
        <p:nvSpPr>
          <p:cNvPr id="390" name="Google Shape;390;g3f3fd8f7515_0_292"/>
          <p:cNvSpPr/>
          <p:nvPr/>
        </p:nvSpPr>
        <p:spPr>
          <a:xfrm>
            <a:off x="291675" y="1722975"/>
            <a:ext cx="11138400" cy="43347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 que acharam do texto? 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Existe alguma crítica social por trás da crônica?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 que acharam dos recursos utilizados pelo autor para despistar o leitor de quem seria a testemunha tranquila?   </a:t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f3fd8f7515_0_306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g3f3fd8f7515_0_306"/>
          <p:cNvSpPr txBox="1"/>
          <p:nvPr/>
        </p:nvSpPr>
        <p:spPr>
          <a:xfrm>
            <a:off x="762000" y="203501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Segundo Momento</a:t>
            </a: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g3f3fd8f7515_0_306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0000FF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g3f3fd8f7515_0_306"/>
          <p:cNvSpPr/>
          <p:nvPr/>
        </p:nvSpPr>
        <p:spPr>
          <a:xfrm>
            <a:off x="214800" y="1353300"/>
            <a:ext cx="11762400" cy="41514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Vale Sans"/>
              <a:buChar char="●"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Vale Sans"/>
              <a:buChar char="●"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Vale Sans"/>
              <a:buChar char="●"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Socialização dos registros das observadoras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- Como foi desenvolvida a leitura? Eu projetei o texto e fui lendo simplesmente? O que observaram da participação do grupo? 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f3fd8f7515_0_407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g3f3fd8f7515_0_407"/>
          <p:cNvSpPr txBox="1"/>
          <p:nvPr/>
        </p:nvSpPr>
        <p:spPr>
          <a:xfrm>
            <a:off x="762000" y="203501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Segundo Momento</a:t>
            </a: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g3f3fd8f7515_0_407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0000FF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g3f3fd8f7515_0_407"/>
          <p:cNvSpPr/>
          <p:nvPr/>
        </p:nvSpPr>
        <p:spPr>
          <a:xfrm>
            <a:off x="214800" y="1353300"/>
            <a:ext cx="11762400" cy="41514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O que é leitura colaborativa?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O que é fundamental garantir ao planejar a leitura colaborativa? Por quê? 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Quais as estratégias/capacidades de leitura desenvolvidas nesse tipo de situação? 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f4170a34f5_0_0"/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000" cy="114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Registros</a:t>
            </a:r>
            <a:endParaRPr/>
          </a:p>
        </p:txBody>
      </p:sp>
      <p:sp>
        <p:nvSpPr>
          <p:cNvPr id="415" name="Google Shape;415;g3f4170a34f5_0_0"/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2100" cy="3712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</a:rPr>
              <a:t>Leitura que levanta as hipóteses coletivamente a partir das próprias experiências e repertório; e faz refletir a partir da ideia do outro</a:t>
            </a:r>
            <a:endParaRPr sz="190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</a:rPr>
              <a:t>Construída em conjunto - os sentidos são atribuídos a partir do coletivo a partir das pistas do texto.</a:t>
            </a:r>
            <a:endParaRPr sz="190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</a:rPr>
              <a:t>mobilizar as estratégias do leitor para compreender o que foi lido. </a:t>
            </a:r>
            <a:endParaRPr sz="190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</a:rPr>
              <a:t>Os efeitos produzidos pelo texto são pessoais. </a:t>
            </a:r>
            <a:endParaRPr sz="190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190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190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</a:rPr>
              <a:t>Planejamento - tem que ter boas perguntas para provocar essas reflexões sobre o texto, para mobilizar as estratégias do leitor. </a:t>
            </a:r>
            <a:endParaRPr sz="190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</a:rPr>
              <a:t>Perguntas para antecipar, imaginar o que vai acontecer</a:t>
            </a:r>
            <a:endParaRPr sz="190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</a:rPr>
              <a:t>Voltar ao texto para buscar pistas</a:t>
            </a:r>
            <a:endParaRPr sz="190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</a:rPr>
              <a:t>Confirmar hipótesis </a:t>
            </a:r>
            <a:endParaRPr sz="19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f3fd8f7515_0_433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g3f3fd8f7515_0_433"/>
          <p:cNvSpPr txBox="1"/>
          <p:nvPr/>
        </p:nvSpPr>
        <p:spPr>
          <a:xfrm>
            <a:off x="762000" y="203501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Segundo Momento</a:t>
            </a: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g3f3fd8f7515_0_433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0000FF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g3f3fd8f7515_0_433"/>
          <p:cNvSpPr/>
          <p:nvPr/>
        </p:nvSpPr>
        <p:spPr>
          <a:xfrm>
            <a:off x="214800" y="1353300"/>
            <a:ext cx="11762400" cy="41514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Leitura colaborativa — ou leitura compartilhada — é uma modalidade de leitura em que o texto é lido coletivamente, com intervenções intencionais do professor, que problematiza o processo de construção de sentidos enquanto a leitura acontece.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Segundo Bräkling, trata-se de uma situação em que o professor: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•	organiza previamente uma pauta de leitura,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•	seleciona habilidades a serem focalizadas,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•	interrompe estrategicamente a leitura,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•	provoca antecipações, inferências, localizações, ou seja, estratégias. 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•	solicita que os alunos justifiquem suas respostas com base nas pistas do texto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f3fd8f7515_0_423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g3f3fd8f7515_0_423"/>
          <p:cNvSpPr txBox="1"/>
          <p:nvPr/>
        </p:nvSpPr>
        <p:spPr>
          <a:xfrm>
            <a:off x="762000" y="203501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Segundo Momento</a:t>
            </a: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g3f3fd8f7515_0_423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0000FF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g3f3fd8f7515_0_423"/>
          <p:cNvSpPr/>
          <p:nvPr/>
        </p:nvSpPr>
        <p:spPr>
          <a:xfrm>
            <a:off x="214800" y="1007350"/>
            <a:ext cx="11762400" cy="56811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Exemplo de planejamento de Leitura Colaborativa 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Adaptado de Brakling (2019)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</p:txBody>
      </p:sp>
      <p:graphicFrame>
        <p:nvGraphicFramePr>
          <p:cNvPr id="434" name="Google Shape;434;g3f3fd8f7515_0_423"/>
          <p:cNvGraphicFramePr/>
          <p:nvPr/>
        </p:nvGraphicFramePr>
        <p:xfrm>
          <a:off x="640800" y="21842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{6E8A0B69-EBB8-4682-A871-9E78970DB80C}</a:tableStyleId>
              </a:tblPr>
              <a:tblGrid>
                <a:gridCol w="5192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5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27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Questões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63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Habilidade Tematizada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63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1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Agora vou ler pra vocês um texto que se intitula Testemunha tranqüila. Com esse título, de que vocês acham que tratará o texto?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Mais uma informação: o texto foi escrito por Stanislaw Ponte Preta. Vocês sabem que tipo de texto ele costuma escrever? E que assuntos costuma abordar nesses textos?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Bom, esse texto é uma crônica...Considerando isso, alguma coisa muda nessa idéia a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respeito de sobre o quê o texto tratará?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É possível permanecer tranquilo, sendo testemunha, nesse tipo de situação? O que acham que vai acontecer? 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63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-Recuperação do contexto de produção do texto.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Realização de antecipações acerca do conteúdo do texto, do modo de organização do texto, do tratamento a ser dado às informações, por meio da ativação de repertório do aluno sobre os aspectos tematizados.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Elaboração de apreciações relativas a valores éticos e/ou políticos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63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f3fd8f7515_0_415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g3f3fd8f7515_0_415"/>
          <p:cNvSpPr txBox="1"/>
          <p:nvPr/>
        </p:nvSpPr>
        <p:spPr>
          <a:xfrm>
            <a:off x="762000" y="203501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Segundo Momento</a:t>
            </a: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g3f3fd8f7515_0_415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0000FF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g3f3fd8f7515_0_415"/>
          <p:cNvSpPr/>
          <p:nvPr/>
        </p:nvSpPr>
        <p:spPr>
          <a:xfrm>
            <a:off x="214800" y="1353300"/>
            <a:ext cx="11762400" cy="41514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Dupla Conceitualização: </a:t>
            </a: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Quais  foram os dois planos de aprendizagem que aconteceram nessa proposta?</a:t>
            </a: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f3fd8f7515_0_442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g3f3fd8f7515_0_442"/>
          <p:cNvSpPr txBox="1"/>
          <p:nvPr/>
        </p:nvSpPr>
        <p:spPr>
          <a:xfrm>
            <a:off x="762000" y="203501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Segundo Momento</a:t>
            </a: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g3f3fd8f7515_0_442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0000FF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g3f3fd8f7515_0_442"/>
          <p:cNvSpPr/>
          <p:nvPr/>
        </p:nvSpPr>
        <p:spPr>
          <a:xfrm>
            <a:off x="214800" y="1353300"/>
            <a:ext cx="11762400" cy="41514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No primeiro plano, vocês foram convidadas a assumir o lugar de leitoras, mobilizando estratégias e procedimentos que devem ser ensinados aos estudantes. No segundo plano, deslocamos o olhar para a própria situação vivida, analisando sua organização, suas escolhas e as decisões didáticas que a estruturaram.</a:t>
            </a: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f3fd8f7515_0_450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g3f3fd8f7515_0_450"/>
          <p:cNvSpPr txBox="1"/>
          <p:nvPr/>
        </p:nvSpPr>
        <p:spPr>
          <a:xfrm>
            <a:off x="762000" y="203501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Segundo Momento</a:t>
            </a: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g3f3fd8f7515_0_450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0000FF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g3f3fd8f7515_0_450"/>
          <p:cNvSpPr/>
          <p:nvPr/>
        </p:nvSpPr>
        <p:spPr>
          <a:xfrm>
            <a:off x="214800" y="1353300"/>
            <a:ext cx="11762400" cy="41514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Dupla Conceitualização</a:t>
            </a: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A especificidade dessa estratégia formativa consiste em favorecer que os professores exerçam comportamentos próprios de leitores e escritores, para depois poder conceitualizar tanto os comportamentos exercidos como as características da situação didática da qual participaram.</a:t>
            </a: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f3fd8f7515_0_459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g3f3fd8f7515_0_459"/>
          <p:cNvSpPr txBox="1"/>
          <p:nvPr/>
        </p:nvSpPr>
        <p:spPr>
          <a:xfrm>
            <a:off x="762000" y="203501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Segundo Momento</a:t>
            </a: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g3f3fd8f7515_0_459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0000FF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g3f3fd8f7515_0_459"/>
          <p:cNvSpPr/>
          <p:nvPr/>
        </p:nvSpPr>
        <p:spPr>
          <a:xfrm>
            <a:off x="214800" y="1156000"/>
            <a:ext cx="11762400" cy="55326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No livro Ensinar: tarefa para profissionais, organizado por Beatriz Cardoso, Delia Lerner, Neide Nogueira e Tereza Perez, encontramos contribuições para pensar mais sobre a estratégia formativa de dupla conceitualização: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(...) as situações de dupla conceitualização não apenas contribuem para que os professores incorporem novos e diversos aspectos das práticas de leitura e escrita, não só geram reflexões didaticamente relevantes sobre essas práticas e os textos nela envolvidos, mas desempenham um papel decisivo no sentido de aproximá-los da perspectiva de seus alunos como leitores e escritores. Exercer as práticas de leitura e escrita – adentrar-se no objeto do ensino – e situar-se na posição de sujeito da aprendizagem são duas características complementares e fecundas dessas situações, que certamente explicam sua contribuição ao progresso dos conhecimentos dos professores sobre as condições e situações didáticas, sobre as intervenções docentes e as formas de interação mais produtivas para a aprendizagem (Cardoso, 2007, p. 101).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f3fd8f7515_0_467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g3f3fd8f7515_0_467"/>
          <p:cNvSpPr txBox="1"/>
          <p:nvPr/>
        </p:nvSpPr>
        <p:spPr>
          <a:xfrm>
            <a:off x="762000" y="203501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Segundo Momento</a:t>
            </a: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g3f3fd8f7515_0_467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0000FF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g3f3fd8f7515_0_467"/>
          <p:cNvSpPr/>
          <p:nvPr/>
        </p:nvSpPr>
        <p:spPr>
          <a:xfrm>
            <a:off x="214800" y="1156000"/>
            <a:ext cx="11762400" cy="55326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 b="1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O que se espera que as professoras aprendam com esse tipo de estratégia?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O objetivo central é que as professoras vivenciem a situação sob duas perspectivas para construir conhecimentos didáticos sólidos: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• Aproximação com a perspectiva do aluno (1ª Conceitualização): Espera-se que as professoras sintam os desafios reais que as crianças enfrentam nas situações de aprendizagem. 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  <a:latin typeface="Vale Sans"/>
                <a:ea typeface="Vale Sans"/>
                <a:cs typeface="Vale Sans"/>
                <a:sym typeface="Vale Sans"/>
              </a:rPr>
              <a:t>• Reflexão sobre a prática pedagógica (2ª Conceitualização): Espera-se que compreendam as condições didáticas e as intervenções necessárias para que a aprendizagem ocorra. </a:t>
            </a: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07F7B"/>
              </a:solidFill>
              <a:latin typeface="Vale Sans"/>
              <a:ea typeface="Vale Sans"/>
              <a:cs typeface="Vale Sans"/>
              <a:sym typeface="Vale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3f43b67975_0_18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g33f43b67975_0_184"/>
          <p:cNvSpPr txBox="1"/>
          <p:nvPr/>
        </p:nvSpPr>
        <p:spPr>
          <a:xfrm>
            <a:off x="915876" y="4176425"/>
            <a:ext cx="102429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Devolutivas atividades práticas e sistematiza</a:t>
            </a:r>
            <a:r>
              <a:rPr lang="en-US" sz="4000" b="1">
                <a:solidFill>
                  <a:srgbClr val="FFFFFF"/>
                </a:solidFill>
              </a:rPr>
              <a:t>ção de tematização da prática</a:t>
            </a:r>
            <a:endParaRPr sz="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f3f2ad5eaa_0_0"/>
          <p:cNvSpPr txBox="1">
            <a:spLocks noGrp="1"/>
          </p:cNvSpPr>
          <p:nvPr>
            <p:ph type="body" idx="1"/>
          </p:nvPr>
        </p:nvSpPr>
        <p:spPr>
          <a:xfrm>
            <a:off x="527400" y="579455"/>
            <a:ext cx="10794300" cy="5241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444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Ao mesmo tempo, o encontro permitiu identificar demandas formativas importantes. Embora as professoras tenham demonstrado compreender a relevância das chaves de leitura, ainda apresentaram dificuldades em identificá-las e selecioná-las em obras, especialmente nos livros-álbum. Também manifestaram preocupação em relação à definição dessas chaves em narrativas mais habituais, indicando a necessidade de aprofundar estudos e vivências práticas que apoiem esse processo.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marR="0" lvl="0" indent="444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</a:rPr>
              <a:t>Como aprendizagem desse encontro, destaco a importância de ouvir atentamente as professoras e valorizar os saberes que elas já possuem.  Antecipar possíveis questionamentos e organizar bem a pauta contribuiu para conduzir as discussões de forma mais segura e sem perder o foco nos objetivos da formação.</a:t>
            </a:r>
            <a:endParaRPr sz="2000">
              <a:solidFill>
                <a:schemeClr val="dk1"/>
              </a:solidFill>
            </a:endParaRPr>
          </a:p>
          <a:p>
            <a:pPr marL="0" lvl="0" indent="0" algn="r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Magda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f3f2ad5eaa_0_8"/>
          <p:cNvSpPr txBox="1">
            <a:spLocks noGrp="1"/>
          </p:cNvSpPr>
          <p:nvPr>
            <p:ph type="body" idx="1"/>
          </p:nvPr>
        </p:nvSpPr>
        <p:spPr>
          <a:xfrm>
            <a:off x="247900" y="250156"/>
            <a:ext cx="11073600" cy="5570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Essa dinâmica ajudou a revelar tanto os saberes que o corpo docente já possui quanto as suas principais necessidades de apoio. Ficou evidente que as professoras têm uma grande sensibilidade para acolher as falas dos alunos e ler os sentimentos expressados nas imagens. Por outro lado, identificamos como demanda formativa a necessidade de aprender a planejar melhor as perguntas problematizadoras antes da aula. O grupo sente que precisa de mais repertório para criar questionamentos que realmente desafiem as crianças a irem além do óbvio e a compreenderem metáforas mais profundas. Além disso, chamou a atenção o espanto das professoras diante da possibilidade de uma exploração profunda daleitura sem a dependência daquelas anotações exaustivas normalmente exigidas dos alunos durante ou após o momento literário.</a:t>
            </a: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Como ajuste para os próximos encontros, pretendo diminuir o tempo de explicação teórica inicial para que as professoras tenham mais espaço para realizar atividades de planejamento em grupo.</a:t>
            </a:r>
            <a:endParaRPr sz="2000">
              <a:solidFill>
                <a:schemeClr val="dk1"/>
              </a:solidFill>
            </a:endParaRPr>
          </a:p>
          <a:p>
            <a:pPr marL="0" lvl="0" indent="0" algn="r" rtl="0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-US" sz="2200">
                <a:solidFill>
                  <a:schemeClr val="dk1"/>
                </a:solidFill>
              </a:rPr>
              <a:t>Luciano</a:t>
            </a:r>
            <a:endParaRPr sz="2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f3f2ad5eaa_0_16"/>
          <p:cNvSpPr txBox="1">
            <a:spLocks noGrp="1"/>
          </p:cNvSpPr>
          <p:nvPr>
            <p:ph type="body" idx="1"/>
          </p:nvPr>
        </p:nvSpPr>
        <p:spPr>
          <a:xfrm>
            <a:off x="361050" y="211075"/>
            <a:ext cx="11442600" cy="560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Durante o encontro, o grupo produziu reflexões bastante significativas. Os professores destacaram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que, muitas vezes, realizam a leitura literária priorizando apenas a contação da história, sem um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planejamento prévio das perguntas que favoreçam a compreensão mais profunda da obra. Como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no relato da professora Izabela, que compartilhou já ter realizado anteriormente a leitura do livro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Eloísa e os Bichos com seus alunos. Ela afirmou que, na ocasião, não havia compreendido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plenamente a história e que a obra lhe pareceu sem sentido, justamente por não ter analisado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previamente suas características e as chaves de leitura. Após vivenciar a formação, participar da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exploração detalhada do livro e acompanhar as discussões propostas, relatou que conseguiu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compreender todo o contexto da narrativa, percebendo elementos que antes haviam passado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despercebidos, como a importância da relação entre texto e imagem.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chemeClr val="dk1"/>
                </a:solidFill>
              </a:rPr>
              <a:t>Os saberes docentes evidenciados durante a formação demonstraram que as professoras já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chemeClr val="dk1"/>
                </a:solidFill>
              </a:rPr>
              <a:t>compreendem a importância da leitura literária e reconhecem a necessidade de promover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chemeClr val="dk1"/>
                </a:solidFill>
              </a:rPr>
              <a:t>momentos de conversa sobre as obras com os estudantes. Entretanto, durante a atividade em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chemeClr val="dk1"/>
                </a:solidFill>
              </a:rPr>
              <a:t>grupos, em que deveriam identificar as chaves de leitura de Eloísa e os Bichos, observou-se que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chemeClr val="dk1"/>
                </a:solidFill>
              </a:rPr>
              <a:t>muitos participantes estavam elencando características gerais dos livros literários, em vez de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chemeClr val="dk1"/>
                </a:solidFill>
              </a:rPr>
              <a:t>identificar os elementos específicos que constituíam as chaves de leitura daquela obra.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Juracy</a:t>
            </a:r>
            <a:endParaRPr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f3f2ad5eaa_0_24"/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2100" cy="3712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1"/>
                </a:solidFill>
              </a:rPr>
              <a:t>Posteriormente, no dia </a:t>
            </a:r>
            <a:r>
              <a:rPr lang="en-US" sz="2300" b="1">
                <a:solidFill>
                  <a:schemeClr val="dk1"/>
                </a:solidFill>
              </a:rPr>
              <a:t>23/06</a:t>
            </a:r>
            <a:r>
              <a:rPr lang="en-US" sz="2300">
                <a:solidFill>
                  <a:schemeClr val="dk1"/>
                </a:solidFill>
              </a:rPr>
              <a:t>, eu e Juracy nos reunimos novamente para retomarmos a pauta construída e organizarmos uma versão específica para o nosso grupo de professoras. Nesse momento, definimos como seria conduzida a reunião, dividimos as partes que cada uma ficaria responsável por apresentar e planejamos intervenções que seriam realizadas durante a formação.</a:t>
            </a:r>
            <a:endParaRPr sz="23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chemeClr val="dk1"/>
                </a:solidFill>
              </a:rPr>
              <a:t>Gisele</a:t>
            </a:r>
            <a:endParaRPr sz="2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 sz="23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f3f2ad5eaa_0_31"/>
          <p:cNvSpPr txBox="1">
            <a:spLocks noGrp="1"/>
          </p:cNvSpPr>
          <p:nvPr>
            <p:ph type="body" idx="1"/>
          </p:nvPr>
        </p:nvSpPr>
        <p:spPr>
          <a:xfrm>
            <a:off x="217250" y="438050"/>
            <a:ext cx="6294300" cy="3006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9309"/>
              <a:buFont typeface="Arial"/>
              <a:buNone/>
            </a:pPr>
            <a:r>
              <a:rPr lang="en-US" sz="2231" b="1">
                <a:solidFill>
                  <a:schemeClr val="dk1"/>
                </a:solidFill>
              </a:rPr>
              <a:t>Saberes docentes evidenciados:</a:t>
            </a:r>
            <a:endParaRPr sz="2231" b="1">
              <a:solidFill>
                <a:schemeClr val="dk1"/>
              </a:solidFill>
            </a:endParaRPr>
          </a:p>
          <a:p>
            <a:pPr marL="457200" lvl="0" indent="-313167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5517"/>
              <a:buChar char="●"/>
            </a:pPr>
            <a:r>
              <a:rPr lang="en-US" sz="2231">
                <a:solidFill>
                  <a:schemeClr val="dk1"/>
                </a:solidFill>
              </a:rPr>
              <a:t>Compreensão da leitura como prática social e formativa;</a:t>
            </a:r>
            <a:endParaRPr sz="2231">
              <a:solidFill>
                <a:schemeClr val="dk1"/>
              </a:solidFill>
            </a:endParaRPr>
          </a:p>
          <a:p>
            <a:pPr marL="457200" lvl="0" indent="-313167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5517"/>
              <a:buChar char="●"/>
            </a:pPr>
            <a:r>
              <a:rPr lang="en-US" sz="2231">
                <a:solidFill>
                  <a:schemeClr val="dk1"/>
                </a:solidFill>
              </a:rPr>
              <a:t>Reconhecimento do papel do professor como mediador da leitura;</a:t>
            </a:r>
            <a:endParaRPr sz="2231">
              <a:solidFill>
                <a:schemeClr val="dk1"/>
              </a:solidFill>
            </a:endParaRPr>
          </a:p>
          <a:p>
            <a:pPr marL="457200" lvl="0" indent="-313167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5517"/>
              <a:buChar char="●"/>
            </a:pPr>
            <a:r>
              <a:rPr lang="en-US" sz="2231">
                <a:solidFill>
                  <a:schemeClr val="dk1"/>
                </a:solidFill>
              </a:rPr>
              <a:t>Conhecimento de estratégias de leitura, como antecipação, inferência e interpretação;</a:t>
            </a:r>
            <a:endParaRPr sz="2231">
              <a:solidFill>
                <a:schemeClr val="dk1"/>
              </a:solidFill>
            </a:endParaRPr>
          </a:p>
          <a:p>
            <a:pPr marL="457200" lvl="0" indent="-313167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5517"/>
              <a:buChar char="●"/>
            </a:pPr>
            <a:r>
              <a:rPr lang="en-US" sz="2231">
                <a:solidFill>
                  <a:schemeClr val="dk1"/>
                </a:solidFill>
              </a:rPr>
              <a:t>Valorização da participação dos alunos e da construção coletiva de sentidos;</a:t>
            </a:r>
            <a:endParaRPr sz="2231">
              <a:solidFill>
                <a:schemeClr val="dk1"/>
              </a:solidFill>
            </a:endParaRPr>
          </a:p>
          <a:p>
            <a:pPr marL="457200" lvl="0" indent="-313167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5517"/>
              <a:buChar char="●"/>
            </a:pPr>
            <a:r>
              <a:rPr lang="en-US" sz="2231">
                <a:solidFill>
                  <a:schemeClr val="dk1"/>
                </a:solidFill>
              </a:rPr>
              <a:t>Experiências prévias com leitura literária em sala de aula.</a:t>
            </a:r>
            <a:endParaRPr sz="2231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3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516" name="Google Shape;516;g3f3f2ad5eaa_0_31"/>
          <p:cNvSpPr txBox="1">
            <a:spLocks noGrp="1"/>
          </p:cNvSpPr>
          <p:nvPr>
            <p:ph type="body" idx="1"/>
          </p:nvPr>
        </p:nvSpPr>
        <p:spPr>
          <a:xfrm>
            <a:off x="6913350" y="121825"/>
            <a:ext cx="5027400" cy="3671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</a:rPr>
              <a:t>Demandas formativas identificadas:</a:t>
            </a:r>
            <a:endParaRPr sz="1200" b="1">
              <a:solidFill>
                <a:schemeClr val="dk1"/>
              </a:solidFill>
            </a:endParaRPr>
          </a:p>
          <a:p>
            <a:pPr marL="457200" lvl="0" indent="-298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200">
                <a:solidFill>
                  <a:schemeClr val="dk1"/>
                </a:solidFill>
              </a:rPr>
              <a:t>Aprofundamento no trabalho com as chaves de leitura de forma intencional e sistematizada;</a:t>
            </a:r>
            <a:endParaRPr sz="1200">
              <a:solidFill>
                <a:schemeClr val="dk1"/>
              </a:solidFill>
            </a:endParaRPr>
          </a:p>
          <a:p>
            <a:pPr marL="457200" lvl="0" indent="-298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200">
                <a:solidFill>
                  <a:schemeClr val="dk1"/>
                </a:solidFill>
              </a:rPr>
              <a:t>Ampliação do repertório de obras literárias no modelo de livro álbum;</a:t>
            </a:r>
            <a:endParaRPr sz="1200">
              <a:solidFill>
                <a:schemeClr val="dk1"/>
              </a:solidFill>
            </a:endParaRPr>
          </a:p>
          <a:p>
            <a:pPr marL="457200" lvl="0" indent="-298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200">
                <a:solidFill>
                  <a:schemeClr val="dk1"/>
                </a:solidFill>
              </a:rPr>
              <a:t>Desenvolvimento de estratégias de mediação mais eficazes durante a leitura;</a:t>
            </a:r>
            <a:endParaRPr sz="1200">
              <a:solidFill>
                <a:schemeClr val="dk1"/>
              </a:solidFill>
            </a:endParaRPr>
          </a:p>
          <a:p>
            <a:pPr marL="457200" lvl="0" indent="-298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200">
                <a:solidFill>
                  <a:schemeClr val="dk1"/>
                </a:solidFill>
              </a:rPr>
              <a:t>Apoio no planejamento de aulas de leitura literária com foco no saber literário;</a:t>
            </a:r>
            <a:endParaRPr sz="1200">
              <a:solidFill>
                <a:schemeClr val="dk1"/>
              </a:solidFill>
            </a:endParaRPr>
          </a:p>
          <a:p>
            <a:pPr marL="457200" lvl="0" indent="-298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200">
                <a:solidFill>
                  <a:schemeClr val="dk1"/>
                </a:solidFill>
              </a:rPr>
              <a:t>Maior segurança na condução de discussões que promovam a interpretação crítica e sensível dos textos.</a:t>
            </a:r>
            <a:endParaRPr/>
          </a:p>
        </p:txBody>
      </p:sp>
      <p:sp>
        <p:nvSpPr>
          <p:cNvPr id="517" name="Google Shape;517;g3f3f2ad5eaa_0_31"/>
          <p:cNvSpPr txBox="1">
            <a:spLocks noGrp="1"/>
          </p:cNvSpPr>
          <p:nvPr>
            <p:ph type="body" idx="1"/>
          </p:nvPr>
        </p:nvSpPr>
        <p:spPr>
          <a:xfrm>
            <a:off x="267625" y="3723800"/>
            <a:ext cx="11439600" cy="325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</a:rPr>
              <a:t>O que poderia ser ajustado?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</a:rPr>
              <a:t>Embora a formação tenha atendido aos objetivos propostos e sido realizada dentro do tempo previsto, um possível aprimoramento para os próximos encontros seria a ampliação de momentos destinados à aplicação prática, como a elaboração coletiva de propostas de atividades ou o planejamento de aulas a partir das discussões realizadas.</a:t>
            </a:r>
            <a:endParaRPr sz="14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</a:rPr>
              <a:t>Houve também o cuidado em garantir um ambiente acolhedor e formativo, favorecendo o engajamento e a construção conjunta do conhecimento </a:t>
            </a:r>
            <a:endParaRPr sz="14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3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400">
                <a:solidFill>
                  <a:schemeClr val="dk1"/>
                </a:solidFill>
              </a:rPr>
              <a:t>Claudinéia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g3f78737ac97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27038"/>
            <a:ext cx="11837700" cy="400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g3f78737ac97_0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25" y="1459550"/>
            <a:ext cx="11981525" cy="35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g3f78737ac97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350" y="1376375"/>
            <a:ext cx="11987300" cy="330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3f3fd8f7515_0_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g3f3fd8f7515_0_0"/>
          <p:cNvSpPr txBox="1"/>
          <p:nvPr/>
        </p:nvSpPr>
        <p:spPr>
          <a:xfrm>
            <a:off x="773275" y="4117025"/>
            <a:ext cx="10044900" cy="17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>
                <a:solidFill>
                  <a:schemeClr val="lt1"/>
                </a:solidFill>
                <a:latin typeface="Vale Sans"/>
                <a:ea typeface="Vale Sans"/>
                <a:cs typeface="Vale Sans"/>
                <a:sym typeface="Vale Sans"/>
              </a:rPr>
              <a:t>Pautas dos encontros dos professores e foco de observação</a:t>
            </a:r>
            <a:endParaRPr sz="3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3f78737ac97_0_42"/>
          <p:cNvSpPr txBox="1"/>
          <p:nvPr/>
        </p:nvSpPr>
        <p:spPr>
          <a:xfrm>
            <a:off x="2245300" y="244200"/>
            <a:ext cx="8935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Coordenadores Pedagógicos- Parte 1</a:t>
            </a:r>
            <a:endParaRPr sz="2200" b="1" i="0" u="none" strike="noStrike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47" name="Google Shape;547;g3f78737ac97_0_42"/>
          <p:cNvGraphicFramePr/>
          <p:nvPr/>
        </p:nvGraphicFramePr>
        <p:xfrm>
          <a:off x="1284113" y="1336410"/>
          <a:ext cx="8587150" cy="3614000"/>
        </p:xfrm>
        <a:graphic>
          <a:graphicData uri="http://schemas.openxmlformats.org/drawingml/2006/table">
            <a:tbl>
              <a:tblPr>
                <a:noFill/>
                <a:tableStyleId>{709D16C9-9B17-4853-A8B5-CC313D614FEF}</a:tableStyleId>
              </a:tblPr>
              <a:tblGrid>
                <a:gridCol w="858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8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1</a:t>
                      </a: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Leitura literária pela formadora - dupla conceitualiza</a:t>
                      </a: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ção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1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2- Devolutiva da atividade prática - tematiza</a:t>
                      </a: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ção da prática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8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3- </a:t>
                      </a: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Pauta dos professores</a:t>
                      </a:r>
                      <a:endParaRPr sz="2400" b="1" u="none" strike="noStrike" cap="none">
                        <a:solidFill>
                          <a:srgbClr val="387C65"/>
                        </a:solidFill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8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4- </a:t>
                      </a: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Sistematização dos conteúdos trabalhados</a:t>
                      </a:r>
                      <a:endParaRPr sz="2400" b="1" u="none" strike="noStrike" cap="none">
                        <a:solidFill>
                          <a:srgbClr val="387C65"/>
                        </a:solidFill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8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5 - </a:t>
                      </a: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Pausa Avaliativa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3f78737ac97_0_47"/>
          <p:cNvSpPr txBox="1"/>
          <p:nvPr/>
        </p:nvSpPr>
        <p:spPr>
          <a:xfrm>
            <a:off x="2245300" y="244200"/>
            <a:ext cx="8935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Coordenadores Pedagógicos- Parte 2</a:t>
            </a:r>
            <a:endParaRPr sz="2200" b="1" i="0" u="none" strike="noStrike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53" name="Google Shape;553;g3f78737ac97_0_47"/>
          <p:cNvGraphicFramePr/>
          <p:nvPr/>
        </p:nvGraphicFramePr>
        <p:xfrm>
          <a:off x="935763" y="1336410"/>
          <a:ext cx="10195100" cy="3360575"/>
        </p:xfrm>
        <a:graphic>
          <a:graphicData uri="http://schemas.openxmlformats.org/drawingml/2006/table">
            <a:tbl>
              <a:tblPr>
                <a:noFill/>
                <a:tableStyleId>{709D16C9-9B17-4853-A8B5-CC313D614FEF}</a:tableStyleId>
              </a:tblPr>
              <a:tblGrid>
                <a:gridCol w="10195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70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1- Retomada dos focos de observação do encontro com professores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2- </a:t>
                      </a: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Indicadores dos conhecimentos dos professores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8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3- Planejamento de pauta formativa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0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4- Atividade Prática / Espaço digital de formação/ Avaliação</a:t>
                      </a:r>
                      <a:endParaRPr sz="2400" b="1" u="none" strike="noStrike" cap="none">
                        <a:solidFill>
                          <a:srgbClr val="387C65"/>
                        </a:solidFill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f78737ac97_0_52"/>
          <p:cNvSpPr txBox="1"/>
          <p:nvPr/>
        </p:nvSpPr>
        <p:spPr>
          <a:xfrm>
            <a:off x="1675925" y="325600"/>
            <a:ext cx="8528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Professores de 1º e 2º ano</a:t>
            </a:r>
            <a:endParaRPr sz="2200" b="1" i="0" u="none" strike="noStrike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59" name="Google Shape;559;g3f78737ac97_0_52"/>
          <p:cNvGraphicFramePr/>
          <p:nvPr/>
        </p:nvGraphicFramePr>
        <p:xfrm>
          <a:off x="713713" y="1336410"/>
          <a:ext cx="10666675" cy="4204450"/>
        </p:xfrm>
        <a:graphic>
          <a:graphicData uri="http://schemas.openxmlformats.org/drawingml/2006/table">
            <a:tbl>
              <a:tblPr>
                <a:noFill/>
                <a:tableStyleId>{709D16C9-9B17-4853-A8B5-CC313D614FEF}</a:tableStyleId>
              </a:tblPr>
              <a:tblGrid>
                <a:gridCol w="1066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1</a:t>
                      </a: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Leitura literária pela formadora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2- </a:t>
                      </a: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Devolutiva da atividade prática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6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3- </a:t>
                      </a: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Tematização da prática - escrita por meio do professor (indicação)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8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4- </a:t>
                      </a: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Caderno dos estudantes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5- Sistematização e pausa avaliativa</a:t>
                      </a:r>
                      <a:endParaRPr sz="2400" b="1" u="none" strike="noStrike" cap="none">
                        <a:solidFill>
                          <a:srgbClr val="387C65"/>
                        </a:solidFill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6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6</a:t>
                      </a: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- Atividade Prática/ Combinados/ Espaço digital de formação/ Avaliação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3f78737ac97_0_57"/>
          <p:cNvSpPr txBox="1"/>
          <p:nvPr/>
        </p:nvSpPr>
        <p:spPr>
          <a:xfrm>
            <a:off x="1675925" y="325600"/>
            <a:ext cx="8528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Professores de 3º ano</a:t>
            </a:r>
            <a:endParaRPr sz="2200" b="1" i="0" u="none" strike="noStrike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65" name="Google Shape;565;g3f78737ac97_0_57"/>
          <p:cNvGraphicFramePr/>
          <p:nvPr/>
        </p:nvGraphicFramePr>
        <p:xfrm>
          <a:off x="464163" y="1217560"/>
          <a:ext cx="10880575" cy="3858475"/>
        </p:xfrm>
        <a:graphic>
          <a:graphicData uri="http://schemas.openxmlformats.org/drawingml/2006/table">
            <a:tbl>
              <a:tblPr>
                <a:noFill/>
                <a:tableStyleId>{709D16C9-9B17-4853-A8B5-CC313D614FEF}</a:tableStyleId>
              </a:tblPr>
              <a:tblGrid>
                <a:gridCol w="1088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8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1</a:t>
                      </a: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Leitura literária pela formadora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2- </a:t>
                      </a: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Devolutiva da atividade prática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0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3- </a:t>
                      </a: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Estudo de caso - situações de revisão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4- </a:t>
                      </a: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Caderno dos estudantes</a:t>
                      </a:r>
                      <a:endParaRPr sz="2400" b="1" u="none" strike="noStrike" cap="none">
                        <a:solidFill>
                          <a:srgbClr val="387C65"/>
                        </a:solidFill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5- Sistematização e pausa avaliativa</a:t>
                      </a:r>
                      <a:endParaRPr sz="2400" b="1" u="none" strike="noStrike" cap="none">
                        <a:solidFill>
                          <a:srgbClr val="387C65"/>
                        </a:solidFill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5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6</a:t>
                      </a: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- Atividade Prática/ Combinados/ Espaço digital de formação/ Avaliação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3f78737ac97_0_62"/>
          <p:cNvSpPr txBox="1"/>
          <p:nvPr/>
        </p:nvSpPr>
        <p:spPr>
          <a:xfrm>
            <a:off x="615350" y="1175225"/>
            <a:ext cx="11296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Professores de 4º e 5º ano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71" name="Google Shape;571;g3f78737ac97_0_62"/>
          <p:cNvGraphicFramePr/>
          <p:nvPr/>
        </p:nvGraphicFramePr>
        <p:xfrm>
          <a:off x="681113" y="190231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{709D16C9-9B17-4853-A8B5-CC313D614FEF}</a:tableStyleId>
              </a:tblPr>
              <a:tblGrid>
                <a:gridCol w="11016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3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1</a:t>
                      </a: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Leitura literária pela formadora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2- Devolutiva da atividade prática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3- A situação da leitura por meio da formadora e ampliação de conhecimentos sobre o gênero </a:t>
                      </a:r>
                      <a:endParaRPr sz="2400" b="1">
                        <a:solidFill>
                          <a:srgbClr val="387C65"/>
                        </a:solidFill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3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4- Escrita de verbete</a:t>
                      </a:r>
                      <a:endParaRPr sz="2400" b="1">
                        <a:solidFill>
                          <a:srgbClr val="387C65"/>
                        </a:solidFill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3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5- Sistematização e pausa avaliativa</a:t>
                      </a:r>
                      <a:endParaRPr sz="2400" b="1">
                        <a:solidFill>
                          <a:srgbClr val="387C65"/>
                        </a:solidFill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9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2400" b="1">
                          <a:solidFill>
                            <a:srgbClr val="387C65"/>
                          </a:solidFill>
                        </a:rPr>
                        <a:t>6-</a:t>
                      </a: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</a:rPr>
                        <a:t> Atividade prática/Finalização/Combinados Espaço digital de formação / Avaliação do encontro</a:t>
                      </a:r>
                      <a:r>
                        <a:rPr lang="en-US" sz="2400" b="1" u="none" strike="noStrike" cap="none">
                          <a:solidFill>
                            <a:srgbClr val="387C6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24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f78737ac97_0_36"/>
          <p:cNvSpPr txBox="1">
            <a:spLocks noGrp="1"/>
          </p:cNvSpPr>
          <p:nvPr>
            <p:ph type="body" idx="1"/>
          </p:nvPr>
        </p:nvSpPr>
        <p:spPr>
          <a:xfrm>
            <a:off x="498047" y="1109663"/>
            <a:ext cx="10562100" cy="3712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chemeClr val="dk1"/>
              </a:solidFill>
              <a:highlight>
                <a:srgbClr val="FFFF00"/>
              </a:highlight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b="1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Foco de observação professores 1º e 2º anos:</a:t>
            </a:r>
            <a:r>
              <a:rPr lang="en-US" sz="22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 Listar saberes e dúvidas dos professores em relação à situação de escrita por meio da professora </a:t>
            </a:r>
            <a:endParaRPr sz="22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b="1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Foco de observação professores 3º anos: </a:t>
            </a:r>
            <a:r>
              <a:rPr lang="en-US" sz="22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Concepções das professoras sobre revisão textual e como esses saberes se relacionam com a prática de reescrita em sala de aula</a:t>
            </a:r>
            <a:endParaRPr sz="22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b="1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Foco de observação professores 4º e 5º anos:</a:t>
            </a:r>
            <a:r>
              <a:rPr lang="en-US" sz="22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 Observar encaminhamentos da formadora na situação de dupla conceitualização e aprendizagens manifestadas pelas professoras. </a:t>
            </a:r>
            <a:endParaRPr sz="22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cf0af94799_0_7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g3cf0af94799_0_742"/>
          <p:cNvSpPr txBox="1"/>
          <p:nvPr/>
        </p:nvSpPr>
        <p:spPr>
          <a:xfrm>
            <a:off x="915872" y="4176437"/>
            <a:ext cx="74943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Arial"/>
              <a:buNone/>
            </a:pPr>
            <a:r>
              <a:rPr lang="en-US" sz="5100" b="1">
                <a:solidFill>
                  <a:srgbClr val="FFFFFF"/>
                </a:solidFill>
              </a:rPr>
              <a:t>Sistematização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3f78737ac97_0_30"/>
          <p:cNvSpPr txBox="1">
            <a:spLocks noGrp="1"/>
          </p:cNvSpPr>
          <p:nvPr>
            <p:ph type="body" idx="1"/>
          </p:nvPr>
        </p:nvSpPr>
        <p:spPr>
          <a:xfrm>
            <a:off x="474300" y="872000"/>
            <a:ext cx="11353800" cy="475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1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Ciclo 1</a:t>
            </a:r>
            <a:endParaRPr sz="2300" b="1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82"/>
              </a:buClr>
              <a:buSzPts val="2300"/>
              <a:buFont typeface="Vale Sans"/>
              <a:buChar char="-"/>
            </a:pPr>
            <a:r>
              <a:rPr lang="en-US" sz="2300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Retorno Pausa Avaliativa</a:t>
            </a:r>
            <a:endParaRPr sz="230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82"/>
              </a:buClr>
              <a:buSzPts val="2300"/>
              <a:buFont typeface="Vale Sans"/>
              <a:buChar char="-"/>
            </a:pPr>
            <a:r>
              <a:rPr lang="en-US" sz="2300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Rotina da coordenação pedagógica</a:t>
            </a:r>
            <a:endParaRPr sz="230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82"/>
              </a:buClr>
              <a:buSzPts val="2300"/>
              <a:buFont typeface="Vale Sans"/>
              <a:buChar char="-"/>
            </a:pPr>
            <a:r>
              <a:rPr lang="en-US" sz="2300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Caderno dos estudantes</a:t>
            </a:r>
            <a:endParaRPr sz="230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82"/>
              </a:buClr>
              <a:buSzPts val="2300"/>
              <a:buFont typeface="Vale Sans"/>
              <a:buChar char="-"/>
            </a:pPr>
            <a:r>
              <a:rPr lang="en-US" sz="2300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Plano de formação dos professores</a:t>
            </a:r>
            <a:endParaRPr sz="230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82"/>
              </a:buClr>
              <a:buSzPts val="2300"/>
              <a:buFont typeface="Vale Sans"/>
              <a:buChar char="-"/>
            </a:pPr>
            <a:r>
              <a:rPr lang="en-US" sz="2300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Planejamento compartilhado</a:t>
            </a:r>
            <a:endParaRPr sz="230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1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Ciclo 2</a:t>
            </a:r>
            <a:endParaRPr sz="2300" b="1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82"/>
              </a:buClr>
              <a:buSzPts val="2300"/>
              <a:buFont typeface="Vale Sans"/>
              <a:buChar char="-"/>
            </a:pPr>
            <a:r>
              <a:rPr lang="en-US" sz="2300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Cadernos dos Estudantes</a:t>
            </a:r>
            <a:endParaRPr sz="230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82"/>
              </a:buClr>
              <a:buSzPts val="2300"/>
              <a:buFont typeface="Vale Sans"/>
              <a:buChar char="-"/>
            </a:pPr>
            <a:r>
              <a:rPr lang="en-US" sz="2300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Coordenação pedagógica como instância formadora</a:t>
            </a:r>
            <a:endParaRPr sz="230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82"/>
              </a:buClr>
              <a:buSzPts val="2300"/>
              <a:buFont typeface="Vale Sans"/>
              <a:buChar char="-"/>
            </a:pPr>
            <a:r>
              <a:rPr lang="en-US" sz="2300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Saberes e atitudes da formadora na condução da formação</a:t>
            </a:r>
            <a:endParaRPr sz="230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82"/>
              </a:buClr>
              <a:buSzPts val="2300"/>
              <a:buFont typeface="Vale Sans"/>
              <a:buChar char="-"/>
            </a:pPr>
            <a:r>
              <a:rPr lang="en-US" sz="2300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Tematização da prática como estratégia formativa</a:t>
            </a:r>
            <a:endParaRPr sz="230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82"/>
              </a:buClr>
              <a:buSzPts val="2300"/>
              <a:buFont typeface="Vale Sans"/>
              <a:buChar char="-"/>
            </a:pPr>
            <a:r>
              <a:rPr lang="en-US" sz="2300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Planejamento de pautas formativas</a:t>
            </a:r>
            <a:endParaRPr sz="230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74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182"/>
              </a:buClr>
              <a:buSzPts val="2300"/>
              <a:buFont typeface="Vale Sans"/>
              <a:buChar char="-"/>
            </a:pPr>
            <a:r>
              <a:rPr lang="en-US" sz="2300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Plano de formação de professores</a:t>
            </a:r>
            <a:endParaRPr sz="2700">
              <a:solidFill>
                <a:srgbClr val="009182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3f78737ac97_0_151"/>
          <p:cNvSpPr txBox="1">
            <a:spLocks noGrp="1"/>
          </p:cNvSpPr>
          <p:nvPr>
            <p:ph type="body" idx="1"/>
          </p:nvPr>
        </p:nvSpPr>
        <p:spPr>
          <a:xfrm>
            <a:off x="391100" y="765078"/>
            <a:ext cx="11686500" cy="4555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-US" sz="2890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Ciclo 3</a:t>
            </a:r>
            <a:endParaRPr sz="289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sz="289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412115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9182"/>
              </a:buClr>
              <a:buSzPts val="2890"/>
              <a:buFont typeface="Vale Sans"/>
              <a:buChar char="-"/>
            </a:pPr>
            <a:r>
              <a:rPr lang="en-US" sz="2890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Estratégias de formação:Tematização da Prática e Dupla Conceitualização</a:t>
            </a:r>
            <a:endParaRPr sz="289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412115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9182"/>
              </a:buClr>
              <a:buSzPts val="2890"/>
              <a:buFont typeface="Vale Sans"/>
              <a:buChar char="-"/>
            </a:pPr>
            <a:r>
              <a:rPr lang="en-US" sz="2890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Leitura pela professora em contextos literários</a:t>
            </a:r>
            <a:endParaRPr sz="289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412115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9182"/>
              </a:buClr>
              <a:buSzPts val="2890"/>
              <a:buFont typeface="Vale Sans"/>
              <a:buChar char="-"/>
            </a:pPr>
            <a:r>
              <a:rPr lang="en-US" sz="2890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Acompanhamento das Aprendizagens Docentes</a:t>
            </a:r>
            <a:endParaRPr sz="289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412115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9182"/>
              </a:buClr>
              <a:buSzPts val="2890"/>
              <a:buFont typeface="Vale Sans"/>
              <a:buChar char="-"/>
            </a:pPr>
            <a:r>
              <a:rPr lang="en-US" sz="2890">
                <a:solidFill>
                  <a:srgbClr val="009182"/>
                </a:solidFill>
                <a:latin typeface="Vale Sans"/>
                <a:ea typeface="Vale Sans"/>
                <a:cs typeface="Vale Sans"/>
                <a:sym typeface="Vale Sans"/>
              </a:rPr>
              <a:t>Plano de formação dos professores</a:t>
            </a:r>
            <a:endParaRPr sz="289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sz="289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rPr lang="en-US" sz="3168" b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No que avançamos? O que ainda precisamos seguir qualificando?</a:t>
            </a:r>
            <a:endParaRPr sz="3168" b="1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endParaRPr sz="3168" b="1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endParaRPr sz="2590">
              <a:solidFill>
                <a:srgbClr val="009182"/>
              </a:solidFill>
              <a:latin typeface="Vale Sans"/>
              <a:ea typeface="Vale Sans"/>
              <a:cs typeface="Vale Sans"/>
              <a:sym typeface="Vale San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3f4170a34f5_0_6"/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000" cy="114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Registro</a:t>
            </a:r>
            <a:endParaRPr/>
          </a:p>
        </p:txBody>
      </p:sp>
      <p:sp>
        <p:nvSpPr>
          <p:cNvPr id="602" name="Google Shape;602;g3f4170a34f5_0_6"/>
          <p:cNvSpPr txBox="1">
            <a:spLocks noGrp="1"/>
          </p:cNvSpPr>
          <p:nvPr>
            <p:ph type="body" idx="1"/>
          </p:nvPr>
        </p:nvSpPr>
        <p:spPr>
          <a:xfrm>
            <a:off x="322700" y="1481152"/>
            <a:ext cx="11162100" cy="4274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en-US"/>
              <a:t>Avanços</a:t>
            </a:r>
            <a:endParaRPr/>
          </a:p>
          <a:p>
            <a:pPr marL="457200" lvl="0" indent="-330200" algn="l" rtl="0">
              <a:spcBef>
                <a:spcPts val="110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CP não está vigiando o professor/ maior parceria com professores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Uma parceria maior com os professores, elas pedem ajuda, pedem para entrar em aula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Cumprir plano de formação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Dar prioridade para as ações, decidir o que priorizar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Cronograma foi facilitar para organizar a rotina, mais fácil de cumprir o que estava previsto.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Acompanhamento das aprendizagens - as tabelas - planejar novas ações para as crianças que precisam avançar a partir das tabulações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A partir das necessidades de aprendizagem das crianças, o que priorizar no plano de formação</a:t>
            </a:r>
            <a:endParaRPr/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110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Avançar em: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reuniões formativas -  o que tratar / como fazer (quando a Roda não estiver)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continuidade das formações para CP  - estudos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como colocar em prática - desafio da didática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elaborar pautas formativas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quais estratégias formativas selecionar. 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33f43b67975_0_57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g33f43b67975_0_573"/>
          <p:cNvSpPr txBox="1"/>
          <p:nvPr/>
        </p:nvSpPr>
        <p:spPr>
          <a:xfrm>
            <a:off x="443398" y="4156995"/>
            <a:ext cx="11305200" cy="20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None/>
            </a:pPr>
            <a:r>
              <a:rPr lang="en-US" sz="3600" b="1">
                <a:solidFill>
                  <a:srgbClr val="FFFFFF"/>
                </a:solidFill>
              </a:rPr>
              <a:t>Pausa Avaliativa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f78737ac97_0_163"/>
          <p:cNvSpPr txBox="1"/>
          <p:nvPr/>
        </p:nvSpPr>
        <p:spPr>
          <a:xfrm>
            <a:off x="806400" y="2021511"/>
            <a:ext cx="11056800" cy="43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888888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g3f78737ac97_0_163"/>
          <p:cNvSpPr txBox="1"/>
          <p:nvPr/>
        </p:nvSpPr>
        <p:spPr>
          <a:xfrm>
            <a:off x="558767" y="566733"/>
            <a:ext cx="11074500" cy="56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ct val="100000"/>
              <a:buFont typeface="Arial"/>
              <a:buNone/>
            </a:pPr>
            <a:r>
              <a:rPr lang="en-US" sz="31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Pausa avaliativa</a:t>
            </a: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ct val="100000"/>
              <a:buFont typeface="Arial"/>
              <a:buNone/>
            </a:pPr>
            <a:endParaRPr sz="3100" b="1">
              <a:solidFill>
                <a:srgbClr val="107F7B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484"/>
              <a:buFont typeface="Arial"/>
              <a:buNone/>
            </a:pPr>
            <a:r>
              <a:rPr lang="en-US" sz="3100">
                <a:solidFill>
                  <a:srgbClr val="107F7B"/>
                </a:solidFill>
              </a:rPr>
              <a:t>1-Um coordenador/a assumiu recentemente a função e está com dificuldade de organizar suas ações. Pediu sua ajuda, perguntando: quais ações precisam ser priorizadas em sua rotina semanal de trabalho? Escreva recomendações. </a:t>
            </a:r>
            <a:endParaRPr sz="3100">
              <a:solidFill>
                <a:srgbClr val="107F7B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ct val="100000"/>
              <a:buFont typeface="Arial"/>
              <a:buNone/>
            </a:pPr>
            <a:endParaRPr sz="3100">
              <a:solidFill>
                <a:srgbClr val="107F7B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ct val="100000"/>
              <a:buFont typeface="Arial"/>
              <a:buNone/>
            </a:pPr>
            <a:r>
              <a:rPr lang="en-US" sz="3100">
                <a:solidFill>
                  <a:srgbClr val="107F7B"/>
                </a:solidFill>
              </a:rPr>
              <a:t>2- </a:t>
            </a:r>
            <a:r>
              <a:rPr lang="en-US" sz="3100" i="0" u="none" strike="noStrike" cap="none">
                <a:solidFill>
                  <a:srgbClr val="107F7B"/>
                </a:solidFill>
              </a:rPr>
              <a:t>Um professor ou professora chegou novo na escola e pediu sua ajuda: o que não pode faltar no planejamento de uma rotina semanal para que os estudantes avancem em seus conhecimentos sobre leitura e escrita? Dê exemplos.</a:t>
            </a:r>
            <a:endParaRPr sz="3100" i="0" u="none" strike="noStrike" cap="none">
              <a:solidFill>
                <a:srgbClr val="107F7B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ct val="100000"/>
              <a:buFont typeface="Arial"/>
              <a:buNone/>
            </a:pPr>
            <a:endParaRPr sz="3100" i="0" u="none" strike="noStrike" cap="none">
              <a:solidFill>
                <a:srgbClr val="107F7B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ct val="100000"/>
              <a:buFont typeface="Arial"/>
              <a:buNone/>
            </a:pPr>
            <a:r>
              <a:rPr lang="en-US" sz="31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Importante colocar o nome na resposta!</a:t>
            </a: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ct val="100000"/>
              <a:buFont typeface="Arial"/>
              <a:buNone/>
            </a:pP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ct val="100000"/>
              <a:buFont typeface="Arial"/>
              <a:buNone/>
            </a:pP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ct val="100000"/>
              <a:buFont typeface="Arial"/>
              <a:buNone/>
            </a:pP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ct val="100000"/>
              <a:buFont typeface="Arial"/>
              <a:buNone/>
            </a:pP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3ce67e474d1_1_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g3ce67e474d1_1_0"/>
          <p:cNvSpPr txBox="1"/>
          <p:nvPr/>
        </p:nvSpPr>
        <p:spPr>
          <a:xfrm>
            <a:off x="443398" y="4156995"/>
            <a:ext cx="11305200" cy="20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Arial"/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Parte 2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3ce65f870f5_0_372"/>
          <p:cNvSpPr txBox="1"/>
          <p:nvPr/>
        </p:nvSpPr>
        <p:spPr>
          <a:xfrm>
            <a:off x="1844333" y="2309867"/>
            <a:ext cx="88635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g3ce65f870f5_0_372"/>
          <p:cNvSpPr txBox="1"/>
          <p:nvPr/>
        </p:nvSpPr>
        <p:spPr>
          <a:xfrm>
            <a:off x="840600" y="478642"/>
            <a:ext cx="10510800" cy="74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600" i="0" u="none" strike="noStrike" cap="none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Retomar os focos de observação levantados no encontro 1 e discutir: quais demandas se evidenciaram para ajustarmos o plano de formação? </a:t>
            </a:r>
            <a:endParaRPr sz="26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Quais estratégias serão priorizadas pelas Cps considerando os conteúdos previstos para o Ciclo 3 da Formação?  </a:t>
            </a:r>
            <a:endParaRPr sz="26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</a:rPr>
              <a:t>Como os materiais disponíveis no Espaço digital de formação podem contribuir para a elaboração do Plano de Formação das Professoras no Ciclo 3? </a:t>
            </a:r>
            <a:endParaRPr sz="260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60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600" i="0" u="none" strike="noStrike" cap="none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2600" i="0" u="none" strike="noStrike" cap="none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f78737ac97_0_266"/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000" cy="114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rgbClr val="387C65"/>
                </a:solidFill>
              </a:rPr>
              <a:t>Registros</a:t>
            </a:r>
            <a:endParaRPr b="1" dirty="0">
              <a:solidFill>
                <a:srgbClr val="387C65"/>
              </a:solidFill>
            </a:endParaRPr>
          </a:p>
        </p:txBody>
      </p:sp>
      <p:sp>
        <p:nvSpPr>
          <p:cNvPr id="635" name="Google Shape;635;g3f78737ac97_0_266"/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2100" cy="3712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pt-BR" dirty="0"/>
              <a:t>Sobre a formação das </a:t>
            </a:r>
            <a:r>
              <a:rPr lang="pt-BR" dirty="0" err="1"/>
              <a:t>CPs</a:t>
            </a:r>
            <a:r>
              <a:rPr lang="pt-BR" dirty="0"/>
              <a:t> nas escolas (professores elogiaram muito esta ação)</a:t>
            </a: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pt-BR" dirty="0"/>
              <a:t>- Desafios de elaborar uma pauta formativa – “receio” do vir questão que não sabem responder</a:t>
            </a: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pt-BR" dirty="0"/>
              <a:t>- Preparar o que falar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dirty="0"/>
              <a:t>Continuidade da formação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dirty="0"/>
              <a:t>Encantamento e do apoio da formação de CP para o trabalho com Eloisa e os bichos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dirty="0"/>
              <a:t>Antecipações das respostas e intervenções importantes durante a leitura. 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dirty="0"/>
              <a:t>O trabalho de leitura agregou no fazer sem demandar, houve mudança de conceito / se a demanda formativa for “plus” vai ter envolvimento. 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dirty="0"/>
              <a:t>Pedro Malasartes – um desafio grande na produção da artimanha. 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dirty="0"/>
              <a:t>Revisão e correção (livro da Feira) - 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dirty="0"/>
              <a:t>Dificuldade na revisão e o fato de ser autoria e não reescrita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endParaRPr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>
          <a:extLst>
            <a:ext uri="{FF2B5EF4-FFF2-40B4-BE49-F238E27FC236}">
              <a16:creationId xmlns:a16="http://schemas.microsoft.com/office/drawing/2014/main" id="{9C9ED4EF-33AB-3609-138E-A5842B2FC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f78737ac97_0_266">
            <a:extLst>
              <a:ext uri="{FF2B5EF4-FFF2-40B4-BE49-F238E27FC236}">
                <a16:creationId xmlns:a16="http://schemas.microsoft.com/office/drawing/2014/main" id="{CE86B137-4366-6563-01E5-0AE0F2A87D5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000" cy="114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rgbClr val="387C65"/>
                </a:solidFill>
              </a:rPr>
              <a:t>Registros</a:t>
            </a:r>
            <a:endParaRPr b="1" dirty="0">
              <a:solidFill>
                <a:srgbClr val="387C65"/>
              </a:solidFill>
            </a:endParaRPr>
          </a:p>
        </p:txBody>
      </p:sp>
      <p:sp>
        <p:nvSpPr>
          <p:cNvPr id="635" name="Google Shape;635;g3f78737ac97_0_266">
            <a:extLst>
              <a:ext uri="{FF2B5EF4-FFF2-40B4-BE49-F238E27FC236}">
                <a16:creationId xmlns:a16="http://schemas.microsoft.com/office/drawing/2014/main" id="{25E2F6F0-D96C-772F-F248-C8C553EF0F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6463" y="1434069"/>
            <a:ext cx="10904478" cy="3712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sz="1400" dirty="0" err="1"/>
              <a:t>Prof</a:t>
            </a:r>
            <a:r>
              <a:rPr lang="pt-BR" sz="1400" dirty="0"/>
              <a:t> 1º e 2º anos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sz="1400" dirty="0"/>
              <a:t>Professoras sabiam as condições didáticas da produção – propósito comunicativo, conhecem as características do gênero,  cartazes de apoio (características do gênero), - produção e retomada dos cartazes durante a textualização.  / sabiam que começar um texto é difícil – comportamento do escritor; elas sabem que precisam fazer intervenções , problematizar, mas podemos ainda qualificar. 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sz="1400" dirty="0"/>
              <a:t>Demanda – revisão (devo escrever como as crianças ditam e depois revisa?)/ encaminhamento  da escrita por meio da professora / tem professora que escreve tudo o que os meninos falam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sz="1400" dirty="0"/>
              <a:t>Indicação literária foi difícil no começo do trabalho, depois melhorou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endParaRPr lang="pt-BR" sz="1400" dirty="0"/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sz="1400" dirty="0" err="1"/>
              <a:t>Prof</a:t>
            </a:r>
            <a:r>
              <a:rPr lang="pt-BR" sz="1400" dirty="0"/>
              <a:t> 3º anos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sz="1400" dirty="0"/>
              <a:t>Houve mais volume o texto das crianças, garantem coerência, uso conectivos / sabem identificar o que revisar, a questão é como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sz="1400" dirty="0"/>
              <a:t>Demanda – falta avançar na pontuação / falta dar referência -  apoios para revisão / como encaminhar as situações de revisão.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sz="1400" dirty="0"/>
              <a:t>(houve um estudo do projeto cm essa turma)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endParaRPr lang="pt-BR" sz="1400" dirty="0"/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sz="1400" dirty="0" err="1"/>
              <a:t>Prof</a:t>
            </a:r>
            <a:r>
              <a:rPr lang="pt-BR" sz="1400" dirty="0"/>
              <a:t> 4º e 5º anos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sz="1400" dirty="0"/>
              <a:t>Saberes –  compreenderam a importância do tema: mulheres negras / relevância conteúdo / conseguiram comparar as versões de Dandara e observar sobre a linguagem 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sz="1400" dirty="0"/>
              <a:t>Demandas – planejar a leitura e comparação de biografias (junto com CP) / verbete – características do gênero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39206045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>
          <a:extLst>
            <a:ext uri="{FF2B5EF4-FFF2-40B4-BE49-F238E27FC236}">
              <a16:creationId xmlns:a16="http://schemas.microsoft.com/office/drawing/2014/main" id="{C75F70E8-6B55-5B1F-A97C-1FACFDF40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f78737ac97_0_266">
            <a:extLst>
              <a:ext uri="{FF2B5EF4-FFF2-40B4-BE49-F238E27FC236}">
                <a16:creationId xmlns:a16="http://schemas.microsoft.com/office/drawing/2014/main" id="{8822877C-ECE6-3457-78D2-E8C6143BC91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000" cy="114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rgbClr val="387C65"/>
                </a:solidFill>
              </a:rPr>
              <a:t>Desafios</a:t>
            </a:r>
            <a:r>
              <a:rPr lang="en-US" b="1" dirty="0">
                <a:solidFill>
                  <a:srgbClr val="387C65"/>
                </a:solidFill>
              </a:rPr>
              <a:t> da </a:t>
            </a:r>
            <a:r>
              <a:rPr lang="en-US" b="1" dirty="0" err="1">
                <a:solidFill>
                  <a:srgbClr val="387C65"/>
                </a:solidFill>
              </a:rPr>
              <a:t>formação</a:t>
            </a:r>
            <a:endParaRPr b="1" dirty="0">
              <a:solidFill>
                <a:srgbClr val="387C65"/>
              </a:solidFill>
            </a:endParaRPr>
          </a:p>
        </p:txBody>
      </p:sp>
      <p:sp>
        <p:nvSpPr>
          <p:cNvPr id="635" name="Google Shape;635;g3f78737ac97_0_266">
            <a:extLst>
              <a:ext uri="{FF2B5EF4-FFF2-40B4-BE49-F238E27FC236}">
                <a16:creationId xmlns:a16="http://schemas.microsoft.com/office/drawing/2014/main" id="{BF582169-161C-0BB6-CA38-22BB5148C1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2100" cy="3712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pt-BR" dirty="0"/>
              <a:t>Desafios de fazer uma pauta formativa – “receio” do vir questão que não sabem responder</a:t>
            </a: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pt-BR" dirty="0"/>
              <a:t>Preparar o que falar</a:t>
            </a: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pt-BR" dirty="0" err="1"/>
              <a:t>Prof</a:t>
            </a:r>
            <a:r>
              <a:rPr lang="pt-BR" dirty="0"/>
              <a:t> 4º e 5º anos – acompanhar o processo de leitura de biografias e comparação /acompanhar o processo de produção de verbete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53960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>
          <a:extLst>
            <a:ext uri="{FF2B5EF4-FFF2-40B4-BE49-F238E27FC236}">
              <a16:creationId xmlns:a16="http://schemas.microsoft.com/office/drawing/2014/main" id="{5D04E361-6CBE-DBAB-5CDE-0FE89BB62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f78737ac97_0_266">
            <a:extLst>
              <a:ext uri="{FF2B5EF4-FFF2-40B4-BE49-F238E27FC236}">
                <a16:creationId xmlns:a16="http://schemas.microsoft.com/office/drawing/2014/main" id="{534DBC16-7DDE-AB86-DFFE-B39DD6A06FB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000" cy="114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387C65"/>
                </a:solidFill>
              </a:rPr>
              <a:t>Plano de formação - ciclo 3</a:t>
            </a:r>
            <a:endParaRPr b="1">
              <a:solidFill>
                <a:srgbClr val="387C65"/>
              </a:solidFill>
            </a:endParaRPr>
          </a:p>
        </p:txBody>
      </p:sp>
      <p:sp>
        <p:nvSpPr>
          <p:cNvPr id="635" name="Google Shape;635;g3f78737ac97_0_266">
            <a:extLst>
              <a:ext uri="{FF2B5EF4-FFF2-40B4-BE49-F238E27FC236}">
                <a16:creationId xmlns:a16="http://schemas.microsoft.com/office/drawing/2014/main" id="{F43D9032-2177-02A7-6751-DCD5173AC1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2100" cy="3712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pt-BR" dirty="0"/>
              <a:t>- Estudo das sequências, projetos, percurso com as professoras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dirty="0" err="1"/>
              <a:t>Prof</a:t>
            </a:r>
            <a:r>
              <a:rPr lang="pt-BR" dirty="0"/>
              <a:t> 4º e 5º anos – acompanhar o processo de planejamento de leitura de biografias e comparação /acompanhar o processo de produção de verbete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dirty="0"/>
              <a:t>Realizar a formação coletiva com os professores</a:t>
            </a:r>
          </a:p>
          <a:p>
            <a:pPr marL="285750" lvl="0" indent="-285750" algn="l" rtl="0">
              <a:spcBef>
                <a:spcPts val="1100"/>
              </a:spcBef>
              <a:spcAft>
                <a:spcPts val="0"/>
              </a:spcAft>
              <a:buFontTx/>
              <a:buChar char="-"/>
            </a:pPr>
            <a:r>
              <a:rPr lang="pt-BR" dirty="0"/>
              <a:t>Apoiar a análise e o encaminhamento das revisões dos textos produzidos (3º anos)</a:t>
            </a: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pt-BR" dirty="0"/>
              <a:t>Planejamento compartilhado - Analisar junto com as professoras as reescritas de Branca de Neve para identificar focos de revisão, conversar sobre possíveis encaminhamentos – Considerar os dois estudos de caso.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705782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3cf0af94799_0_85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g3cf0af94799_0_850"/>
          <p:cNvSpPr txBox="1"/>
          <p:nvPr/>
        </p:nvSpPr>
        <p:spPr>
          <a:xfrm>
            <a:off x="443398" y="4156995"/>
            <a:ext cx="11305200" cy="20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Arial"/>
              <a:buNone/>
            </a:pPr>
            <a:r>
              <a:rPr lang="en-US" sz="3600" b="1">
                <a:solidFill>
                  <a:srgbClr val="FFFFFF"/>
                </a:solidFill>
              </a:rPr>
              <a:t>Indicadores dos conhecimentos dos professores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f78737ac97_0_272"/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2100" cy="3712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chemeClr val="dk1"/>
                </a:solidFill>
                <a:highlight>
                  <a:srgbClr val="FFFFFF"/>
                </a:highlight>
              </a:rPr>
              <a:t>Discussão em pequenos grupos:</a:t>
            </a:r>
            <a:br>
              <a:rPr lang="en-US" sz="2300">
                <a:solidFill>
                  <a:schemeClr val="dk1"/>
                </a:solidFill>
                <a:highlight>
                  <a:srgbClr val="FFFFFF"/>
                </a:highlight>
              </a:rPr>
            </a:br>
            <a:br>
              <a:rPr lang="en-US" sz="2300">
                <a:solidFill>
                  <a:schemeClr val="dk1"/>
                </a:solidFill>
                <a:highlight>
                  <a:srgbClr val="FFFFFF"/>
                </a:highlight>
              </a:rPr>
            </a:br>
            <a:r>
              <a:rPr lang="en-US" sz="2300">
                <a:solidFill>
                  <a:schemeClr val="dk1"/>
                </a:solidFill>
                <a:highlight>
                  <a:srgbClr val="FFFFFF"/>
                </a:highlight>
              </a:rPr>
              <a:t>Como vocês avaliam/acompanham os avanços dos conhecimentos dos professores?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chemeClr val="dk1"/>
                </a:solidFill>
                <a:highlight>
                  <a:srgbClr val="FFFFFF"/>
                </a:highlight>
              </a:rPr>
              <a:t>Com foco no trabalho de leitura literária, eles passaram de um estado de conhecimento para outro? E com foco na escrita por meio da professora?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chemeClr val="dk1"/>
                </a:solidFill>
                <a:highlight>
                  <a:srgbClr val="FFFFFF"/>
                </a:highlight>
              </a:rPr>
              <a:t>Socialização e sistematização</a:t>
            </a:r>
            <a:endParaRPr sz="2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ECE03513-E65A-9E6C-F729-4FDA0C3F65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Registros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E3B093C1-554D-5F2A-D55A-2C0573A9A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674" y="1507957"/>
            <a:ext cx="11064898" cy="5021179"/>
          </a:xfrm>
        </p:spPr>
        <p:txBody>
          <a:bodyPr>
            <a:normAutofit fontScale="85000" lnSpcReduction="20000"/>
          </a:bodyPr>
          <a:lstStyle/>
          <a:p>
            <a:r>
              <a:rPr lang="pt-BR" dirty="0"/>
              <a:t>Tem a observação da aula / análise dos planejamento</a:t>
            </a:r>
          </a:p>
          <a:p>
            <a:r>
              <a:rPr lang="pt-BR" dirty="0"/>
              <a:t>Perguntam quais dúvidas e ajudas necessitam</a:t>
            </a:r>
          </a:p>
          <a:p>
            <a:endParaRPr lang="pt-BR" dirty="0"/>
          </a:p>
          <a:p>
            <a:r>
              <a:rPr lang="pt-BR" dirty="0"/>
              <a:t>Leitura literária</a:t>
            </a:r>
          </a:p>
          <a:p>
            <a:pPr marL="127000" indent="0">
              <a:buNone/>
            </a:pPr>
            <a:r>
              <a:rPr lang="pt-BR" dirty="0"/>
              <a:t>- Compreender os propósitos da leitura literária (aprendizagens literárias)</a:t>
            </a:r>
          </a:p>
          <a:p>
            <a:pPr marL="127000" indent="0">
              <a:buNone/>
            </a:pPr>
            <a:r>
              <a:rPr lang="pt-BR" dirty="0"/>
              <a:t>Ler por deleite ou usar o livro como pretexto 	PARA 	ler compreendendo os propósitos da leitura com 							foco literário – aprendizagens literárias</a:t>
            </a:r>
          </a:p>
          <a:p>
            <a:pPr marL="127000" indent="0">
              <a:buNone/>
            </a:pPr>
            <a:endParaRPr lang="pt-BR" dirty="0"/>
          </a:p>
          <a:p>
            <a:pPr marL="127000" indent="0">
              <a:buNone/>
            </a:pPr>
            <a:r>
              <a:rPr lang="pt-BR" dirty="0"/>
              <a:t>Mediação</a:t>
            </a:r>
          </a:p>
          <a:p>
            <a:pPr marL="127000" indent="0">
              <a:buNone/>
            </a:pPr>
            <a:r>
              <a:rPr lang="pt-BR" dirty="0"/>
              <a:t>Consideram na mediação a explicação da história ou a conversa sobre a parte  que mais gostou.  </a:t>
            </a:r>
          </a:p>
          <a:p>
            <a:pPr marL="127000" indent="0">
              <a:buNone/>
            </a:pPr>
            <a:r>
              <a:rPr lang="pt-BR" dirty="0"/>
              <a:t>PARA  Realizar intervenções por meio de perguntas que 							provoquem reflexões sobre as características literárias </a:t>
            </a:r>
          </a:p>
          <a:p>
            <a:pPr marL="127000" indent="0">
              <a:buNone/>
            </a:pPr>
            <a:r>
              <a:rPr lang="pt-BR" dirty="0"/>
              <a:t>Selecionar qualquer livro sem critérios literários  ou buscar apenas pelo tema  </a:t>
            </a:r>
          </a:p>
          <a:p>
            <a:pPr marL="127000" indent="0">
              <a:buNone/>
            </a:pPr>
            <a:r>
              <a:rPr lang="pt-BR" dirty="0"/>
              <a:t>PARA Selecionar boas obras considerando a análise das 							características literária</a:t>
            </a:r>
          </a:p>
          <a:p>
            <a:pPr marL="127000" indent="0">
              <a:buNone/>
            </a:pPr>
            <a:r>
              <a:rPr lang="pt-BR" dirty="0"/>
              <a:t>Ler uma obra sem planejamento PARA Planejar considerando a organização do ambiente, das chaves de 						leitura e as possíveis perguntas para a conversa apreciativa</a:t>
            </a:r>
          </a:p>
          <a:p>
            <a:pPr marL="127000" indent="0">
              <a:buNone/>
            </a:pPr>
            <a:r>
              <a:rPr lang="pt-BR" dirty="0"/>
              <a:t>Deixar de moralizar a história, de fechar num único sentido PARA promover conversas que considerem respostas pessoais e 							intelectuais</a:t>
            </a:r>
          </a:p>
        </p:txBody>
      </p:sp>
    </p:spTree>
    <p:extLst>
      <p:ext uri="{BB962C8B-B14F-4D97-AF65-F5344CB8AC3E}">
        <p14:creationId xmlns:p14="http://schemas.microsoft.com/office/powerpoint/2010/main" val="26549236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20534367-BEAD-DBAC-52CB-AEB2ADE2DC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B0E1E406-00CB-91B3-BC8D-99750A770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0" indent="0">
              <a:buNone/>
            </a:pPr>
            <a:r>
              <a:rPr lang="pt-BR" dirty="0"/>
              <a:t>DE</a:t>
            </a:r>
          </a:p>
          <a:p>
            <a:pPr marL="127000" indent="0">
              <a:buNone/>
            </a:pPr>
            <a:r>
              <a:rPr lang="pt-BR" dirty="0"/>
              <a:t>Planejar considerando as chaves de leitura</a:t>
            </a:r>
          </a:p>
          <a:p>
            <a:pPr marL="127000" indent="0">
              <a:buNone/>
            </a:pPr>
            <a:endParaRPr lang="pt-BR" dirty="0"/>
          </a:p>
          <a:p>
            <a:pPr marL="127000" indent="0">
              <a:buNone/>
            </a:pPr>
            <a:r>
              <a:rPr lang="pt-BR" dirty="0"/>
              <a:t>PARA </a:t>
            </a:r>
          </a:p>
          <a:p>
            <a:pPr marL="127000" indent="0">
              <a:buNone/>
            </a:pPr>
            <a:r>
              <a:rPr lang="pt-BR" dirty="0"/>
              <a:t>Planejar considerando como considerar as chaves de leitura na elaboração de perguntas que provoquem discussões literárias</a:t>
            </a:r>
          </a:p>
        </p:txBody>
      </p:sp>
    </p:spTree>
    <p:extLst>
      <p:ext uri="{BB962C8B-B14F-4D97-AF65-F5344CB8AC3E}">
        <p14:creationId xmlns:p14="http://schemas.microsoft.com/office/powerpoint/2010/main" val="161762768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" name="Google Shape;654;g3f78737ac97_0_2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9503375" cy="652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Google Shape;660;g3f78737ac97_0_2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265350" cy="6619375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g3f78737ac97_0_286"/>
          <p:cNvSpPr txBox="1"/>
          <p:nvPr/>
        </p:nvSpPr>
        <p:spPr>
          <a:xfrm>
            <a:off x="8869325" y="4572225"/>
            <a:ext cx="28593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Formação na escola - Caderno da Coordenação Pedagógica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p. 62 e 67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2ccf738033f_0_6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g2ccf738033f_0_624"/>
          <p:cNvSpPr txBox="1"/>
          <p:nvPr/>
        </p:nvSpPr>
        <p:spPr>
          <a:xfrm>
            <a:off x="915876" y="4176425"/>
            <a:ext cx="97128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Planejamento da pauta formativa</a:t>
            </a: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3e7405b3338_0_101"/>
          <p:cNvSpPr txBox="1">
            <a:spLocks noGrp="1"/>
          </p:cNvSpPr>
          <p:nvPr>
            <p:ph type="ctrTitle"/>
          </p:nvPr>
        </p:nvSpPr>
        <p:spPr>
          <a:xfrm>
            <a:off x="807005" y="613841"/>
            <a:ext cx="10578000" cy="1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600" b="1">
                <a:solidFill>
                  <a:srgbClr val="387C65"/>
                </a:solidFill>
              </a:rPr>
              <a:t>Pauta formativa: primeiras discussões</a:t>
            </a:r>
            <a:endParaRPr sz="3600" b="1">
              <a:solidFill>
                <a:srgbClr val="387C65"/>
              </a:solidFill>
            </a:endParaRPr>
          </a:p>
        </p:txBody>
      </p:sp>
      <p:sp>
        <p:nvSpPr>
          <p:cNvPr id="674" name="Google Shape;674;g3e7405b3338_0_101"/>
          <p:cNvSpPr txBox="1">
            <a:spLocks noGrp="1"/>
          </p:cNvSpPr>
          <p:nvPr>
            <p:ph type="body" idx="1"/>
          </p:nvPr>
        </p:nvSpPr>
        <p:spPr>
          <a:xfrm>
            <a:off x="610577" y="2107850"/>
            <a:ext cx="10710600" cy="3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A partir da proposta de atividade prática, vamos iniciar o planejamento da leitura do conto e da dupla conceitualização que vivenciamos na primeira parte do encontro. </a:t>
            </a:r>
            <a:endParaRPr sz="30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18DBBA-88B3-B8DD-EA86-742269EA71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7B87526-DA37-C9EF-9CD3-C328632F9B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Conteúdos e objetivos da pauta anterior (foco na leitura literária – chaves de leitura e mediação)</a:t>
            </a:r>
          </a:p>
          <a:p>
            <a:endParaRPr lang="pt-BR" dirty="0"/>
          </a:p>
          <a:p>
            <a:r>
              <a:rPr lang="pt-BR" dirty="0"/>
              <a:t>Encaminhamento</a:t>
            </a:r>
          </a:p>
          <a:p>
            <a:pPr marL="127000" indent="0">
              <a:buNone/>
            </a:pPr>
            <a:r>
              <a:rPr lang="pt-BR" dirty="0"/>
              <a:t>1</a:t>
            </a:r>
            <a:r>
              <a:rPr lang="pt-BR" b="1" dirty="0"/>
              <a:t>) Leitura da crônica Testemunha tranquila (estratégia formativa dupla conceitualização) (cada CP faz com sua turma)</a:t>
            </a:r>
          </a:p>
          <a:p>
            <a:pPr>
              <a:buFontTx/>
              <a:buChar char="-"/>
            </a:pPr>
            <a:r>
              <a:rPr lang="pt-BR" dirty="0"/>
              <a:t>1º momento – ler o texto como leitoras, apreciar, antecipar....</a:t>
            </a:r>
          </a:p>
          <a:p>
            <a:pPr>
              <a:buFontTx/>
              <a:buChar char="-"/>
            </a:pPr>
            <a:r>
              <a:rPr lang="pt-BR" dirty="0"/>
              <a:t>2º momento – discutir a prática pedagógica – leitura compartilhada , estratégias de leitura utilizada (antecipar, inferir....), chaves de leitura e conversa</a:t>
            </a:r>
          </a:p>
          <a:p>
            <a:pPr marL="127000" indent="0">
              <a:buNone/>
            </a:pPr>
            <a:r>
              <a:rPr lang="pt-BR" b="1" dirty="0"/>
              <a:t>2) Objetivo – identificar chaves de leitura em outras obras literárias (fazer em dupla e trio - juntar escola)</a:t>
            </a:r>
          </a:p>
          <a:p>
            <a:pPr marL="127000" indent="0">
              <a:buNone/>
            </a:pPr>
            <a:r>
              <a:rPr lang="pt-BR" dirty="0"/>
              <a:t>Ler um livro, identificar as chaves, ler as resenhas e socializar</a:t>
            </a:r>
          </a:p>
          <a:p>
            <a:pPr marL="127000" indent="0">
              <a:buNone/>
            </a:pPr>
            <a:r>
              <a:rPr lang="pt-BR" dirty="0"/>
              <a:t>3) Planejamento da leitura pelas professoras</a:t>
            </a:r>
          </a:p>
        </p:txBody>
      </p:sp>
    </p:spTree>
    <p:extLst>
      <p:ext uri="{BB962C8B-B14F-4D97-AF65-F5344CB8AC3E}">
        <p14:creationId xmlns:p14="http://schemas.microsoft.com/office/powerpoint/2010/main" val="3129981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3e7405b3338_0_9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g3e7405b3338_0_96"/>
          <p:cNvSpPr txBox="1"/>
          <p:nvPr/>
        </p:nvSpPr>
        <p:spPr>
          <a:xfrm>
            <a:off x="915876" y="4176425"/>
            <a:ext cx="97128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Atividade Prática </a:t>
            </a: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33f43b67975_0_1133"/>
          <p:cNvSpPr txBox="1">
            <a:spLocks noGrp="1"/>
          </p:cNvSpPr>
          <p:nvPr>
            <p:ph type="ctrTitle"/>
          </p:nvPr>
        </p:nvSpPr>
        <p:spPr>
          <a:xfrm>
            <a:off x="164555" y="-9"/>
            <a:ext cx="10578000" cy="1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b="1">
                <a:solidFill>
                  <a:srgbClr val="007E79"/>
                </a:solidFill>
                <a:latin typeface="Arial"/>
                <a:ea typeface="Arial"/>
                <a:cs typeface="Arial"/>
                <a:sym typeface="Arial"/>
              </a:rPr>
              <a:t>Planejamento da prática e proposta de registro</a:t>
            </a:r>
            <a:endParaRPr b="1">
              <a:solidFill>
                <a:srgbClr val="007E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g33f43b67975_0_1133"/>
          <p:cNvSpPr txBox="1">
            <a:spLocks noGrp="1"/>
          </p:cNvSpPr>
          <p:nvPr>
            <p:ph type="body" idx="1"/>
          </p:nvPr>
        </p:nvSpPr>
        <p:spPr>
          <a:xfrm>
            <a:off x="164550" y="-541357"/>
            <a:ext cx="11548800" cy="3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20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2000">
                <a:solidFill>
                  <a:schemeClr val="dk2"/>
                </a:solidFill>
              </a:rPr>
              <a:t> </a:t>
            </a:r>
            <a:endParaRPr sz="20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0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300">
              <a:solidFill>
                <a:schemeClr val="dk2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</a:endParaRPr>
          </a:p>
          <a:p>
            <a:pPr marL="457200" lvl="0" indent="-323850" algn="just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⇒"/>
            </a:pPr>
            <a:r>
              <a:rPr lang="en-US" sz="1500" b="1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Planejamento da pauta formativa: </a:t>
            </a:r>
            <a:endParaRPr sz="15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Elabore uma pauta formativa a ser desenvolvida com o coletivo de professores, tendo como foco a </a:t>
            </a:r>
            <a:r>
              <a:rPr lang="en-US" sz="1500" b="1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dupla conceitualização</a:t>
            </a: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 a partir da leitura do conto: “A testemunha tranquila”</a:t>
            </a:r>
            <a:endParaRPr sz="15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Na elaboração da pauta, explicite:</a:t>
            </a:r>
            <a:endParaRPr sz="15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⇒"/>
            </a:pP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os </a:t>
            </a:r>
            <a:r>
              <a:rPr lang="en-US" sz="1500" b="1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objetivos do encontro</a:t>
            </a: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; </a:t>
            </a:r>
            <a:endParaRPr sz="15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⇒"/>
            </a:pP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as </a:t>
            </a:r>
            <a:r>
              <a:rPr lang="en-US" sz="1500" b="1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perguntas que irão orientar a dupla conceitualização</a:t>
            </a: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 </a:t>
            </a:r>
            <a:endParaRPr sz="15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⇒"/>
            </a:pP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a forma de </a:t>
            </a:r>
            <a:r>
              <a:rPr lang="en-US" sz="1500" b="1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encaminhamento da discussão (mediação)</a:t>
            </a: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; </a:t>
            </a:r>
            <a:endParaRPr sz="15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⇒"/>
            </a:pP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as estratégias de </a:t>
            </a:r>
            <a:r>
              <a:rPr lang="en-US" sz="1500" b="1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socialização e sistematização das reflexões do grupo</a:t>
            </a: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. </a:t>
            </a:r>
            <a:endParaRPr sz="15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23850" algn="just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⇒"/>
            </a:pPr>
            <a:r>
              <a:rPr lang="en-US" sz="1500" b="1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Desenvolvimento do encontro formativo: </a:t>
            </a: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Realize o encontro com o coletivo de professores, conforme o planejamento elaborado, garantindo espaço para análise, troca e reflexão sobre a prática observada. </a:t>
            </a:r>
            <a:endParaRPr sz="15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⇒"/>
            </a:pPr>
            <a:r>
              <a:rPr lang="en-US" sz="1500" b="1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Registro e reflexão sobre a prática formativa</a:t>
            </a:r>
            <a:b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</a:b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Elabore um registro do encontro, destacando: </a:t>
            </a:r>
            <a:endParaRPr sz="15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⇒"/>
            </a:pP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como a pauta foi encaminhada; </a:t>
            </a:r>
            <a:endParaRPr sz="15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⇒"/>
            </a:pP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as </a:t>
            </a:r>
            <a:r>
              <a:rPr lang="en-US" sz="1500" b="1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principais reflexões produzidas pelo grupo</a:t>
            </a: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; </a:t>
            </a:r>
            <a:endParaRPr sz="15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⇒"/>
            </a:pP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os </a:t>
            </a:r>
            <a:r>
              <a:rPr lang="en-US" sz="1500" b="1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saberes docentes evidenciados</a:t>
            </a: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 e as </a:t>
            </a:r>
            <a:r>
              <a:rPr lang="en-US" sz="1500" b="1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demandas formativas identificadas</a:t>
            </a: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; </a:t>
            </a:r>
            <a:endParaRPr sz="15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457200" lvl="0" indent="-3238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⇒"/>
            </a:pP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uma análise sobre a sua atuação como formador(a): o que favoreceu a discussão? O que poderia ser ajustado? Quais saberes e atitudes da formadora você mobilizou no encaminhamento do encontro? </a:t>
            </a:r>
            <a:endParaRPr sz="15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 b="1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Organização e envio</a:t>
            </a:r>
            <a:b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</a:br>
            <a:r>
              <a:rPr lang="en-US" sz="1500">
                <a:solidFill>
                  <a:schemeClr val="dk1"/>
                </a:solidFill>
                <a:latin typeface="Vale Sans"/>
                <a:ea typeface="Vale Sans"/>
                <a:cs typeface="Vale Sans"/>
                <a:sym typeface="Vale Sans"/>
              </a:rPr>
              <a:t>Salve o planejamento da pauta e o registro do encontro em um único arquivo (Word ou PDF) e faça o upload no Espaço Digital, no Ciclo 3/Atividade Prática.</a:t>
            </a:r>
            <a:endParaRPr sz="1500">
              <a:solidFill>
                <a:schemeClr val="dk1"/>
              </a:solidFill>
              <a:latin typeface="Vale Sans"/>
              <a:ea typeface="Vale Sans"/>
              <a:cs typeface="Vale Sans"/>
              <a:sym typeface="Vale San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3200"/>
              <a:buNone/>
            </a:pPr>
            <a:endParaRPr sz="2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33f43b67975_0_1152"/>
          <p:cNvSpPr txBox="1"/>
          <p:nvPr/>
        </p:nvSpPr>
        <p:spPr>
          <a:xfrm>
            <a:off x="487375" y="34925"/>
            <a:ext cx="11052000" cy="9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Acesso ao Espaço Digital de Formação </a:t>
            </a:r>
            <a:endParaRPr sz="30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3" name="Google Shape;693;g33f43b67975_0_1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5425" y="1053575"/>
            <a:ext cx="4115738" cy="559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33f43b67975_0_1246"/>
          <p:cNvSpPr txBox="1"/>
          <p:nvPr/>
        </p:nvSpPr>
        <p:spPr>
          <a:xfrm>
            <a:off x="487375" y="34925"/>
            <a:ext cx="11052000" cy="9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Acesso ao Espaço Digital de Formação </a:t>
            </a:r>
            <a:endParaRPr sz="30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9" name="Google Shape;699;g33f43b67975_0_12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8175" y="733625"/>
            <a:ext cx="9474624" cy="5329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33f43b67975_0_1340"/>
          <p:cNvSpPr txBox="1"/>
          <p:nvPr/>
        </p:nvSpPr>
        <p:spPr>
          <a:xfrm>
            <a:off x="944575" y="-41275"/>
            <a:ext cx="11052000" cy="9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Acesso ao Espaço Digital de Formação </a:t>
            </a:r>
            <a:endParaRPr sz="30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5" name="Google Shape;705;g33f43b67975_0_13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8938" y="605875"/>
            <a:ext cx="9674126" cy="5441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217a5d2081f_0_65"/>
          <p:cNvSpPr txBox="1"/>
          <p:nvPr/>
        </p:nvSpPr>
        <p:spPr>
          <a:xfrm>
            <a:off x="806400" y="2021511"/>
            <a:ext cx="11056800" cy="43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888888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18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LP - CP</a:t>
            </a:r>
            <a:endParaRPr sz="1600" b="0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g217a5d2081f_0_65"/>
          <p:cNvSpPr txBox="1"/>
          <p:nvPr/>
        </p:nvSpPr>
        <p:spPr>
          <a:xfrm>
            <a:off x="558750" y="566738"/>
            <a:ext cx="110745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Avaliação de Satisfação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2" name="Google Shape;712;g217a5d2081f_0_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75625" y="1356675"/>
            <a:ext cx="4429050" cy="478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217a5d2081f_0_72"/>
          <p:cNvSpPr txBox="1"/>
          <p:nvPr/>
        </p:nvSpPr>
        <p:spPr>
          <a:xfrm>
            <a:off x="558750" y="1504664"/>
            <a:ext cx="11056800" cy="43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b="0" i="0" u="sng" strike="noStrike" cap="none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https://bit.ly/trilhoscadastro25</a:t>
            </a:r>
            <a:r>
              <a:rPr lang="en-US" sz="1000" b="0" i="0" u="none" strike="noStrike" cap="non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 b="0" i="0" u="none" strike="noStrike" cap="none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g217a5d2081f_0_72"/>
          <p:cNvSpPr txBox="1"/>
          <p:nvPr/>
        </p:nvSpPr>
        <p:spPr>
          <a:xfrm>
            <a:off x="558750" y="566738"/>
            <a:ext cx="110745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Inscrição/Cadastro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9" name="Google Shape;719;g217a5d2081f_0_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58100" y="2863075"/>
            <a:ext cx="2381025" cy="238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3cf0af94799_0_10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5" name="Google Shape;725;g3cf0af94799_0_109" descr="Texto, Logotip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847" y="2907686"/>
            <a:ext cx="3227756" cy="1042630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g3cf0af94799_0_109"/>
          <p:cNvSpPr txBox="1"/>
          <p:nvPr/>
        </p:nvSpPr>
        <p:spPr>
          <a:xfrm>
            <a:off x="7884852" y="2263125"/>
            <a:ext cx="1403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INICIATIVA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g3cf0af94799_0_109"/>
          <p:cNvSpPr txBox="1"/>
          <p:nvPr/>
        </p:nvSpPr>
        <p:spPr>
          <a:xfrm>
            <a:off x="1462348" y="2263125"/>
            <a:ext cx="1403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PARCEIROS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8" name="Google Shape;728;g3cf0af94799_0_109" descr="Logotipo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2776" y="2491727"/>
            <a:ext cx="3218536" cy="182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4543</Words>
  <Application>Microsoft Macintosh PowerPoint</Application>
  <PresentationFormat>Widescreen</PresentationFormat>
  <Paragraphs>952</Paragraphs>
  <Slides>79</Slides>
  <Notes>76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79</vt:i4>
      </vt:variant>
    </vt:vector>
  </HeadingPairs>
  <TitlesOfParts>
    <vt:vector size="87" baseType="lpstr">
      <vt:lpstr>Arial</vt:lpstr>
      <vt:lpstr>Play</vt:lpstr>
      <vt:lpstr>Calibri</vt:lpstr>
      <vt:lpstr>Noto Sans Symbols</vt:lpstr>
      <vt:lpstr>Roboto</vt:lpstr>
      <vt:lpstr>Vale Sans</vt:lpstr>
      <vt:lpstr>Tema do Office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Registros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Registro</vt:lpstr>
      <vt:lpstr>Apresentação do PowerPoint</vt:lpstr>
      <vt:lpstr>Apresentação do PowerPoint</vt:lpstr>
      <vt:lpstr>Apresentação do PowerPoint</vt:lpstr>
      <vt:lpstr>Apresentação do PowerPoint</vt:lpstr>
      <vt:lpstr>Registros</vt:lpstr>
      <vt:lpstr>Registros</vt:lpstr>
      <vt:lpstr>Desafios da formação</vt:lpstr>
      <vt:lpstr>Plano de formação - ciclo 3</vt:lpstr>
      <vt:lpstr>Apresentação do PowerPoint</vt:lpstr>
      <vt:lpstr>Apresentação do PowerPoint</vt:lpstr>
      <vt:lpstr>Registros</vt:lpstr>
      <vt:lpstr>Apresentação do PowerPoint</vt:lpstr>
      <vt:lpstr>Apresentação do PowerPoint</vt:lpstr>
      <vt:lpstr>Apresentação do PowerPoint</vt:lpstr>
      <vt:lpstr>Apresentação do PowerPoint</vt:lpstr>
      <vt:lpstr>Pauta formativa: primeiras discussões</vt:lpstr>
      <vt:lpstr>Apresentação do PowerPoint</vt:lpstr>
      <vt:lpstr>Apresentação do PowerPoint</vt:lpstr>
      <vt:lpstr>Planejamento da prática e proposta de registro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bruno.coelho.queiroz@vale.com</dc:creator>
  <cp:lastModifiedBy>ERICA DUTRA</cp:lastModifiedBy>
  <cp:revision>4</cp:revision>
  <dcterms:created xsi:type="dcterms:W3CDTF">2021-02-10T12:29:23Z</dcterms:created>
  <dcterms:modified xsi:type="dcterms:W3CDTF">2026-09-02T19:49:39Z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0x01010075467E5792BD2C46A4DEE73301ABD4C7</vt:lpwstr>
  </property>
</Properties>
</file>