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5" r:id="rId2"/>
    <p:sldMasterId id="2147483682" r:id="rId3"/>
  </p:sldMasterIdLst>
  <p:notesMasterIdLst>
    <p:notesMasterId r:id="rId5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302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303" r:id="rId46"/>
    <p:sldId id="304" r:id="rId47"/>
    <p:sldId id="297" r:id="rId48"/>
    <p:sldId id="298" r:id="rId49"/>
    <p:sldId id="299" r:id="rId50"/>
    <p:sldId id="300" r:id="rId51"/>
    <p:sldId id="301" r:id="rId52"/>
  </p:sldIdLst>
  <p:sldSz cx="12192000" cy="6858000"/>
  <p:notesSz cx="6888163" cy="100203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4" roundtripDataSignature="AMtx7mjdvX61GmA0Q73UP1fDmdXw/guvF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A03F94C-9447-4112-9DE6-DA893AAF68E7}">
  <a:tblStyle styleId="{CA03F94C-9447-4112-9DE6-DA893AAF68E7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E0C3F043-A393-4B82-A9A3-24D3773A1EFD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80808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80808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80808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80808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80808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80808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66"/>
    <p:restoredTop sz="92244"/>
  </p:normalViewPr>
  <p:slideViewPr>
    <p:cSldViewPr snapToGrid="0">
      <p:cViewPr>
        <p:scale>
          <a:sx n="70" d="100"/>
          <a:sy n="70" d="100"/>
        </p:scale>
        <p:origin x="176" y="-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theme" Target="theme/theme1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84871" cy="502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01698" y="0"/>
            <a:ext cx="2984871" cy="502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517547"/>
            <a:ext cx="2984871" cy="502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ea529519f8_0_0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750" tIns="48375" rIns="96750" bIns="483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8" name="Google Shape;278;g3ea529519f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2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2" name="Google Shape;292;p2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e742373580_0_89:notes"/>
          <p:cNvSpPr txBox="1">
            <a:spLocks noGrp="1"/>
          </p:cNvSpPr>
          <p:nvPr>
            <p:ph type="body" idx="1"/>
          </p:nvPr>
        </p:nvSpPr>
        <p:spPr>
          <a:xfrm>
            <a:off x="691845" y="5284403"/>
            <a:ext cx="5534700" cy="4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975" tIns="49975" rIns="99975" bIns="499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298" name="Google Shape;298;g3e742373580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66688" y="1373188"/>
            <a:ext cx="6584950" cy="37052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215ae8dd162_0_10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4" name="Google Shape;304;g215ae8dd162_0_1078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5" name="Google Shape;305;g215ae8dd162_0_1078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e742373580_0_184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1" name="Google Shape;311;g3e742373580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f7832f4ca4_0_0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8" name="Google Shape;318;g3f7832f4ca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f7832f4ca4_0_6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5" name="Google Shape;325;g3f7832f4ca4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f7832f4ca4_0_12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2" name="Google Shape;332;g3f7832f4ca4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f7832f4ca4_0_18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9" name="Google Shape;339;g3f7832f4ca4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3f7832f4ca4_0_23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5" name="Google Shape;345;g3f7832f4ca4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f7832f4ca4_0_30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3" name="Google Shape;353;g3f7832f4ca4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33f43b67975_0_184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750" tIns="48375" rIns="96750" bIns="483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9" name="Google Shape;359;g33f43b67975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3f7832f4ca4_0_131:notes"/>
          <p:cNvSpPr txBox="1">
            <a:spLocks noGrp="1"/>
          </p:cNvSpPr>
          <p:nvPr>
            <p:ph type="body" idx="1"/>
          </p:nvPr>
        </p:nvSpPr>
        <p:spPr>
          <a:xfrm>
            <a:off x="691845" y="5284403"/>
            <a:ext cx="5534700" cy="4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975" tIns="49975" rIns="99975" bIns="499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365" name="Google Shape;365;g3f7832f4ca4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41671" y="1372573"/>
            <a:ext cx="6035100" cy="3705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31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3f7832f4ca4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1" name="Google Shape;371;g3f7832f4ca4_0_136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2" name="Google Shape;372;g3f7832f4ca4_0_136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3f410bf884c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9" name="Google Shape;379;g3f410bf884c_0_2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0" name="Google Shape;380;g3f410bf884c_0_2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3f410bf884c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3f410bf884c_0_16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" name="Google Shape;388;g3f410bf884c_0_16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3f410bf884c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3f410bf884c_0_27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g3f410bf884c_0_27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3f410bf884c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3f410bf884c_0_36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g3f410bf884c_0_36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3f410bf884c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3f410bf884c_0_11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g3f410bf884c_0_11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3f410bf884c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3f410bf884c_0_22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g3f410bf884c_0_22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3f7832f4ca4_0_2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8" name="Google Shape;418;g3f7832f4ca4_0_249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19" name="Google Shape;419;g3f7832f4ca4_0_249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3f7832f4ca4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6" name="Google Shape;426;g3f7832f4ca4_0_257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27" name="Google Shape;427;g3f7832f4ca4_0_257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3f7832f4ca4_0_2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4" name="Google Shape;434;g3f7832f4ca4_0_264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35" name="Google Shape;435;g3f7832f4ca4_0_264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3f7874c6e9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2" name="Google Shape;442;g3f7874c6e90_0_0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43" name="Google Shape;443;g3f7874c6e90_0_0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3f7832f4ca4_0_244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750" tIns="48375" rIns="96750" bIns="483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48" name="Google Shape;448;g3f7832f4ca4_0_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3f1a5f06a4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4" name="Google Shape;454;g3f1a5f06a4a_0_0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5" name="Google Shape;455;g3f1a5f06a4a_0_0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3f1a5f06a4a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7" name="Google Shape;467;g3f1a5f06a4a_0_16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68" name="Google Shape;468;g3f1a5f06a4a_0_16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3f1a5f06a4a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5" name="Google Shape;475;g3f1a5f06a4a_0_28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76" name="Google Shape;476;g3f1a5f06a4a_0_28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3f78333fa6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4" name="Google Shape;484;g3f78333fa64_0_0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85" name="Google Shape;485;g3f78333fa64_0_0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3f78333fa64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3" name="Google Shape;493;g3f78333fa64_0_8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94" name="Google Shape;494;g3f78333fa64_0_8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>
          <a:extLst>
            <a:ext uri="{FF2B5EF4-FFF2-40B4-BE49-F238E27FC236}">
              <a16:creationId xmlns:a16="http://schemas.microsoft.com/office/drawing/2014/main" id="{05C7B0EA-537E-3531-784D-FE0707486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3f78333fa64_0_8:notes">
            <a:extLst>
              <a:ext uri="{FF2B5EF4-FFF2-40B4-BE49-F238E27FC236}">
                <a16:creationId xmlns:a16="http://schemas.microsoft.com/office/drawing/2014/main" id="{EAF92644-AAE2-FC93-DEF4-0C5BCBF5A43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3" name="Google Shape;493;g3f78333fa64_0_8:notes">
            <a:extLst>
              <a:ext uri="{FF2B5EF4-FFF2-40B4-BE49-F238E27FC236}">
                <a16:creationId xmlns:a16="http://schemas.microsoft.com/office/drawing/2014/main" id="{D6763056-43BD-265E-8EA7-D6D5DD7EC3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94" name="Google Shape;494;g3f78333fa64_0_8:notes">
            <a:extLst>
              <a:ext uri="{FF2B5EF4-FFF2-40B4-BE49-F238E27FC236}">
                <a16:creationId xmlns:a16="http://schemas.microsoft.com/office/drawing/2014/main" id="{30034C2A-AB24-3E35-745B-67ED43627C7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31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575327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3f7832f4ca4_0_2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6" name="Google Shape;506;g3f7832f4ca4_0_280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07" name="Google Shape;507;g3f7832f4ca4_0_280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32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g3f78333fa64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5" name="Google Shape;515;g3f78333fa64_0_20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6" name="Google Shape;516;g3f78333fa64_0_20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33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g2ccf738033f_0_991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750" tIns="48375" rIns="96750" bIns="483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24" name="Google Shape;524;g2ccf738033f_0_9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3f7832f4ca4_0_2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0" name="Google Shape;530;g3f7832f4ca4_0_296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31" name="Google Shape;531;g3f7832f4ca4_0_296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35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3f9d25127a9_0_6:notes"/>
          <p:cNvSpPr txBox="1">
            <a:spLocks noGrp="1"/>
          </p:cNvSpPr>
          <p:nvPr>
            <p:ph type="body" idx="1"/>
          </p:nvPr>
        </p:nvSpPr>
        <p:spPr>
          <a:xfrm>
            <a:off x="691845" y="5284403"/>
            <a:ext cx="5534700" cy="4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150" tIns="50050" rIns="100150" bIns="50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539" name="Google Shape;539;g3f9d25127a9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41671" y="1372573"/>
            <a:ext cx="6035100" cy="3705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31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3f18fc6a328_0_0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44" name="Google Shape;544;g3f18fc6a32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g3f18fc6a328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0" name="Google Shape;550;g3f18fc6a328_0_5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51" name="Google Shape;551;g3f18fc6a328_0_5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38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3f78333fa64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8" name="Google Shape;558;g3f78333fa64_0_28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59" name="Google Shape;559;g3f78333fa64_0_28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39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3f7832f4ca4_0_429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750" tIns="48375" rIns="96750" bIns="483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6" name="Google Shape;566;g3f7832f4ca4_0_4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31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3f7832f4ca4_0_434:notes"/>
          <p:cNvSpPr txBox="1">
            <a:spLocks noGrp="1"/>
          </p:cNvSpPr>
          <p:nvPr>
            <p:ph type="body" idx="1"/>
          </p:nvPr>
        </p:nvSpPr>
        <p:spPr>
          <a:xfrm>
            <a:off x="691845" y="5284403"/>
            <a:ext cx="5534700" cy="4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150" tIns="50050" rIns="100150" bIns="50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572" name="Google Shape;572;g3f7832f4ca4_0_4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41671" y="1372573"/>
            <a:ext cx="6035100" cy="3705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31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3f7832f4ca4_0_438:notes"/>
          <p:cNvSpPr txBox="1">
            <a:spLocks noGrp="1"/>
          </p:cNvSpPr>
          <p:nvPr>
            <p:ph type="body" idx="1"/>
          </p:nvPr>
        </p:nvSpPr>
        <p:spPr>
          <a:xfrm>
            <a:off x="691845" y="5284403"/>
            <a:ext cx="5534700" cy="4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150" tIns="50050" rIns="100150" bIns="50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577" name="Google Shape;577;g3f7832f4ca4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41671" y="1372573"/>
            <a:ext cx="6035100" cy="3705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31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g3f7832f4ca4_0_319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750" tIns="48375" rIns="96750" bIns="483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82" name="Google Shape;582;g3f7832f4ca4_0_3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31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3f7832f4ca4_0_333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750" tIns="48375" rIns="96750" bIns="483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88" name="Google Shape;588;g3f7832f4ca4_0_3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31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217a5d2081f_0_65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94" name="Google Shape;594;g217a5d2081f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g217a5d2081f_0_72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02" name="Google Shape;602;g217a5d2081f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3ea529519f8_0_103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09" name="Google Shape;609;g3ea529519f8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6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+ Texto">
  <p:cSld name="Título + Texto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9"/>
          <p:cNvSpPr txBox="1">
            <a:spLocks noGrp="1"/>
          </p:cNvSpPr>
          <p:nvPr>
            <p:ph type="ctrTitle"/>
          </p:nvPr>
        </p:nvSpPr>
        <p:spPr>
          <a:xfrm>
            <a:off x="745055" y="566316"/>
            <a:ext cx="10578127" cy="1145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69"/>
          <p:cNvSpPr txBox="1">
            <a:spLocks noGrp="1"/>
          </p:cNvSpPr>
          <p:nvPr>
            <p:ph type="body" idx="1"/>
          </p:nvPr>
        </p:nvSpPr>
        <p:spPr>
          <a:xfrm>
            <a:off x="759472" y="2107838"/>
            <a:ext cx="10561925" cy="3712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47678"/>
              </a:buClr>
              <a:buSzPts val="1600"/>
              <a:buChar char="•"/>
              <a:defRPr sz="16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800"/>
              <a:buChar char="•"/>
              <a:defRPr sz="18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800"/>
              <a:buChar char="•"/>
              <a:defRPr sz="18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800"/>
              <a:buChar char="•"/>
              <a:defRPr sz="18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800"/>
              <a:buChar char="•"/>
              <a:defRPr sz="18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">
  <p:cSld name="Custom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personalizado">
  <p:cSld name="AUTOLAYOUT">
    <p:bg>
      <p:bgPr>
        <a:solidFill>
          <a:srgbClr val="FFFFFF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215ae8dd162_0_143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7F7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g215ae8dd162_0_1433"/>
          <p:cNvSpPr/>
          <p:nvPr/>
        </p:nvSpPr>
        <p:spPr>
          <a:xfrm>
            <a:off x="4063533" y="0"/>
            <a:ext cx="81285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g215ae8dd162_0_143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  <p:sp>
        <p:nvSpPr>
          <p:cNvPr id="28" name="Google Shape;28;g215ae8dd162_0_1433"/>
          <p:cNvSpPr txBox="1">
            <a:spLocks noGrp="1"/>
          </p:cNvSpPr>
          <p:nvPr>
            <p:ph type="body" idx="1"/>
          </p:nvPr>
        </p:nvSpPr>
        <p:spPr>
          <a:xfrm>
            <a:off x="247133" y="842700"/>
            <a:ext cx="3577500" cy="49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195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100"/>
              <a:buChar char="•"/>
              <a:defRPr sz="2100">
                <a:solidFill>
                  <a:srgbClr val="FFFFFF"/>
                </a:solidFill>
              </a:defRPr>
            </a:lvl1pPr>
            <a:lvl2pPr marL="914400" lvl="1" indent="-381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2400"/>
              <a:buChar char="•"/>
              <a:defRPr sz="1900">
                <a:solidFill>
                  <a:srgbClr val="FFFFFF"/>
                </a:solidFill>
              </a:defRPr>
            </a:lvl2pPr>
            <a:lvl3pPr marL="1371600" lvl="2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  <a:defRPr sz="1900">
                <a:solidFill>
                  <a:srgbClr val="FFFFFF"/>
                </a:solidFill>
              </a:defRPr>
            </a:lvl3pPr>
            <a:lvl4pPr marL="1828800" lvl="3" indent="-3429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900">
                <a:solidFill>
                  <a:srgbClr val="FFFFFF"/>
                </a:solidFill>
              </a:defRPr>
            </a:lvl4pPr>
            <a:lvl5pPr marL="2286000" lvl="4" indent="-3429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900">
                <a:solidFill>
                  <a:srgbClr val="FFFFFF"/>
                </a:solidFill>
              </a:defRPr>
            </a:lvl5pPr>
            <a:lvl6pPr marL="2743200" lvl="5" indent="-3429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900">
                <a:solidFill>
                  <a:srgbClr val="FFFFFF"/>
                </a:solidFill>
              </a:defRPr>
            </a:lvl6pPr>
            <a:lvl7pPr marL="3200400" lvl="6" indent="-3429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900">
                <a:solidFill>
                  <a:srgbClr val="FFFFFF"/>
                </a:solidFill>
              </a:defRPr>
            </a:lvl7pPr>
            <a:lvl8pPr marL="3657600" lvl="7" indent="-3429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900">
                <a:solidFill>
                  <a:srgbClr val="FFFFFF"/>
                </a:solidFill>
              </a:defRPr>
            </a:lvl8pPr>
            <a:lvl9pPr marL="4114800" lvl="8" indent="-3429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rgbClr val="FFFFFF"/>
              </a:buClr>
              <a:buSzPts val="1800"/>
              <a:buChar char="•"/>
              <a:defRPr sz="19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personalizado 1">
  <p:cSld name="AUTOLAYOUT_1">
    <p:bg>
      <p:bgPr>
        <a:solidFill>
          <a:srgbClr val="FFFFFF"/>
        </a:solid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215ae8dd162_0_16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g215ae8dd162_0_161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  <p:sp>
        <p:nvSpPr>
          <p:cNvPr id="32" name="Google Shape;32;g215ae8dd162_0_1614"/>
          <p:cNvSpPr txBox="1">
            <a:spLocks noGrp="1"/>
          </p:cNvSpPr>
          <p:nvPr>
            <p:ph type="title"/>
          </p:nvPr>
        </p:nvSpPr>
        <p:spPr>
          <a:xfrm>
            <a:off x="439133" y="1477833"/>
            <a:ext cx="5330100" cy="1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3700" b="1">
                <a:solidFill>
                  <a:srgbClr val="21212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700" b="1">
                <a:solidFill>
                  <a:srgbClr val="21212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700" b="1">
                <a:solidFill>
                  <a:srgbClr val="21212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700" b="1">
                <a:solidFill>
                  <a:srgbClr val="21212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700" b="1">
                <a:solidFill>
                  <a:srgbClr val="21212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700" b="1">
                <a:solidFill>
                  <a:srgbClr val="21212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700" b="1">
                <a:solidFill>
                  <a:srgbClr val="21212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700" b="1">
                <a:solidFill>
                  <a:srgbClr val="21212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700" b="1">
                <a:solidFill>
                  <a:srgbClr val="212121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g215ae8dd162_0_1614"/>
          <p:cNvSpPr txBox="1">
            <a:spLocks noGrp="1"/>
          </p:cNvSpPr>
          <p:nvPr>
            <p:ph type="body" idx="1"/>
          </p:nvPr>
        </p:nvSpPr>
        <p:spPr>
          <a:xfrm>
            <a:off x="439133" y="2926800"/>
            <a:ext cx="5330100" cy="24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195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616161"/>
              </a:buClr>
              <a:buSzPts val="2100"/>
              <a:buChar char="•"/>
              <a:defRPr sz="2100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616161"/>
              </a:buClr>
              <a:buSzPts val="2400"/>
              <a:buChar char="•"/>
              <a:defRPr sz="1900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616161"/>
              </a:buClr>
              <a:buSzPts val="2000"/>
              <a:buChar char="•"/>
              <a:defRPr sz="1900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616161"/>
              </a:buClr>
              <a:buSzPts val="1800"/>
              <a:buChar char="•"/>
              <a:defRPr sz="1900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616161"/>
              </a:buClr>
              <a:buSzPts val="1800"/>
              <a:buChar char="•"/>
              <a:defRPr sz="1900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616161"/>
              </a:buClr>
              <a:buSzPts val="1800"/>
              <a:buChar char="•"/>
              <a:defRPr sz="1900">
                <a:solidFill>
                  <a:srgbClr val="616161"/>
                </a:solidFill>
              </a:defRPr>
            </a:lvl6pPr>
            <a:lvl7pPr marL="3200400" lvl="6" indent="-3429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616161"/>
              </a:buClr>
              <a:buSzPts val="1800"/>
              <a:buChar char="•"/>
              <a:defRPr sz="1900">
                <a:solidFill>
                  <a:srgbClr val="616161"/>
                </a:solidFill>
              </a:defRPr>
            </a:lvl7pPr>
            <a:lvl8pPr marL="3657600" lvl="7" indent="-3429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616161"/>
              </a:buClr>
              <a:buSzPts val="1800"/>
              <a:buChar char="•"/>
              <a:defRPr sz="1900">
                <a:solidFill>
                  <a:srgbClr val="616161"/>
                </a:solidFill>
              </a:defRPr>
            </a:lvl8pPr>
            <a:lvl9pPr marL="4114800" lvl="8" indent="-3429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rgbClr val="616161"/>
              </a:buClr>
              <a:buSzPts val="1800"/>
              <a:buChar char="•"/>
              <a:defRPr sz="1900">
                <a:solidFill>
                  <a:srgbClr val="61616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7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7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3" name="Google Shape;43;p7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7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7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7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7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7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7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2" name="Google Shape;62;p7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7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4" name="Google Shape;64;p7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7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7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7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7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7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7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7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7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7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6" name="Google Shape;76;p7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7" name="Google Shape;77;p7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7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7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7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7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83" name="Google Shape;83;p7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4" name="Google Shape;84;p7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7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7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7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7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7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7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7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8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8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8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8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8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+ Texto">
  <p:cSld name="Título + Texto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e742373580_0_104"/>
          <p:cNvSpPr txBox="1">
            <a:spLocks noGrp="1"/>
          </p:cNvSpPr>
          <p:nvPr>
            <p:ph type="ctrTitle"/>
          </p:nvPr>
        </p:nvSpPr>
        <p:spPr>
          <a:xfrm>
            <a:off x="745055" y="566316"/>
            <a:ext cx="10578000" cy="11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g3e742373580_0_104"/>
          <p:cNvSpPr txBox="1">
            <a:spLocks noGrp="1"/>
          </p:cNvSpPr>
          <p:nvPr>
            <p:ph type="body" idx="1"/>
          </p:nvPr>
        </p:nvSpPr>
        <p:spPr>
          <a:xfrm>
            <a:off x="759472" y="2107838"/>
            <a:ext cx="10561800" cy="37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47678"/>
              </a:buClr>
              <a:buSzPts val="1600"/>
              <a:buChar char="•"/>
              <a:defRPr sz="16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800"/>
              <a:buChar char="•"/>
              <a:defRPr sz="18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800"/>
              <a:buChar char="•"/>
              <a:defRPr sz="18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800"/>
              <a:buChar char="•"/>
              <a:defRPr sz="18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800"/>
              <a:buChar char="•"/>
              <a:defRPr sz="18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e742373580_0_10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g3e742373580_0_10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g3e742373580_0_10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">
  <p:cSld name="Custom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1">
  <p:cSld name="Custom_1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+ Texto 1">
  <p:cSld name="1_Título + Texto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e742373580_0_110"/>
          <p:cNvSpPr txBox="1">
            <a:spLocks noGrp="1"/>
          </p:cNvSpPr>
          <p:nvPr>
            <p:ph type="ctrTitle"/>
          </p:nvPr>
        </p:nvSpPr>
        <p:spPr>
          <a:xfrm>
            <a:off x="745055" y="566316"/>
            <a:ext cx="10578000" cy="11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g3e742373580_0_110"/>
          <p:cNvSpPr txBox="1">
            <a:spLocks noGrp="1"/>
          </p:cNvSpPr>
          <p:nvPr>
            <p:ph type="body" idx="1"/>
          </p:nvPr>
        </p:nvSpPr>
        <p:spPr>
          <a:xfrm>
            <a:off x="759472" y="2107838"/>
            <a:ext cx="10561800" cy="37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47678"/>
              </a:buClr>
              <a:buSzPts val="1600"/>
              <a:buChar char="•"/>
              <a:defRPr sz="16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800"/>
              <a:buChar char="•"/>
              <a:defRPr sz="18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800"/>
              <a:buChar char="•"/>
              <a:defRPr sz="18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800"/>
              <a:buChar char="•"/>
              <a:defRPr sz="18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800"/>
              <a:buChar char="•"/>
              <a:defRPr sz="18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e742373580_0_1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g3e742373580_0_1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g3e742373580_0_1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g3e742373580_0_1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g3e742373580_0_1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e742373580_0_1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g3e742373580_0_1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27" name="Google Shape;127;g3e742373580_0_1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g3e742373580_0_1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g3e742373580_0_1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e742373580_0_12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g3e742373580_0_12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33" name="Google Shape;133;g3e742373580_0_1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g3e742373580_0_1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g3e742373580_0_1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e742373580_0_1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g3e742373580_0_1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9" name="Google Shape;139;g3e742373580_0_13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0" name="Google Shape;140;g3e742373580_0_1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g3e742373580_0_1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g3e742373580_0_1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e742373580_0_13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g3e742373580_0_13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46" name="Google Shape;146;g3e742373580_0_13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7" name="Google Shape;147;g3e742373580_0_13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48" name="Google Shape;148;g3e742373580_0_13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9" name="Google Shape;149;g3e742373580_0_1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g3e742373580_0_1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g3e742373580_0_1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e742373580_0_14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g3e742373580_0_1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g3e742373580_0_1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g3e742373580_0_1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e742373580_0_15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g3e742373580_0_15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60" name="Google Shape;160;g3e742373580_0_15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61" name="Google Shape;161;g3e742373580_0_1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g3e742373580_0_1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g3e742373580_0_1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e742373580_0_15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g3e742373580_0_15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67" name="Google Shape;167;g3e742373580_0_15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68" name="Google Shape;168;g3e742373580_0_1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g3e742373580_0_1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g3e742373580_0_1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e742373580_0_16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g3e742373580_0_166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4" name="Google Shape;174;g3e742373580_0_16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g3e742373580_0_16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g3e742373580_0_16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e742373580_0_172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g3e742373580_0_172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0" name="Google Shape;180;g3e742373580_0_17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g3e742373580_0_17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g3e742373580_0_17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+ Texto">
  <p:cSld name="Título + Texto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e8c4945c4f_0_216"/>
          <p:cNvSpPr txBox="1">
            <a:spLocks noGrp="1"/>
          </p:cNvSpPr>
          <p:nvPr>
            <p:ph type="ctrTitle"/>
          </p:nvPr>
        </p:nvSpPr>
        <p:spPr>
          <a:xfrm>
            <a:off x="745055" y="566316"/>
            <a:ext cx="10578000" cy="11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libri"/>
              <a:buNone/>
              <a:defRPr sz="3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g3e8c4945c4f_0_216"/>
          <p:cNvSpPr txBox="1">
            <a:spLocks noGrp="1"/>
          </p:cNvSpPr>
          <p:nvPr>
            <p:ph type="body" idx="1"/>
          </p:nvPr>
        </p:nvSpPr>
        <p:spPr>
          <a:xfrm>
            <a:off x="759472" y="2107838"/>
            <a:ext cx="10562100" cy="37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747678"/>
              </a:buClr>
              <a:buSzPts val="1600"/>
              <a:buChar char="•"/>
              <a:defRPr sz="16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900"/>
              <a:buChar char="•"/>
              <a:defRPr sz="19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900"/>
              <a:buChar char="•"/>
              <a:defRPr sz="19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900"/>
              <a:buChar char="•"/>
              <a:defRPr sz="19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900"/>
              <a:buChar char="•"/>
              <a:defRPr sz="19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e8c4945c4f_0_2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g3e8c4945c4f_0_2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196" name="Google Shape;196;g3e8c4945c4f_0_2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g3e8c4945c4f_0_2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g3e8c4945c4f_0_2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e8c4945c4f_0_2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g3e8c4945c4f_0_2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g3e8c4945c4f_0_2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">
  <p:cSld name="Custom"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 1">
  <p:cSld name="Slide de Título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" name="Google Shape;205;g3e8c4945c4f_0_221"/>
          <p:cNvGrpSpPr/>
          <p:nvPr/>
        </p:nvGrpSpPr>
        <p:grpSpPr>
          <a:xfrm>
            <a:off x="0" y="6061602"/>
            <a:ext cx="12192000" cy="796528"/>
            <a:chOff x="0" y="6061602"/>
            <a:chExt cx="12192000" cy="796528"/>
          </a:xfrm>
        </p:grpSpPr>
        <p:sp>
          <p:nvSpPr>
            <p:cNvPr id="206" name="Google Shape;206;g3e8c4945c4f_0_221"/>
            <p:cNvSpPr/>
            <p:nvPr/>
          </p:nvSpPr>
          <p:spPr>
            <a:xfrm>
              <a:off x="0" y="6298330"/>
              <a:ext cx="12192000" cy="559800"/>
            </a:xfrm>
            <a:prstGeom prst="rect">
              <a:avLst/>
            </a:prstGeom>
            <a:solidFill>
              <a:srgbClr val="00918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07" name="Google Shape;207;g3e8c4945c4f_0_221" descr="A green circle with a black background&#10;&#10;Description automatically generated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1417318" y="6061602"/>
              <a:ext cx="671538" cy="7196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8" name="Google Shape;208;g3e8c4945c4f_0_221"/>
            <p:cNvSpPr txBox="1"/>
            <p:nvPr/>
          </p:nvSpPr>
          <p:spPr>
            <a:xfrm>
              <a:off x="348342" y="6353470"/>
              <a:ext cx="60960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+ Texto 1">
  <p:cSld name="1_Título + Texto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e8c4945c4f_0_230"/>
          <p:cNvSpPr txBox="1">
            <a:spLocks noGrp="1"/>
          </p:cNvSpPr>
          <p:nvPr>
            <p:ph type="ctrTitle"/>
          </p:nvPr>
        </p:nvSpPr>
        <p:spPr>
          <a:xfrm>
            <a:off x="745055" y="566316"/>
            <a:ext cx="10578000" cy="11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g3e8c4945c4f_0_230"/>
          <p:cNvSpPr txBox="1">
            <a:spLocks noGrp="1"/>
          </p:cNvSpPr>
          <p:nvPr>
            <p:ph type="body" idx="1"/>
          </p:nvPr>
        </p:nvSpPr>
        <p:spPr>
          <a:xfrm>
            <a:off x="759472" y="2107838"/>
            <a:ext cx="10561800" cy="37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47678"/>
              </a:buClr>
              <a:buSzPts val="1600"/>
              <a:buChar char="•"/>
              <a:defRPr sz="16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800"/>
              <a:buChar char="•"/>
              <a:defRPr sz="18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800"/>
              <a:buChar char="•"/>
              <a:defRPr sz="18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800"/>
              <a:buChar char="•"/>
              <a:defRPr sz="18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800"/>
              <a:buChar char="•"/>
              <a:defRPr sz="18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personalizado">
  <p:cSld name="AUTOLAYOUT">
    <p:bg>
      <p:bgPr>
        <a:solidFill>
          <a:srgbClr val="FFFFFF"/>
        </a:solid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e8c4945c4f_0_23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7F7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g3e8c4945c4f_0_239"/>
          <p:cNvSpPr/>
          <p:nvPr/>
        </p:nvSpPr>
        <p:spPr>
          <a:xfrm>
            <a:off x="4063533" y="0"/>
            <a:ext cx="81285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g3e8c4945c4f_0_23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  <p:sp>
        <p:nvSpPr>
          <p:cNvPr id="216" name="Google Shape;216;g3e8c4945c4f_0_239"/>
          <p:cNvSpPr txBox="1">
            <a:spLocks noGrp="1"/>
          </p:cNvSpPr>
          <p:nvPr>
            <p:ph type="body" idx="1"/>
          </p:nvPr>
        </p:nvSpPr>
        <p:spPr>
          <a:xfrm>
            <a:off x="247133" y="842700"/>
            <a:ext cx="3577500" cy="49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1950" algn="l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FFFFFF"/>
              </a:buClr>
              <a:buSzPts val="2100"/>
              <a:buChar char="•"/>
              <a:defRPr sz="2100">
                <a:solidFill>
                  <a:srgbClr val="FFFFFF"/>
                </a:solidFill>
              </a:defRPr>
            </a:lvl1pPr>
            <a:lvl2pPr marL="914400" lvl="1" indent="-381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2400"/>
              <a:buChar char="•"/>
              <a:defRPr sz="1900">
                <a:solidFill>
                  <a:srgbClr val="FFFFFF"/>
                </a:solidFill>
              </a:defRPr>
            </a:lvl2pPr>
            <a:lvl3pPr marL="1371600" lvl="2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  <a:defRPr sz="1900">
                <a:solidFill>
                  <a:srgbClr val="FFFFFF"/>
                </a:solidFill>
              </a:defRPr>
            </a:lvl3pPr>
            <a:lvl4pPr marL="1828800" lvl="3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900"/>
              <a:buChar char="•"/>
              <a:defRPr sz="1900">
                <a:solidFill>
                  <a:srgbClr val="FFFFFF"/>
                </a:solidFill>
              </a:defRPr>
            </a:lvl4pPr>
            <a:lvl5pPr marL="2286000" lvl="4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900"/>
              <a:buChar char="•"/>
              <a:defRPr sz="1900">
                <a:solidFill>
                  <a:srgbClr val="FFFFFF"/>
                </a:solidFill>
              </a:defRPr>
            </a:lvl5pPr>
            <a:lvl6pPr marL="2743200" lvl="5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900"/>
              <a:buChar char="•"/>
              <a:defRPr sz="1900">
                <a:solidFill>
                  <a:srgbClr val="FFFFFF"/>
                </a:solidFill>
              </a:defRPr>
            </a:lvl6pPr>
            <a:lvl7pPr marL="3200400" lvl="6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900"/>
              <a:buChar char="•"/>
              <a:defRPr sz="1900">
                <a:solidFill>
                  <a:srgbClr val="FFFFFF"/>
                </a:solidFill>
              </a:defRPr>
            </a:lvl7pPr>
            <a:lvl8pPr marL="3657600" lvl="7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900"/>
              <a:buChar char="•"/>
              <a:defRPr sz="1900">
                <a:solidFill>
                  <a:srgbClr val="FFFFFF"/>
                </a:solidFill>
              </a:defRPr>
            </a:lvl8pPr>
            <a:lvl9pPr marL="4114800" lvl="8" indent="-34925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rgbClr val="FFFFFF"/>
              </a:buClr>
              <a:buSzPts val="1900"/>
              <a:buChar char="•"/>
              <a:defRPr sz="19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e8c4945c4f_0_24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g3e8c4945c4f_0_24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20" name="Google Shape;220;g3e8c4945c4f_0_2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g3e8c4945c4f_0_2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g3e8c4945c4f_0_2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e8c4945c4f_0_25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g3e8c4945c4f_0_25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26" name="Google Shape;226;g3e8c4945c4f_0_2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g3e8c4945c4f_0_2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g3e8c4945c4f_0_2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e8c4945c4f_0_25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g3e8c4945c4f_0_25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232" name="Google Shape;232;g3e8c4945c4f_0_25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233" name="Google Shape;233;g3e8c4945c4f_0_2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g3e8c4945c4f_0_2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35" name="Google Shape;235;g3e8c4945c4f_0_2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e8c4945c4f_0_26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g3e8c4945c4f_0_26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39" name="Google Shape;239;g3e8c4945c4f_0_26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240" name="Google Shape;240;g3e8c4945c4f_0_26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41" name="Google Shape;241;g3e8c4945c4f_0_26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242" name="Google Shape;242;g3e8c4945c4f_0_2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43" name="Google Shape;243;g3e8c4945c4f_0_2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g3e8c4945c4f_0_2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e8c4945c4f_0_27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g3e8c4945c4f_0_27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48" name="Google Shape;248;g3e8c4945c4f_0_27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49" name="Google Shape;249;g3e8c4945c4f_0_27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e8c4945c4f_0_27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52" name="Google Shape;252;g3e8c4945c4f_0_27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5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53" name="Google Shape;253;g3e8c4945c4f_0_27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254" name="Google Shape;254;g3e8c4945c4f_0_27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55" name="Google Shape;255;g3e8c4945c4f_0_27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g3e8c4945c4f_0_27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e8c4945c4f_0_28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59" name="Google Shape;259;g3e8c4945c4f_0_28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5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260" name="Google Shape;260;g3e8c4945c4f_0_28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261" name="Google Shape;261;g3e8c4945c4f_0_28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g3e8c4945c4f_0_28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g3e8c4945c4f_0_28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e8c4945c4f_0_29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66" name="Google Shape;266;g3e8c4945c4f_0_291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267" name="Google Shape;267;g3e8c4945c4f_0_29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68" name="Google Shape;268;g3e8c4945c4f_0_29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69" name="Google Shape;269;g3e8c4945c4f_0_29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e8c4945c4f_0_297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g3e8c4945c4f_0_297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273" name="Google Shape;273;g3e8c4945c4f_0_29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g3e8c4945c4f_0_29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75" name="Google Shape;275;g3e8c4945c4f_0_29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6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6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6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" name="Google Shape;14;p67" descr="Texto, Logotipo&#10;&#10;Descrição gerada automaticamente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10223877" y="6056643"/>
            <a:ext cx="1401386" cy="452437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e742373580_0_9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1" name="Google Shape;101;g3e742373580_0_9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2" name="Google Shape;102;g3e742373580_0_9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Google Shape;103;g3e742373580_0_9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4" name="Google Shape;104;g3e742373580_0_94" descr="Texto, Logotipo&#10;&#10;Descrição gerada automaticamente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10223877" y="6056643"/>
            <a:ext cx="1401387" cy="452437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e8c4945c4f_0_2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5" name="Google Shape;185;g3e8c4945c4f_0_2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6" name="Google Shape;186;g3e8c4945c4f_0_2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" name="Google Shape;187;g3e8c4945c4f_0_2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88" name="Google Shape;188;g3e8c4945c4f_0_210" descr="Texto, Logotipo&#10;&#10;Descrição gerada automaticamente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10223877" y="6056643"/>
            <a:ext cx="1401392" cy="452437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  <p:sldLayoutId id="2147483697" r:id="rId15"/>
    <p:sldLayoutId id="2147483698" r:id="rId16"/>
    <p:sldLayoutId id="2147483699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pt/view-image.php?image=437369&amp;picture=teia-de-aranha-teia-natureza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trilhoscadastro25" TargetMode="Externa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g3ea529519f8_0_0" descr="Pessoas sentadas ao redor de uma mesa verde&#10;&#10;Descrição gerada automaticamente com confiança média"/>
          <p:cNvPicPr preferRelativeResize="0"/>
          <p:nvPr/>
        </p:nvPicPr>
        <p:blipFill rotWithShape="1">
          <a:blip r:embed="rId3">
            <a:alphaModFix/>
          </a:blip>
          <a:srcRect l="26885" b="6847"/>
          <a:stretch/>
        </p:blipFill>
        <p:spPr>
          <a:xfrm>
            <a:off x="0" y="-2"/>
            <a:ext cx="717723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g3ea529519f8_0_0"/>
          <p:cNvSpPr/>
          <p:nvPr/>
        </p:nvSpPr>
        <p:spPr>
          <a:xfrm>
            <a:off x="6496050" y="-266700"/>
            <a:ext cx="5829300" cy="7162800"/>
          </a:xfrm>
          <a:custGeom>
            <a:avLst/>
            <a:gdLst/>
            <a:ahLst/>
            <a:cxnLst/>
            <a:rect l="l" t="t" r="r" b="b"/>
            <a:pathLst>
              <a:path w="5829300" h="7162800" extrusionOk="0">
                <a:moveTo>
                  <a:pt x="5829300" y="76200"/>
                </a:moveTo>
                <a:lnTo>
                  <a:pt x="0" y="0"/>
                </a:lnTo>
                <a:lnTo>
                  <a:pt x="1104900" y="2838450"/>
                </a:lnTo>
                <a:lnTo>
                  <a:pt x="95250" y="5810250"/>
                </a:lnTo>
                <a:lnTo>
                  <a:pt x="666750" y="7162800"/>
                </a:lnTo>
                <a:lnTo>
                  <a:pt x="5791200" y="7124700"/>
                </a:lnTo>
                <a:lnTo>
                  <a:pt x="5829300" y="762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Calibri"/>
              <a:buNone/>
            </a:pPr>
            <a:endParaRPr sz="19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g3ea529519f8_0_0"/>
          <p:cNvSpPr/>
          <p:nvPr/>
        </p:nvSpPr>
        <p:spPr>
          <a:xfrm>
            <a:off x="7942796" y="2055429"/>
            <a:ext cx="42492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3600" b="1" i="0" u="none" strike="noStrike" cap="none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rPr>
              <a:t>Trilhos da Alfabetização</a:t>
            </a:r>
            <a:endParaRPr sz="3600" b="1" i="0" u="none" strike="noStrike" cap="none">
              <a:solidFill>
                <a:srgbClr val="74767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3600" b="1" i="0" u="none" strike="noStrike" cap="none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rPr>
              <a:t>Professores/as de 1º e 2º Anos</a:t>
            </a:r>
            <a:endParaRPr sz="3600" b="1" i="0" u="none" strike="noStrike" cap="none">
              <a:solidFill>
                <a:srgbClr val="74767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3600" b="1" i="0" u="none" strike="noStrike" cap="none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rPr>
              <a:t>Ciclo </a:t>
            </a:r>
            <a:r>
              <a:rPr lang="en-US" sz="3600" b="1">
                <a:solidFill>
                  <a:srgbClr val="747678"/>
                </a:solidFill>
              </a:rPr>
              <a:t>3</a:t>
            </a:r>
            <a:r>
              <a:rPr lang="en-US" sz="3600" b="1" i="0" u="none" strike="noStrike" cap="none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rPr>
              <a:t>- 2026</a:t>
            </a:r>
            <a:endParaRPr sz="3600" b="1" i="0" u="none" strike="noStrike" cap="none">
              <a:solidFill>
                <a:srgbClr val="74767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3600" b="1" i="0" u="none" strike="noStrike" cap="none">
              <a:solidFill>
                <a:srgbClr val="74767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g3ea529519f8_0_0"/>
          <p:cNvSpPr/>
          <p:nvPr/>
        </p:nvSpPr>
        <p:spPr>
          <a:xfrm>
            <a:off x="5810250" y="-457200"/>
            <a:ext cx="1443663" cy="7944455"/>
          </a:xfrm>
          <a:custGeom>
            <a:avLst/>
            <a:gdLst/>
            <a:ahLst/>
            <a:cxnLst/>
            <a:rect l="l" t="t" r="r" b="b"/>
            <a:pathLst>
              <a:path w="1443663" h="7944455" extrusionOk="0">
                <a:moveTo>
                  <a:pt x="0" y="0"/>
                </a:moveTo>
                <a:cubicBezTo>
                  <a:pt x="650875" y="1011237"/>
                  <a:pt x="1301750" y="2022475"/>
                  <a:pt x="1428750" y="3067050"/>
                </a:cubicBezTo>
                <a:cubicBezTo>
                  <a:pt x="1555750" y="4111625"/>
                  <a:pt x="831850" y="5480050"/>
                  <a:pt x="762000" y="6267450"/>
                </a:cubicBezTo>
                <a:cubicBezTo>
                  <a:pt x="692150" y="7054850"/>
                  <a:pt x="962025" y="7534275"/>
                  <a:pt x="1009650" y="7791450"/>
                </a:cubicBezTo>
                <a:cubicBezTo>
                  <a:pt x="1057275" y="8048625"/>
                  <a:pt x="1052512" y="7929562"/>
                  <a:pt x="1047750" y="7810500"/>
                </a:cubicBezTo>
              </a:path>
            </a:pathLst>
          </a:custGeom>
          <a:noFill/>
          <a:ln w="381000" cap="flat" cmpd="sng">
            <a:solidFill>
              <a:srgbClr val="007E79"/>
            </a:solidFill>
            <a:prstDash val="solid"/>
            <a:miter lim="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Calibri"/>
              <a:buNone/>
            </a:pPr>
            <a:endParaRPr sz="19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g3ea529519f8_0_0"/>
          <p:cNvSpPr/>
          <p:nvPr/>
        </p:nvSpPr>
        <p:spPr>
          <a:xfrm>
            <a:off x="5787773" y="-457200"/>
            <a:ext cx="1443663" cy="7944455"/>
          </a:xfrm>
          <a:custGeom>
            <a:avLst/>
            <a:gdLst/>
            <a:ahLst/>
            <a:cxnLst/>
            <a:rect l="l" t="t" r="r" b="b"/>
            <a:pathLst>
              <a:path w="1443663" h="7944455" extrusionOk="0">
                <a:moveTo>
                  <a:pt x="0" y="0"/>
                </a:moveTo>
                <a:cubicBezTo>
                  <a:pt x="650875" y="1011237"/>
                  <a:pt x="1301750" y="2022475"/>
                  <a:pt x="1428750" y="3067050"/>
                </a:cubicBezTo>
                <a:cubicBezTo>
                  <a:pt x="1555750" y="4111625"/>
                  <a:pt x="831850" y="5480050"/>
                  <a:pt x="762000" y="6267450"/>
                </a:cubicBezTo>
                <a:cubicBezTo>
                  <a:pt x="692150" y="7054850"/>
                  <a:pt x="962025" y="7534275"/>
                  <a:pt x="1009650" y="7791450"/>
                </a:cubicBezTo>
                <a:cubicBezTo>
                  <a:pt x="1057275" y="8048625"/>
                  <a:pt x="1052512" y="7929562"/>
                  <a:pt x="1047750" y="7810500"/>
                </a:cubicBezTo>
              </a:path>
            </a:pathLst>
          </a:custGeom>
          <a:noFill/>
          <a:ln w="190500" cap="rnd" cmpd="sng">
            <a:solidFill>
              <a:srgbClr val="E6AC22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Calibri"/>
              <a:buNone/>
            </a:pPr>
            <a:endParaRPr sz="19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g3ea529519f8_0_0"/>
          <p:cNvSpPr/>
          <p:nvPr/>
        </p:nvSpPr>
        <p:spPr>
          <a:xfrm>
            <a:off x="6172026" y="-543229"/>
            <a:ext cx="1443663" cy="7944455"/>
          </a:xfrm>
          <a:custGeom>
            <a:avLst/>
            <a:gdLst/>
            <a:ahLst/>
            <a:cxnLst/>
            <a:rect l="l" t="t" r="r" b="b"/>
            <a:pathLst>
              <a:path w="1443663" h="7944455" extrusionOk="0">
                <a:moveTo>
                  <a:pt x="0" y="0"/>
                </a:moveTo>
                <a:cubicBezTo>
                  <a:pt x="650875" y="1011237"/>
                  <a:pt x="1301750" y="2022475"/>
                  <a:pt x="1428750" y="3067050"/>
                </a:cubicBezTo>
                <a:cubicBezTo>
                  <a:pt x="1555750" y="4111625"/>
                  <a:pt x="831850" y="5480050"/>
                  <a:pt x="762000" y="6267450"/>
                </a:cubicBezTo>
                <a:cubicBezTo>
                  <a:pt x="692150" y="7054850"/>
                  <a:pt x="962025" y="7534275"/>
                  <a:pt x="1009650" y="7791450"/>
                </a:cubicBezTo>
                <a:cubicBezTo>
                  <a:pt x="1057275" y="8048625"/>
                  <a:pt x="1052512" y="7929562"/>
                  <a:pt x="1047750" y="7810500"/>
                </a:cubicBezTo>
              </a:path>
            </a:pathLst>
          </a:custGeom>
          <a:noFill/>
          <a:ln w="381000" cap="flat" cmpd="sng">
            <a:solidFill>
              <a:srgbClr val="E6AC22"/>
            </a:solidFill>
            <a:prstDash val="solid"/>
            <a:miter lim="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Calibri"/>
              <a:buNone/>
            </a:pPr>
            <a:endParaRPr sz="19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g3ea529519f8_0_0"/>
          <p:cNvSpPr/>
          <p:nvPr/>
        </p:nvSpPr>
        <p:spPr>
          <a:xfrm>
            <a:off x="5446982" y="-371171"/>
            <a:ext cx="1443663" cy="7944455"/>
          </a:xfrm>
          <a:custGeom>
            <a:avLst/>
            <a:gdLst/>
            <a:ahLst/>
            <a:cxnLst/>
            <a:rect l="l" t="t" r="r" b="b"/>
            <a:pathLst>
              <a:path w="1443663" h="7944455" extrusionOk="0">
                <a:moveTo>
                  <a:pt x="0" y="0"/>
                </a:moveTo>
                <a:cubicBezTo>
                  <a:pt x="650875" y="1011237"/>
                  <a:pt x="1301750" y="2022475"/>
                  <a:pt x="1428750" y="3067050"/>
                </a:cubicBezTo>
                <a:cubicBezTo>
                  <a:pt x="1555750" y="4111625"/>
                  <a:pt x="831850" y="5480050"/>
                  <a:pt x="762000" y="6267450"/>
                </a:cubicBezTo>
                <a:cubicBezTo>
                  <a:pt x="692150" y="7054850"/>
                  <a:pt x="962025" y="7534275"/>
                  <a:pt x="1009650" y="7791450"/>
                </a:cubicBezTo>
                <a:cubicBezTo>
                  <a:pt x="1057275" y="8048625"/>
                  <a:pt x="1052512" y="7929562"/>
                  <a:pt x="1047750" y="7810500"/>
                </a:cubicBezTo>
              </a:path>
            </a:pathLst>
          </a:custGeom>
          <a:noFill/>
          <a:ln w="381000" cap="flat" cmpd="sng">
            <a:solidFill>
              <a:srgbClr val="FFFFFF"/>
            </a:solidFill>
            <a:prstDash val="solid"/>
            <a:miter lim="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Calibri"/>
              <a:buNone/>
            </a:pPr>
            <a:endParaRPr sz="19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7" name="Google Shape;287;g3ea529519f8_0_0" descr="Texto, Logotipo&#10;&#10;Descrição gerada automa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31136" y="202441"/>
            <a:ext cx="1934631" cy="624594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g3ea529519f8_0_0"/>
          <p:cNvSpPr/>
          <p:nvPr/>
        </p:nvSpPr>
        <p:spPr>
          <a:xfrm>
            <a:off x="8740578" y="5943152"/>
            <a:ext cx="3025200" cy="4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3100" b="1">
                <a:solidFill>
                  <a:srgbClr val="747678"/>
                </a:solidFill>
              </a:rPr>
              <a:t>Rio Piracicaba</a:t>
            </a:r>
            <a:endParaRPr sz="2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7F7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2"/>
          <p:cNvSpPr txBox="1"/>
          <p:nvPr/>
        </p:nvSpPr>
        <p:spPr>
          <a:xfrm>
            <a:off x="915876" y="4176425"/>
            <a:ext cx="9088800" cy="11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Arial"/>
              <a:buNone/>
            </a:pPr>
            <a:r>
              <a:rPr lang="en-US" sz="5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Professores/as </a:t>
            </a:r>
            <a:r>
              <a:rPr lang="en-US" sz="5000" b="1">
                <a:solidFill>
                  <a:srgbClr val="FFFFFF"/>
                </a:solidFill>
              </a:rPr>
              <a:t>3</a:t>
            </a:r>
            <a:r>
              <a:rPr lang="en-US" sz="5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º anos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e742373580_0_89"/>
          <p:cNvSpPr txBox="1"/>
          <p:nvPr/>
        </p:nvSpPr>
        <p:spPr>
          <a:xfrm>
            <a:off x="1675925" y="325600"/>
            <a:ext cx="8528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Professores de </a:t>
            </a:r>
            <a:r>
              <a:rPr lang="en-US" sz="2200" b="1">
                <a:solidFill>
                  <a:srgbClr val="757070"/>
                </a:solidFill>
              </a:rPr>
              <a:t>3</a:t>
            </a:r>
            <a:r>
              <a:rPr lang="en-US" sz="2200" b="1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º ano</a:t>
            </a:r>
            <a:endParaRPr sz="2200" b="1" i="0" u="none" strike="noStrike" cap="none">
              <a:solidFill>
                <a:srgbClr val="75707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01" name="Google Shape;301;g3e742373580_0_89"/>
          <p:cNvGraphicFramePr/>
          <p:nvPr/>
        </p:nvGraphicFramePr>
        <p:xfrm>
          <a:off x="2008963" y="1336410"/>
          <a:ext cx="7862300" cy="3998290"/>
        </p:xfrm>
        <a:graphic>
          <a:graphicData uri="http://schemas.openxmlformats.org/drawingml/2006/table">
            <a:tbl>
              <a:tblPr>
                <a:noFill/>
                <a:tableStyleId>{CA03F94C-9447-4112-9DE6-DA893AAF68E7}</a:tableStyleId>
              </a:tblPr>
              <a:tblGrid>
                <a:gridCol w="786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6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800" b="1" u="none" strike="noStrike" cap="none">
                          <a:solidFill>
                            <a:srgbClr val="387C65"/>
                          </a:solidFill>
                        </a:rPr>
                        <a:t>1</a:t>
                      </a:r>
                      <a:r>
                        <a:rPr lang="en-US" sz="1800" b="1" u="none" strike="noStrike" cap="none">
                          <a:solidFill>
                            <a:srgbClr val="387C6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Leitura literária pela formadora</a:t>
                      </a:r>
                      <a:endParaRPr sz="1800" b="1" u="none" strike="noStrike" cap="none">
                        <a:solidFill>
                          <a:srgbClr val="387C6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6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>
                          <a:solidFill>
                            <a:srgbClr val="387C65"/>
                          </a:solidFill>
                        </a:rPr>
                        <a:t>2- Devolutiva atividade prática e reflexões sobre conversas apreciativas em torno do literário</a:t>
                      </a:r>
                      <a:endParaRPr sz="1800" b="1" u="none" strike="noStrike" cap="none">
                        <a:solidFill>
                          <a:srgbClr val="387C6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1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800" b="1" u="none" strike="noStrike" cap="none">
                          <a:solidFill>
                            <a:srgbClr val="387C65"/>
                          </a:solidFill>
                        </a:rPr>
                        <a:t>3- Estudo de caso - Situações de revisão</a:t>
                      </a:r>
                      <a:endParaRPr sz="1800" b="1" u="none" strike="noStrike" cap="none">
                        <a:solidFill>
                          <a:srgbClr val="387C65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endParaRPr sz="1800" b="1" u="none" strike="noStrike" cap="none">
                        <a:solidFill>
                          <a:srgbClr val="387C65"/>
                        </a:solidFill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6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800" b="1" u="none" strike="noStrike" cap="none">
                          <a:solidFill>
                            <a:srgbClr val="387C65"/>
                          </a:solidFill>
                        </a:rPr>
                        <a:t>4- Cadernos dos estudantes </a:t>
                      </a:r>
                      <a:endParaRPr sz="1800" b="1" u="none" strike="noStrike" cap="none">
                        <a:solidFill>
                          <a:srgbClr val="387C6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6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800" b="1" u="none" strike="noStrike" cap="none">
                          <a:solidFill>
                            <a:srgbClr val="387C65"/>
                          </a:solidFill>
                        </a:rPr>
                        <a:t>5- Atividade Prática</a:t>
                      </a:r>
                      <a:endParaRPr sz="1800" b="1" u="none" strike="noStrike" cap="none">
                        <a:solidFill>
                          <a:srgbClr val="387C6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6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>
                          <a:solidFill>
                            <a:srgbClr val="387C65"/>
                          </a:solidFill>
                        </a:rPr>
                        <a:t>6- Sistematização: Principais conteúdos trabalhados nos ciclos</a:t>
                      </a:r>
                      <a:endParaRPr sz="1800" b="1" u="none" strike="noStrike" cap="none">
                        <a:solidFill>
                          <a:srgbClr val="387C65"/>
                        </a:solidFill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6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>
                          <a:solidFill>
                            <a:srgbClr val="387C65"/>
                          </a:solidFill>
                        </a:rPr>
                        <a:t>7-Instrumento Avaliação da Formação e Pausa Avaliativa</a:t>
                      </a:r>
                      <a:endParaRPr sz="1800" b="1" u="none" strike="noStrike" cap="none">
                        <a:solidFill>
                          <a:srgbClr val="387C65"/>
                        </a:solidFill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215ae8dd162_0_107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7F7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g215ae8dd162_0_1078"/>
          <p:cNvSpPr txBox="1"/>
          <p:nvPr/>
        </p:nvSpPr>
        <p:spPr>
          <a:xfrm>
            <a:off x="915876" y="4176425"/>
            <a:ext cx="9088800" cy="11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Arial"/>
              <a:buNone/>
            </a:pPr>
            <a:r>
              <a:rPr lang="en-US" sz="5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Leitura literária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3e742373580_0_184"/>
          <p:cNvSpPr txBox="1"/>
          <p:nvPr/>
        </p:nvSpPr>
        <p:spPr>
          <a:xfrm>
            <a:off x="4830170" y="472125"/>
            <a:ext cx="61815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TEIA LITERÁRIA </a:t>
            </a:r>
            <a:endParaRPr sz="3000" b="1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g3e742373580_0_184"/>
          <p:cNvSpPr txBox="1"/>
          <p:nvPr/>
        </p:nvSpPr>
        <p:spPr>
          <a:xfrm>
            <a:off x="6599325" y="1216400"/>
            <a:ext cx="5186700" cy="50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74767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23"/>
              <a:buFont typeface="Arial"/>
              <a:buNone/>
            </a:pPr>
            <a:r>
              <a:rPr lang="en-US" sz="2300" b="1" i="0" u="none" strike="noStrike" cap="none">
                <a:solidFill>
                  <a:srgbClr val="007E79"/>
                </a:solidFill>
                <a:latin typeface="Arial"/>
                <a:ea typeface="Arial"/>
                <a:cs typeface="Arial"/>
                <a:sym typeface="Arial"/>
              </a:rPr>
              <a:t>Conteúdo transversal de formação literária:</a:t>
            </a:r>
            <a:endParaRPr sz="2300" b="1" i="0" u="none" strike="noStrike" cap="none">
              <a:solidFill>
                <a:srgbClr val="007E7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23"/>
              <a:buFont typeface="Arial"/>
              <a:buNone/>
            </a:pPr>
            <a:endParaRPr sz="2300" b="1" i="0" u="none" strike="noStrike" cap="none">
              <a:solidFill>
                <a:srgbClr val="007E7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Sequência de histórias previamente pensada e organizada para provocar distintas experiências estéticas.</a:t>
            </a:r>
            <a:endParaRPr sz="23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3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Para 2026: Autores e Autoras Mineiras. </a:t>
            </a:r>
            <a:endParaRPr sz="23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23"/>
              <a:buFont typeface="Arial"/>
              <a:buNone/>
            </a:pPr>
            <a:endParaRPr sz="23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2300" b="0" i="0" u="none" strike="noStrike" cap="none">
              <a:solidFill>
                <a:srgbClr val="74767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74767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5" name="Google Shape;315;g3e742373580_0_18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2125" y="1328250"/>
            <a:ext cx="5920001" cy="447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f7832f4ca4_0_0"/>
          <p:cNvSpPr txBox="1"/>
          <p:nvPr/>
        </p:nvSpPr>
        <p:spPr>
          <a:xfrm>
            <a:off x="268613" y="154800"/>
            <a:ext cx="1105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Teia literária - Edimilson de Almeida Pereira</a:t>
            </a:r>
            <a:endParaRPr sz="3000" b="1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1" name="Google Shape;321;g3f7832f4ca4_0_0"/>
          <p:cNvPicPr preferRelativeResize="0"/>
          <p:nvPr/>
        </p:nvPicPr>
        <p:blipFill rotWithShape="1">
          <a:blip r:embed="rId3">
            <a:alphaModFix/>
          </a:blip>
          <a:srcRect l="4971" r="4971"/>
          <a:stretch/>
        </p:blipFill>
        <p:spPr>
          <a:xfrm>
            <a:off x="6284171" y="2051721"/>
            <a:ext cx="5036450" cy="3357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g3f7832f4ca4_0_0" descr="https://images.openai.com/static-rsc-4/COFW7yhSkdg-GxcEzNr_yIzCi8Tl6e6F-6i39W9i42_3dWhMdEkF85A4AZqRveK9ZxTBsRLORW7XZlaBYM32kNjAiHXVZwmPpSDxrQ6GEEKCkqLa2S6Q0IHMpz8PrdBRhTrOQjNT9VB49l9HKUilFDDzniwYFeY0bjqUqj1OR1LO95MF8XsP5tku2WmVi_Sb?purpose=fullsiz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6200" y="1452150"/>
            <a:ext cx="5116399" cy="5116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f7832f4ca4_0_6"/>
          <p:cNvSpPr txBox="1"/>
          <p:nvPr/>
        </p:nvSpPr>
        <p:spPr>
          <a:xfrm>
            <a:off x="268613" y="154800"/>
            <a:ext cx="1105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Teia literária - Edimilson de Almeida Pereira</a:t>
            </a:r>
            <a:endParaRPr sz="3000" b="1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8" name="Google Shape;328;g3f7832f4ca4_0_6" descr="https://images.openai.com/static-rsc-4/COFW7yhSkdg-GxcEzNr_yIzCi8Tl6e6F-6i39W9i42_3dWhMdEkF85A4AZqRveK9ZxTBsRLORW7XZlaBYM32kNjAiHXVZwmPpSDxrQ6GEEKCkqLa2S6Q0IHMpz8PrdBRhTrOQjNT9VB49l9HKUilFDDzniwYFeY0bjqUqj1OR1LO95MF8XsP5tku2WmVi_Sb?purpose=fullsiz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16175" y="1491275"/>
            <a:ext cx="3875450" cy="3875450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g3f7832f4ca4_0_6"/>
          <p:cNvSpPr txBox="1"/>
          <p:nvPr/>
        </p:nvSpPr>
        <p:spPr>
          <a:xfrm>
            <a:off x="373100" y="1104475"/>
            <a:ext cx="8369400" cy="56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 cinco mitopoéticas do livro</a:t>
            </a: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obra se organiza em cinco partes: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CAPOEIRA</a:t>
            </a:r>
            <a:br>
              <a:rPr lang="en-US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Relaciona-se ao corpo, ao movimento, ao jogo, à musicalidade e à tradição da capoeira.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CONGADO</a:t>
            </a:r>
            <a:br>
              <a:rPr lang="en-US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Traz elementos ligados às manifestações do Congado, às memórias, à religiosidade, à música e à ancestralidade.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JONGO</a:t>
            </a:r>
            <a:br>
              <a:rPr lang="en-US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Aproxima a poesia dos ritmos, cantos, danças, memórias e saberes associados ao jongo.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ORIXÁS</a:t>
            </a:r>
            <a:br>
              <a:rPr lang="en-US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Evoca elementos das tradições de matriz africana, seus orixás, símbolos e modos de compreender as relações entre seres humanos, natureza e espiritualidade.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VISSUNGOS</a:t>
            </a:r>
            <a:br>
              <a:rPr lang="en-US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Relaciona-se aos cantos de tradição africana preservados e recriados no Brasil, especialmente associados às comunidades negras de Minas Gerais. A dimensão da oralidade, do canto e da memória é muito importante aqui.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g3f7832f4ca4_0_12"/>
          <p:cNvPicPr preferRelativeResize="0"/>
          <p:nvPr/>
        </p:nvPicPr>
        <p:blipFill rotWithShape="1">
          <a:blip r:embed="rId3">
            <a:alphaModFix/>
          </a:blip>
          <a:srcRect r="54086" b="31834"/>
          <a:stretch/>
        </p:blipFill>
        <p:spPr>
          <a:xfrm>
            <a:off x="280650" y="52450"/>
            <a:ext cx="3575324" cy="6681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g3f7832f4ca4_0_12"/>
          <p:cNvPicPr preferRelativeResize="0"/>
          <p:nvPr/>
        </p:nvPicPr>
        <p:blipFill rotWithShape="1">
          <a:blip r:embed="rId3">
            <a:alphaModFix/>
          </a:blip>
          <a:srcRect l="48728" t="62224"/>
          <a:stretch/>
        </p:blipFill>
        <p:spPr>
          <a:xfrm>
            <a:off x="4345352" y="1946925"/>
            <a:ext cx="3510498" cy="4786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g3f7832f4ca4_0_12"/>
          <p:cNvPicPr preferRelativeResize="0"/>
          <p:nvPr/>
        </p:nvPicPr>
        <p:blipFill rotWithShape="1">
          <a:blip r:embed="rId3">
            <a:alphaModFix/>
          </a:blip>
          <a:srcRect l="46990" r="1738" b="38199"/>
          <a:stretch/>
        </p:blipFill>
        <p:spPr>
          <a:xfrm>
            <a:off x="8345225" y="176725"/>
            <a:ext cx="3361850" cy="5581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Google Shape;341;g3f7832f4ca4_0_18"/>
          <p:cNvPicPr preferRelativeResize="0"/>
          <p:nvPr/>
        </p:nvPicPr>
        <p:blipFill rotWithShape="1">
          <a:blip r:embed="rId3">
            <a:alphaModFix/>
          </a:blip>
          <a:srcRect r="59124" b="44165"/>
          <a:stretch/>
        </p:blipFill>
        <p:spPr>
          <a:xfrm>
            <a:off x="621775" y="109675"/>
            <a:ext cx="3932252" cy="663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g3f7832f4ca4_0_18"/>
          <p:cNvPicPr preferRelativeResize="0"/>
          <p:nvPr/>
        </p:nvPicPr>
        <p:blipFill rotWithShape="1">
          <a:blip r:embed="rId3">
            <a:alphaModFix/>
          </a:blip>
          <a:srcRect t="54977"/>
          <a:stretch/>
        </p:blipFill>
        <p:spPr>
          <a:xfrm>
            <a:off x="4676850" y="109675"/>
            <a:ext cx="7246724" cy="5134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3f7832f4ca4_0_23"/>
          <p:cNvSpPr txBox="1"/>
          <p:nvPr/>
        </p:nvSpPr>
        <p:spPr>
          <a:xfrm>
            <a:off x="268613" y="154800"/>
            <a:ext cx="1105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Teia literária </a:t>
            </a:r>
            <a:endParaRPr sz="3000" b="1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g3f7832f4ca4_0_23"/>
          <p:cNvSpPr txBox="1"/>
          <p:nvPr/>
        </p:nvSpPr>
        <p:spPr>
          <a:xfrm>
            <a:off x="5633425" y="1706250"/>
            <a:ext cx="6248100" cy="15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rgbClr val="134F5C"/>
                </a:solidFill>
                <a:latin typeface="Arial"/>
                <a:ea typeface="Arial"/>
                <a:cs typeface="Arial"/>
                <a:sym typeface="Arial"/>
              </a:rPr>
              <a:t>Edimilson é um pesquisador das culturas populares e afrodescendentes e transforma conhecimentos, memórias, vozes e tradições em matéria de poesia.</a:t>
            </a:r>
            <a:endParaRPr sz="2200" b="1" i="0" u="none" strike="noStrike" cap="none">
              <a:solidFill>
                <a:srgbClr val="134F5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9" name="Google Shape;349;g3f7832f4ca4_0_23" descr="https://images.openai.com/static-rsc-4/HQ_zmVDahfNHi7MKLZl-GeDNErZAdM7dztu12zWmfvTl7UUGs1e07H3P114RCRkYptvBqPkCsvkpwyAISygiPVsW-44cQoipx4wfjfZBOZ9jApLsuKgN_XpPvN7x2RidFKOCqE6Nm03SVCB5MxEXvVnsysFV2QGa0cQ4WO8UjkrFRFMqQLby5x8qHo1PojFn?purpose=fullsiz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7975" y="1763475"/>
            <a:ext cx="4844888" cy="3229925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g3f7832f4ca4_0_23"/>
          <p:cNvSpPr txBox="1"/>
          <p:nvPr/>
        </p:nvSpPr>
        <p:spPr>
          <a:xfrm>
            <a:off x="607975" y="5203150"/>
            <a:ext cx="74364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Edimilson de Almeida Pereira nasceu em </a:t>
            </a:r>
            <a:r>
              <a:rPr lang="en-U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Juiz de Fora (MG), em 1963</a:t>
            </a: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É poeta, ensaísta, escritor de literatura infantil e professor da Faculdade de Letras da Universidade Federal de Juiz de Fora. Sua produção transita pela poesia, literatura, antropologia e estudos das culturas populares e afrodescendentes.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3f7832f4ca4_0_30"/>
          <p:cNvSpPr txBox="1"/>
          <p:nvPr/>
        </p:nvSpPr>
        <p:spPr>
          <a:xfrm>
            <a:off x="268613" y="154800"/>
            <a:ext cx="1105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Teia literária </a:t>
            </a:r>
            <a:endParaRPr sz="3000" b="1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g3f7832f4ca4_0_30"/>
          <p:cNvSpPr txBox="1"/>
          <p:nvPr/>
        </p:nvSpPr>
        <p:spPr>
          <a:xfrm>
            <a:off x="1858075" y="2283950"/>
            <a:ext cx="7823100" cy="22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-US" sz="3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“Há poemas que pedem silêncio. </a:t>
            </a:r>
            <a:endParaRPr sz="3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-US" sz="3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Há poemas que pedem voz. </a:t>
            </a:r>
            <a:endParaRPr sz="3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-US" sz="3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Há poemas que pedem movimento. </a:t>
            </a:r>
            <a:endParaRPr sz="3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-US" sz="3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 há poemas que pedem palmas.”</a:t>
            </a:r>
            <a:endParaRPr sz="3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33f43b67975_0_18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g33f43b67975_0_184"/>
          <p:cNvSpPr txBox="1"/>
          <p:nvPr/>
        </p:nvSpPr>
        <p:spPr>
          <a:xfrm>
            <a:off x="915876" y="4176425"/>
            <a:ext cx="10242900" cy="11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Font typeface="Arial"/>
              <a:buNone/>
            </a:pPr>
            <a:r>
              <a:rPr lang="en-US" sz="4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Devolutiva Atividade prática e Leitura literária e conversa apreciativa</a:t>
            </a:r>
            <a:endParaRPr sz="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3f7832f4ca4_0_131"/>
          <p:cNvSpPr txBox="1"/>
          <p:nvPr/>
        </p:nvSpPr>
        <p:spPr>
          <a:xfrm>
            <a:off x="239550" y="431700"/>
            <a:ext cx="11712900" cy="9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lang="en-US" sz="3100" b="1">
                <a:solidFill>
                  <a:srgbClr val="007E79"/>
                </a:solidFill>
              </a:rPr>
              <a:t>Discussões importantes:</a:t>
            </a:r>
            <a:endParaRPr sz="3100" b="1" i="0" u="none" strike="noStrike" cap="none">
              <a:solidFill>
                <a:srgbClr val="007E79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endParaRPr sz="3100" b="1" i="0" u="none" strike="noStrike" cap="none">
              <a:solidFill>
                <a:srgbClr val="007E7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endParaRPr sz="3100" b="1" i="0" u="none" strike="noStrike" cap="none">
              <a:solidFill>
                <a:srgbClr val="007E7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rgbClr val="007E7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1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rgbClr val="74767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g3f7832f4ca4_0_131"/>
          <p:cNvSpPr txBox="1"/>
          <p:nvPr/>
        </p:nvSpPr>
        <p:spPr>
          <a:xfrm>
            <a:off x="371851" y="2104057"/>
            <a:ext cx="11448300" cy="25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318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-"/>
            </a:pPr>
            <a:r>
              <a:rPr lang="en-US" sz="2800">
                <a:solidFill>
                  <a:schemeClr val="dk1"/>
                </a:solidFill>
              </a:rPr>
              <a:t>Respostas das crianças - quando desviam muito da obra ou quando não apresentam justificativas</a:t>
            </a:r>
            <a:endParaRPr sz="2800">
              <a:solidFill>
                <a:schemeClr val="dk1"/>
              </a:solidFill>
            </a:endParaRPr>
          </a:p>
          <a:p>
            <a:pPr marL="45720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</a:endParaRPr>
          </a:p>
          <a:p>
            <a:pPr marL="457200" marR="0" lvl="0" indent="-4064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-"/>
            </a:pPr>
            <a:r>
              <a:rPr lang="en-US" sz="2800">
                <a:solidFill>
                  <a:schemeClr val="dk1"/>
                </a:solidFill>
              </a:rPr>
              <a:t>Intervenção da professora</a:t>
            </a:r>
            <a:endParaRPr sz="2800">
              <a:solidFill>
                <a:schemeClr val="dk1"/>
              </a:solidFill>
            </a:endParaRPr>
          </a:p>
          <a:p>
            <a:pPr marL="45720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</a:endParaRPr>
          </a:p>
          <a:p>
            <a:pPr marL="457200" marR="0" lvl="0" indent="-4064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-"/>
            </a:pPr>
            <a:r>
              <a:rPr lang="en-US" sz="2800">
                <a:solidFill>
                  <a:schemeClr val="dk1"/>
                </a:solidFill>
              </a:rPr>
              <a:t>mensagem do livro?</a:t>
            </a:r>
            <a:endParaRPr sz="28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3f7832f4ca4_0_136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g3f7832f4ca4_0_136"/>
          <p:cNvSpPr txBox="1"/>
          <p:nvPr/>
        </p:nvSpPr>
        <p:spPr>
          <a:xfrm>
            <a:off x="571500" y="0"/>
            <a:ext cx="11049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Exemplos de registros: </a:t>
            </a:r>
            <a:endParaRPr sz="32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g3f7832f4ca4_0_136"/>
          <p:cNvSpPr txBox="1"/>
          <p:nvPr/>
        </p:nvSpPr>
        <p:spPr>
          <a:xfrm>
            <a:off x="475325" y="1171025"/>
            <a:ext cx="11208300" cy="55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>
                <a:solidFill>
                  <a:schemeClr val="dk1"/>
                </a:solidFill>
              </a:rPr>
              <a:t>Ana Marcia comentou que os bichos representavam pessoas que Eloísa ainda não conhecia, o que contribuiu para que a turma compreendesse melhor o sentido da história.</a:t>
            </a:r>
            <a:endParaRPr sz="2400">
              <a:solidFill>
                <a:schemeClr val="dk1"/>
              </a:solidFill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>
                <a:solidFill>
                  <a:schemeClr val="dk1"/>
                </a:solidFill>
              </a:rPr>
              <a:t>Jhon observou que a formiguinha, no final do livro, estava se sentindo excluída, assim como Eloísa havia se sentido quando chegou à nova cidade.</a:t>
            </a:r>
            <a:endParaRPr sz="2400">
              <a:solidFill>
                <a:schemeClr val="dk1"/>
              </a:solidFill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>
                <a:solidFill>
                  <a:schemeClr val="dk1"/>
                </a:solidFill>
              </a:rPr>
              <a:t>Pedro, ao final da leitura, disse: </a:t>
            </a:r>
            <a:r>
              <a:rPr lang="en-US" sz="2400" i="1">
                <a:solidFill>
                  <a:schemeClr val="dk1"/>
                </a:solidFill>
              </a:rPr>
              <a:t>"Esse livro é muito doido, o que eu achava que era bichos, agora entendi que eram pessoas que ela não conhecia!"</a:t>
            </a:r>
            <a:r>
              <a:rPr lang="en-US" sz="2400">
                <a:solidFill>
                  <a:schemeClr val="dk1"/>
                </a:solidFill>
              </a:rPr>
              <a:t> Demonstrou ter compreendido que os bichos representavam as pessoas e os sentimentos vividos pela personagem.</a:t>
            </a:r>
            <a:endParaRPr sz="2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f410bf884c_0_2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g3f410bf884c_0_2"/>
          <p:cNvSpPr txBox="1"/>
          <p:nvPr/>
        </p:nvSpPr>
        <p:spPr>
          <a:xfrm>
            <a:off x="571500" y="0"/>
            <a:ext cx="11049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Exemplos de registros: </a:t>
            </a:r>
            <a:endParaRPr sz="32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g3f410bf884c_0_2"/>
          <p:cNvSpPr txBox="1"/>
          <p:nvPr/>
        </p:nvSpPr>
        <p:spPr>
          <a:xfrm>
            <a:off x="63225" y="1143000"/>
            <a:ext cx="11786100" cy="53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dk1"/>
                </a:solidFill>
              </a:rPr>
              <a:t>Letícia: “Acho que a barata era a melhor amiga dela e ensinou muita coisa para ela. Ela sempre aparece ao lado da barata”</a:t>
            </a:r>
            <a:endParaRPr sz="2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dk1"/>
                </a:solidFill>
              </a:rPr>
              <a:t>Larissa: “Ela cresceu e agora é a professora das crianças e chegou outra aluna que acha tudo estranho e diferente, igual Heloisa achou quando chegou na cidade com seu pai.”</a:t>
            </a:r>
            <a:endParaRPr sz="2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dk1"/>
                </a:solidFill>
              </a:rPr>
              <a:t>Raul: “Agora entendi que Heloisa só achava tudo estranho, não eram bichos, eram crianças que ela não conhecia.”</a:t>
            </a:r>
            <a:endParaRPr sz="2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dk1"/>
                </a:solidFill>
              </a:rPr>
              <a:t>Alice: “Isso mesmo tia, Heloisa virou professora e ensinou tudo para a nova criança que chegou.”</a:t>
            </a:r>
            <a:endParaRPr sz="2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Valentina: “ Tem que olhar bem as imagens para entender melhor a história”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3f410bf884c_0_16"/>
          <p:cNvSpPr txBox="1"/>
          <p:nvPr/>
        </p:nvSpPr>
        <p:spPr>
          <a:xfrm>
            <a:off x="182500" y="46825"/>
            <a:ext cx="107295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</a:endParaRPr>
          </a:p>
        </p:txBody>
      </p:sp>
      <p:sp>
        <p:nvSpPr>
          <p:cNvPr id="391" name="Google Shape;391;g3f410bf884c_0_16"/>
          <p:cNvSpPr txBox="1"/>
          <p:nvPr/>
        </p:nvSpPr>
        <p:spPr>
          <a:xfrm>
            <a:off x="722250" y="993100"/>
            <a:ext cx="10938600" cy="6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chemeClr val="dk1"/>
                </a:solidFill>
              </a:rPr>
              <a:t>Durante a conversa fiz intervenções para ampliar a nossa conversa “ Porque será que a Eloisa aparece com tantos bichos? Porque a barata aparece em muitos momentos perto da Eloisa?”</a:t>
            </a:r>
            <a:endParaRPr sz="20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chemeClr val="dk1"/>
                </a:solidFill>
              </a:rPr>
              <a:t>Fala dos estudantes que revelam reflexões em torno da leitura.</a:t>
            </a:r>
            <a:endParaRPr sz="2000">
              <a:solidFill>
                <a:schemeClr val="dk1"/>
              </a:solidFill>
            </a:endParaRPr>
          </a:p>
          <a:p>
            <a:pPr marL="0" marR="0" lvl="0" indent="-228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chemeClr val="dk1"/>
                </a:solidFill>
              </a:rPr>
              <a:t>·      O aluno João Marcos levantou o dedo e disse:</a:t>
            </a:r>
            <a:endParaRPr sz="20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chemeClr val="dk1"/>
                </a:solidFill>
              </a:rPr>
              <a:t>  _ Tia, já sei na verdade todos são humanos e a Eloísa as enxergam como bichos.</a:t>
            </a:r>
            <a:endParaRPr sz="2000">
              <a:solidFill>
                <a:schemeClr val="dk1"/>
              </a:solidFill>
            </a:endParaRPr>
          </a:p>
          <a:p>
            <a:pPr marL="0" marR="0" lvl="0" indent="-228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chemeClr val="dk1"/>
                </a:solidFill>
              </a:rPr>
              <a:t>·      O aluno Felipe falou:</a:t>
            </a:r>
            <a:endParaRPr sz="20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chemeClr val="dk1"/>
                </a:solidFill>
              </a:rPr>
              <a:t> _ Tia você viu que a barata agora está no cordão da Eloisa, agora adulta? Perguntei para ele o que significava isso. E ele respondeu:  É quando alguém foi importante na vida da gente e aí levamos ela para sempre para nunca esquecer. Na história a barata está sempre em momentos está com medo e ela estava lá para ajuda a Eloisa.</a:t>
            </a:r>
            <a:endParaRPr sz="2000">
              <a:solidFill>
                <a:schemeClr val="dk1"/>
              </a:solidFill>
            </a:endParaRPr>
          </a:p>
          <a:p>
            <a:pPr marL="0" marR="0" lvl="0" indent="-228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chemeClr val="dk1"/>
                </a:solidFill>
              </a:rPr>
              <a:t>·      No final a aluna Laila.</a:t>
            </a:r>
            <a:endParaRPr sz="20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chemeClr val="dk1"/>
                </a:solidFill>
              </a:rPr>
              <a:t> Nossa agora quem está se sentindo estranho é a formiga coitada, por que agora é ela que é bicho e está no meio dos humanos.</a:t>
            </a: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3f410bf884c_0_27"/>
          <p:cNvSpPr txBox="1"/>
          <p:nvPr/>
        </p:nvSpPr>
        <p:spPr>
          <a:xfrm>
            <a:off x="1555700" y="1020975"/>
            <a:ext cx="9425100" cy="34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007E79"/>
                </a:solidFill>
              </a:rPr>
              <a:t>A conversa literária, quando cuidadosamente mediada, transforma as alunas de ouvinte passivo em sujeito interpretante, ampliando a compreensão e possibilitando que ela relacione a obra à sua própria experiência de vida. </a:t>
            </a:r>
            <a:endParaRPr sz="3000">
              <a:solidFill>
                <a:srgbClr val="007E79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f410bf884c_0_36"/>
          <p:cNvSpPr txBox="1"/>
          <p:nvPr/>
        </p:nvSpPr>
        <p:spPr>
          <a:xfrm>
            <a:off x="705075" y="73800"/>
            <a:ext cx="10138500" cy="55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7E79"/>
                </a:solidFill>
              </a:rPr>
              <a:t>Para debater:</a:t>
            </a:r>
            <a:endParaRPr sz="2400">
              <a:solidFill>
                <a:srgbClr val="007E79"/>
              </a:solidFill>
            </a:endParaRPr>
          </a:p>
          <a:p>
            <a:pPr marL="22860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</a:endParaRPr>
          </a:p>
          <a:p>
            <a:pPr marL="22860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dk1"/>
                </a:solidFill>
              </a:rPr>
              <a:t>Reflexão: Elas entenderam a mensagem central do livro: com o tempo e convivência a gente aprende a acolher. Virou atitude.</a:t>
            </a:r>
            <a:endParaRPr sz="2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Ao final da leitura foi promovida uma roda de conversa, pautada em boas perguntas, promovendo uma discussão entre os alunos sobre a compreensão da história, além de promover uma reflexão sobre a importância da amizade, do acolhimento, situações da vida real, enfrentamento dos medos e adaptação a um novo lugar (cidade, escola).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" name="Google Shape;409;g3f410bf884c_0_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9601200" cy="540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Google Shape;415;g3f410bf884c_0_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096250" cy="457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3f7832f4ca4_0_249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g3f7832f4ca4_0_249"/>
          <p:cNvSpPr txBox="1"/>
          <p:nvPr/>
        </p:nvSpPr>
        <p:spPr>
          <a:xfrm>
            <a:off x="571500" y="0"/>
            <a:ext cx="11049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Retomando conceito de Chave de Leitura </a:t>
            </a:r>
            <a:endParaRPr sz="32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g3f7832f4ca4_0_249"/>
          <p:cNvSpPr/>
          <p:nvPr/>
        </p:nvSpPr>
        <p:spPr>
          <a:xfrm>
            <a:off x="761997" y="2000334"/>
            <a:ext cx="10668000" cy="3284100"/>
          </a:xfrm>
          <a:prstGeom prst="roundRect">
            <a:avLst>
              <a:gd name="adj" fmla="val 5769"/>
            </a:avLst>
          </a:prstGeom>
          <a:solidFill>
            <a:srgbClr val="F8F9FA"/>
          </a:solidFill>
          <a:ln w="19050" cap="flat" cmpd="sng">
            <a:solidFill>
              <a:srgbClr val="E9E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Essa expressão é muito utilizada por Cecilia Bajour, professora e pesquisadora de leitura e literatura, e diz respeito às “portas de entrada” de um texto literário, ao modo pelo qual se pode adentrá-lo, às diversas possibilidades de apreciação que podem ser exploradas nos momentos de conversa sobre ele. Segundo a autora, “Os modos específicos de entrar nos textos podem partir de algumas chaves que cada livro sugira, ou de algum aspecto que se queira destacar ou no qual se queira intervir para a construção de saberes literários” (Bajour, 2012, p. 63-64).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3f7832f4ca4_0_257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g3f7832f4ca4_0_257"/>
          <p:cNvSpPr txBox="1"/>
          <p:nvPr/>
        </p:nvSpPr>
        <p:spPr>
          <a:xfrm>
            <a:off x="571500" y="0"/>
            <a:ext cx="11049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Retomando conceito de Chave de Leitura </a:t>
            </a:r>
            <a:endParaRPr sz="32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g3f7832f4ca4_0_257"/>
          <p:cNvSpPr/>
          <p:nvPr/>
        </p:nvSpPr>
        <p:spPr>
          <a:xfrm>
            <a:off x="762000" y="1722975"/>
            <a:ext cx="10668000" cy="3927600"/>
          </a:xfrm>
          <a:prstGeom prst="roundRect">
            <a:avLst>
              <a:gd name="adj" fmla="val 5769"/>
            </a:avLst>
          </a:prstGeom>
          <a:solidFill>
            <a:srgbClr val="F8F9FA"/>
          </a:solidFill>
          <a:ln w="19050" cap="flat" cmpd="sng">
            <a:solidFill>
              <a:srgbClr val="E9E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Quando a conversa sobre o texto ocorre como uma situação de aprendizagem na escola, será preciso planejá-la intencionalmente para que funcione como uma experiência potente de encontro dos estudantes com o que o texto traz. Refletir sobre formas instigantes de apresentar o texto, sobre boas perguntas que possam ampliar o olhar dos leitores, sobre as chaves de leitura potencialmente melhores para provocar a atenção, a curiosidade e a apreciação faz parte desse planejamento prévio que, embora criterioso, deverá estar sempre aberto às contribuições dos estudantes, que por vezes têm percepções importantes que ajudam a redirecionar o previsto.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3f7832f4ca4_0_264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g3f7832f4ca4_0_264"/>
          <p:cNvSpPr txBox="1"/>
          <p:nvPr/>
        </p:nvSpPr>
        <p:spPr>
          <a:xfrm>
            <a:off x="571500" y="0"/>
            <a:ext cx="11049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Retomando conceito de Chave de Leitura </a:t>
            </a:r>
            <a:endParaRPr sz="32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g3f7832f4ca4_0_264"/>
          <p:cNvSpPr/>
          <p:nvPr/>
        </p:nvSpPr>
        <p:spPr>
          <a:xfrm>
            <a:off x="576577" y="1153174"/>
            <a:ext cx="11178900" cy="4823100"/>
          </a:xfrm>
          <a:prstGeom prst="roundRect">
            <a:avLst>
              <a:gd name="adj" fmla="val 5769"/>
            </a:avLst>
          </a:prstGeom>
          <a:solidFill>
            <a:srgbClr val="F8F9FA"/>
          </a:solidFill>
          <a:ln w="19050" cap="flat" cmpd="sng">
            <a:solidFill>
              <a:srgbClr val="E9E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chave de leitura pode ser a relação entre texto e imagem, a forma peculiar de um determinado personagem se expressar, o estilo que o autor adota para criar efeitos de suspense, a referência a uma história conhecida – enfim, são muitas as possibilidades e, a depender do texto, pode haver mais de uma chave interessante de explorar. Cada livro ou cada material de leitura, em cada contexto, pode ter “entradas” diferentes.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 desafio para o professor será sempre imaginar como criar uma espécie de zoom para ajudar os estudantes a ampliarem suas formas de leitura, a construírem interpretações cada vez mais complexas e a apreciarem a literatura.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Fascículo de Apresentação: Alfabetização contextualizada e reflexiva:Percurso Formativo para 1° e 2° anos (página 29)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5" name="Google Shape;445;g3f7874c6e90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20237" y="0"/>
            <a:ext cx="11618472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3f7832f4ca4_0_24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g3f7832f4ca4_0_244"/>
          <p:cNvSpPr txBox="1"/>
          <p:nvPr/>
        </p:nvSpPr>
        <p:spPr>
          <a:xfrm>
            <a:off x="915876" y="4176425"/>
            <a:ext cx="10242900" cy="11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Font typeface="Arial"/>
              <a:buNone/>
            </a:pPr>
            <a:r>
              <a:rPr lang="en-US" sz="4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Estudo de caso</a:t>
            </a:r>
            <a:endParaRPr sz="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3f1a5f06a4a_0_0"/>
          <p:cNvSpPr/>
          <p:nvPr/>
        </p:nvSpPr>
        <p:spPr>
          <a:xfrm>
            <a:off x="0" y="0"/>
            <a:ext cx="12192000" cy="952500"/>
          </a:xfrm>
          <a:prstGeom prst="rect">
            <a:avLst/>
          </a:prstGeom>
          <a:solidFill>
            <a:srgbClr val="007E79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8;g3f1a5f06a4a_0_0"/>
          <p:cNvSpPr txBox="1">
            <a:spLocks noGrp="1"/>
          </p:cNvSpPr>
          <p:nvPr>
            <p:ph type="ctrTitle"/>
          </p:nvPr>
        </p:nvSpPr>
        <p:spPr>
          <a:xfrm>
            <a:off x="762000" y="0"/>
            <a:ext cx="10668000" cy="952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</a:pPr>
            <a:r>
              <a:rPr lang="en-US" sz="3200" b="1">
                <a:solidFill>
                  <a:srgbClr val="FFFFFF"/>
                </a:solidFill>
              </a:rPr>
              <a:t>Estudo de caso 1- Situações de Revisão</a:t>
            </a:r>
            <a:endParaRPr sz="3200" b="1" i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59" name="Google Shape;459;g3f1a5f06a4a_0_0"/>
          <p:cNvGrpSpPr/>
          <p:nvPr/>
        </p:nvGrpSpPr>
        <p:grpSpPr>
          <a:xfrm>
            <a:off x="762000" y="1333500"/>
            <a:ext cx="5715000" cy="476400"/>
            <a:chOff x="762000" y="1333500"/>
            <a:chExt cx="5715000" cy="476400"/>
          </a:xfrm>
        </p:grpSpPr>
        <p:sp>
          <p:nvSpPr>
            <p:cNvPr id="460" name="Google Shape;460;g3f1a5f06a4a_0_0"/>
            <p:cNvSpPr/>
            <p:nvPr/>
          </p:nvSpPr>
          <p:spPr>
            <a:xfrm>
              <a:off x="762000" y="1333500"/>
              <a:ext cx="5715000" cy="476400"/>
            </a:xfrm>
            <a:prstGeom prst="roundRect">
              <a:avLst>
                <a:gd name="adj" fmla="val 19999"/>
              </a:avLst>
            </a:prstGeom>
            <a:solidFill>
              <a:srgbClr val="ECB11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g3f1a5f06a4a_0_0"/>
            <p:cNvSpPr txBox="1"/>
            <p:nvPr/>
          </p:nvSpPr>
          <p:spPr>
            <a:xfrm>
              <a:off x="762000" y="1333500"/>
              <a:ext cx="5715000" cy="4764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19050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Parte 1 – Em pequenos grupos</a:t>
              </a:r>
              <a:endParaRPr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62" name="Google Shape;462;g3f1a5f06a4a_0_0"/>
          <p:cNvGrpSpPr/>
          <p:nvPr/>
        </p:nvGrpSpPr>
        <p:grpSpPr>
          <a:xfrm>
            <a:off x="762017" y="2000169"/>
            <a:ext cx="10966589" cy="4627093"/>
            <a:chOff x="762000" y="2000250"/>
            <a:chExt cx="5238900" cy="2476500"/>
          </a:xfrm>
        </p:grpSpPr>
        <p:sp>
          <p:nvSpPr>
            <p:cNvPr id="463" name="Google Shape;463;g3f1a5f06a4a_0_0"/>
            <p:cNvSpPr/>
            <p:nvPr/>
          </p:nvSpPr>
          <p:spPr>
            <a:xfrm>
              <a:off x="762000" y="2000250"/>
              <a:ext cx="5238900" cy="2476500"/>
            </a:xfrm>
            <a:prstGeom prst="roundRect">
              <a:avLst>
                <a:gd name="adj" fmla="val 5769"/>
              </a:avLst>
            </a:prstGeom>
            <a:solidFill>
              <a:srgbClr val="F8F9FA"/>
            </a:solidFill>
            <a:ln w="19050" cap="flat" cmpd="sng">
              <a:solidFill>
                <a:srgbClr val="E9EC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" name="Google Shape;464;g3f1a5f06a4a_0_0"/>
            <p:cNvSpPr txBox="1"/>
            <p:nvPr/>
          </p:nvSpPr>
          <p:spPr>
            <a:xfrm>
              <a:off x="952500" y="2143125"/>
              <a:ext cx="4857900" cy="21909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1125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2000" b="1" i="0" u="none" strike="noStrike" cap="none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1 - Vamos analisar uma situação em que a professora propõe a análise de um texto bem escrito para apoiar a revisão das produções dos e das estudantes, no contexto de um projeto de reescrita de contos tradicionais.</a:t>
              </a:r>
              <a:endParaRPr sz="2000" b="1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1125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2000" b="0" i="0" u="none" strike="noStrike" cap="none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Em pequenos grupos, leiam o registro da situação (Anexo 1) e discutam as seguintes questões:</a:t>
              </a:r>
              <a:endParaRPr sz="2000" b="0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1125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2000" b="0" i="0" u="none" strike="noStrike" cap="none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-Qual foi a intenção da professora ao propor a análise do texto bem escrito? Que relação essa escolha mantém com os problemas identificados nas produções das crianças?</a:t>
              </a:r>
              <a:endParaRPr sz="2000" b="0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1125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2000" b="0" i="0" u="none" strike="noStrike" cap="none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-Quais intervenções ajudaram os e as estudantes a estabelecer relações entre as escolhas linguísticas do autor e os efeitos produzidos no leitor?</a:t>
              </a:r>
              <a:endParaRPr sz="2000" b="0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1125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2000" b="0" i="0" u="none" strike="noStrike" cap="none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-Como as descobertas realizadas durante essa atividade podem apoiar a posterior revisão das produções pelos e pelas estudantes?</a:t>
              </a:r>
              <a:endParaRPr sz="2000" b="0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1125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1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1125"/>
                </a:spcBef>
                <a:spcAft>
                  <a:spcPts val="1125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1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3f1a5f06a4a_0_16"/>
          <p:cNvSpPr/>
          <p:nvPr/>
        </p:nvSpPr>
        <p:spPr>
          <a:xfrm>
            <a:off x="0" y="0"/>
            <a:ext cx="12192000" cy="952500"/>
          </a:xfrm>
          <a:prstGeom prst="rect">
            <a:avLst/>
          </a:prstGeom>
          <a:solidFill>
            <a:srgbClr val="007E79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g3f1a5f06a4a_0_16"/>
          <p:cNvSpPr txBox="1"/>
          <p:nvPr/>
        </p:nvSpPr>
        <p:spPr>
          <a:xfrm>
            <a:off x="762000" y="0"/>
            <a:ext cx="106680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Sistematização</a:t>
            </a:r>
            <a:endParaRPr sz="32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D955627-3AE5-B2DE-8519-37056C218F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7622" y="1390540"/>
            <a:ext cx="11523145" cy="5467459"/>
          </a:xfrm>
        </p:spPr>
        <p:txBody>
          <a:bodyPr>
            <a:normAutofit fontScale="77500" lnSpcReduction="20000"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Registros</a:t>
            </a:r>
            <a:r>
              <a:rPr lang="en-US" sz="2800" b="1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1-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Provocar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ampliar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repertório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da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linguagem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, dos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recursos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linguísticos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literários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tornar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narrativa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mais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rica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em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detalhes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i="0" u="none" strike="noStrike" cap="none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Ajudar</a:t>
            </a:r>
            <a:r>
              <a:rPr lang="en-US" sz="2800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os</a:t>
            </a:r>
            <a:r>
              <a:rPr lang="en-US" sz="2800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alunos</a:t>
            </a:r>
            <a:r>
              <a:rPr lang="en-US" sz="2800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que </a:t>
            </a:r>
            <a:r>
              <a:rPr lang="en-US" sz="2800" i="0" u="none" strike="noStrike" cap="none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não</a:t>
            </a:r>
            <a:r>
              <a:rPr lang="en-US" sz="2800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tem</a:t>
            </a:r>
            <a:r>
              <a:rPr lang="en-US" sz="2800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uma</a:t>
            </a:r>
            <a:r>
              <a:rPr lang="en-US" sz="2800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palavra</a:t>
            </a:r>
            <a:r>
              <a:rPr lang="en-US" sz="2800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específica</a:t>
            </a:r>
            <a:r>
              <a:rPr lang="en-US" sz="2800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de expresser </a:t>
            </a:r>
            <a:r>
              <a:rPr lang="en-US" sz="2800" i="0" u="none" strike="noStrike" cap="none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os</a:t>
            </a:r>
            <a:r>
              <a:rPr lang="en-US" sz="2800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sentimentos</a:t>
            </a:r>
            <a:r>
              <a:rPr lang="en-US" sz="2800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 i="0" u="none" strike="noStrike" cap="none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explora</a:t>
            </a:r>
            <a:r>
              <a:rPr lang="en-US" sz="2800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muitas</a:t>
            </a:r>
            <a:r>
              <a:rPr lang="en-US" sz="2800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possibilidades</a:t>
            </a:r>
            <a:r>
              <a:rPr lang="en-US" sz="2800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O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trecho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selecionado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análise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tinha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como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objetivo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ampliar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as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possibilidades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melhorar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os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próprios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textos</a:t>
            </a:r>
            <a:r>
              <a:rPr lang="en-US" sz="2800" b="1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lang="en-US" sz="2800" b="1" dirty="0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2- 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Perguntas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: o que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sentiram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ou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imaginaram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quando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leram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o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trecho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bem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escrito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. -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Trabalho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em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dupla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localizar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como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o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autor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fez para o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leitor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sentir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o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medo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, a expectative. 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Conta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tudo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rápido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ou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faz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cena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acontecer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aos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poucos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Como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dizer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que o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porquinho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estava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com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medo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sem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dizer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explicitamente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que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ele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estava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com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medo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? 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Socialização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–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registro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as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descobertas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/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selecionar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palavras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que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indicam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como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o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personagem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age e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reage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lang="en-US" sz="2800" dirty="0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3-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Registro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das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descobertas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apoia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revisão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das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crianças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, com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possibilidades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reflexões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favorecer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. A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professora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pede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para as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crianças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localizarem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onde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no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texto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tem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passagens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narradas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rapidamente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e à luz das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discussões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descobertas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revisar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o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próprio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texto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lang="en-US" sz="2800" dirty="0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0" indent="0"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3f1a5f06a4a_0_28"/>
          <p:cNvSpPr/>
          <p:nvPr/>
        </p:nvSpPr>
        <p:spPr>
          <a:xfrm>
            <a:off x="0" y="0"/>
            <a:ext cx="12192000" cy="952500"/>
          </a:xfrm>
          <a:prstGeom prst="rect">
            <a:avLst/>
          </a:prstGeom>
          <a:solidFill>
            <a:srgbClr val="007E79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9" name="Google Shape;479;g3f1a5f06a4a_0_28"/>
          <p:cNvSpPr txBox="1"/>
          <p:nvPr/>
        </p:nvSpPr>
        <p:spPr>
          <a:xfrm>
            <a:off x="762000" y="0"/>
            <a:ext cx="106680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Sistematização</a:t>
            </a:r>
            <a:endParaRPr sz="32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0" name="Google Shape;480;g3f1a5f06a4a_0_28"/>
          <p:cNvSpPr txBox="1"/>
          <p:nvPr/>
        </p:nvSpPr>
        <p:spPr>
          <a:xfrm>
            <a:off x="1047750" y="2815104"/>
            <a:ext cx="100965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0" tIns="190500" rIns="190500" bIns="190500" anchor="ctr" anchorCtr="0">
            <a:noAutofit/>
          </a:bodyPr>
          <a:lstStyle/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1" i="1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1" name="Google Shape;481;g3f1a5f06a4a_0_28"/>
          <p:cNvSpPr/>
          <p:nvPr/>
        </p:nvSpPr>
        <p:spPr>
          <a:xfrm>
            <a:off x="762000" y="1315975"/>
            <a:ext cx="10668000" cy="4599000"/>
          </a:xfrm>
          <a:prstGeom prst="roundRect">
            <a:avLst>
              <a:gd name="adj" fmla="val 5769"/>
            </a:avLst>
          </a:prstGeom>
          <a:solidFill>
            <a:srgbClr val="F8F9FA"/>
          </a:solidFill>
          <a:ln w="19050" cap="flat" cmpd="sng">
            <a:solidFill>
              <a:srgbClr val="E9E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sng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Análise de um texto bem escrito como apoio à revisão</a:t>
            </a:r>
            <a:endParaRPr sz="2400" b="0" i="0" u="sng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sng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2400"/>
              <a:buFont typeface="Arial"/>
              <a:buChar char="●"/>
            </a:pPr>
            <a:r>
              <a:rPr lang="en-US" sz="2400" b="0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A professora parte de um problema identificado nas produções: as cenas preservavam os acontecimentos do conto, mas eram narradas de forma breve, sem construir suspense ou expectativa.</a:t>
            </a: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2400"/>
              <a:buFont typeface="Arial"/>
              <a:buChar char="●"/>
            </a:pPr>
            <a:r>
              <a:rPr lang="en-US" sz="2400" b="0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A análise do texto bem escrito oferece referências para que os e as estudantes compreendam como determinadas escolhas linguísticas produzem efeitos no leitor.</a:t>
            </a: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2400"/>
              <a:buFont typeface="Arial"/>
              <a:buChar char="●"/>
            </a:pPr>
            <a:r>
              <a:rPr lang="en-US" sz="2400" b="0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As intervenções articulam três dimensões: o recurso utilizado pelo autor, o efeito produzido e outras possibilidades de escrita. Para isso, a professora solicita que as crianças localizem marcas no texto, justifiquem suas escolhas e comparem diferentes formas de narrar.</a:t>
            </a: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3f78333fa64_0_0"/>
          <p:cNvSpPr/>
          <p:nvPr/>
        </p:nvSpPr>
        <p:spPr>
          <a:xfrm>
            <a:off x="0" y="0"/>
            <a:ext cx="12192000" cy="952500"/>
          </a:xfrm>
          <a:prstGeom prst="rect">
            <a:avLst/>
          </a:prstGeom>
          <a:solidFill>
            <a:srgbClr val="007E79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8" name="Google Shape;488;g3f78333fa64_0_0"/>
          <p:cNvSpPr txBox="1"/>
          <p:nvPr/>
        </p:nvSpPr>
        <p:spPr>
          <a:xfrm>
            <a:off x="762000" y="0"/>
            <a:ext cx="106680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Sistematização</a:t>
            </a:r>
            <a:endParaRPr sz="32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g3f78333fa64_0_0"/>
          <p:cNvSpPr txBox="1"/>
          <p:nvPr/>
        </p:nvSpPr>
        <p:spPr>
          <a:xfrm>
            <a:off x="1047750" y="2815104"/>
            <a:ext cx="100965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0" tIns="190500" rIns="190500" bIns="190500" anchor="ctr" anchorCtr="0">
            <a:noAutofit/>
          </a:bodyPr>
          <a:lstStyle/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1" i="1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g3f78333fa64_0_0"/>
          <p:cNvSpPr/>
          <p:nvPr/>
        </p:nvSpPr>
        <p:spPr>
          <a:xfrm>
            <a:off x="312025" y="1153175"/>
            <a:ext cx="11559000" cy="5535300"/>
          </a:xfrm>
          <a:prstGeom prst="roundRect">
            <a:avLst>
              <a:gd name="adj" fmla="val 5769"/>
            </a:avLst>
          </a:prstGeom>
          <a:solidFill>
            <a:srgbClr val="F8F9FA"/>
          </a:solidFill>
          <a:ln w="19050" cap="flat" cmpd="sng">
            <a:solidFill>
              <a:srgbClr val="E9E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sng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Análise de um texto bem escrito como apoio à revisão</a:t>
            </a:r>
            <a:endParaRPr sz="2400" b="0" i="0" u="sng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2400"/>
              <a:buFont typeface="Arial"/>
              <a:buChar char="●"/>
            </a:pPr>
            <a:r>
              <a:rPr lang="en-US" sz="2400" b="0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Os e as estudantes descobrem que é possível dar maior densidade à narrativa ao detalhar as ações, mostrar as reações das personagens, inserir falas, escolher verbos e expressões mais precisos, dividir uma ação em diferentes momentos e adiar o desfecho.</a:t>
            </a: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2400"/>
              <a:buFont typeface="Arial"/>
              <a:buChar char="●"/>
            </a:pPr>
            <a:r>
              <a:rPr lang="en-US" sz="2400" b="0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O texto analisado não funciona como modelo para ser copiado, mas como uma referência para ampliar o repertório de recursos de quem escreve.</a:t>
            </a: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2400"/>
              <a:buFont typeface="Arial"/>
              <a:buChar char="●"/>
            </a:pPr>
            <a:r>
              <a:rPr lang="en-US" sz="2400" b="0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Na revisão, essas descobertas tornam-se critérios para reler as próprias produções, localizar passagens narradas rapidamente e decidir como desenvolvê-las com ideias e escolhas próprias.</a:t>
            </a: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Síntese: analisar textos bem escritos permite que os e as estudantes compreendam como a linguagem produz sentidos e mobilizem essas descobertas na revisão de seus textos.</a:t>
            </a: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3f78333fa64_0_8"/>
          <p:cNvSpPr/>
          <p:nvPr/>
        </p:nvSpPr>
        <p:spPr>
          <a:xfrm>
            <a:off x="0" y="0"/>
            <a:ext cx="12192000" cy="952500"/>
          </a:xfrm>
          <a:prstGeom prst="rect">
            <a:avLst/>
          </a:prstGeom>
          <a:solidFill>
            <a:srgbClr val="007E79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7" name="Google Shape;497;g3f78333fa64_0_8"/>
          <p:cNvSpPr txBox="1">
            <a:spLocks noGrp="1"/>
          </p:cNvSpPr>
          <p:nvPr>
            <p:ph type="ctrTitle"/>
          </p:nvPr>
        </p:nvSpPr>
        <p:spPr>
          <a:xfrm>
            <a:off x="762000" y="0"/>
            <a:ext cx="10668000" cy="952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</a:pPr>
            <a:r>
              <a:rPr lang="en-US" sz="3200" b="1">
                <a:solidFill>
                  <a:srgbClr val="FFFFFF"/>
                </a:solidFill>
              </a:rPr>
              <a:t>Estudo de caso 2 - Situações de Revisão</a:t>
            </a:r>
            <a:endParaRPr sz="3200" b="1" i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98" name="Google Shape;498;g3f78333fa64_0_8"/>
          <p:cNvGrpSpPr/>
          <p:nvPr/>
        </p:nvGrpSpPr>
        <p:grpSpPr>
          <a:xfrm>
            <a:off x="762000" y="1333500"/>
            <a:ext cx="5715000" cy="476400"/>
            <a:chOff x="762000" y="1333500"/>
            <a:chExt cx="5715000" cy="476400"/>
          </a:xfrm>
        </p:grpSpPr>
        <p:sp>
          <p:nvSpPr>
            <p:cNvPr id="499" name="Google Shape;499;g3f78333fa64_0_8"/>
            <p:cNvSpPr/>
            <p:nvPr/>
          </p:nvSpPr>
          <p:spPr>
            <a:xfrm>
              <a:off x="762000" y="1333500"/>
              <a:ext cx="5715000" cy="476400"/>
            </a:xfrm>
            <a:prstGeom prst="roundRect">
              <a:avLst>
                <a:gd name="adj" fmla="val 19999"/>
              </a:avLst>
            </a:prstGeom>
            <a:solidFill>
              <a:srgbClr val="ECB11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" name="Google Shape;500;g3f78333fa64_0_8"/>
            <p:cNvSpPr txBox="1"/>
            <p:nvPr/>
          </p:nvSpPr>
          <p:spPr>
            <a:xfrm>
              <a:off x="762000" y="1333500"/>
              <a:ext cx="5715000" cy="4764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19050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Parte 1 – Em pequenos grupos</a:t>
              </a:r>
              <a:endParaRPr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01" name="Google Shape;501;g3f78333fa64_0_8"/>
          <p:cNvGrpSpPr/>
          <p:nvPr/>
        </p:nvGrpSpPr>
        <p:grpSpPr>
          <a:xfrm>
            <a:off x="762017" y="2000169"/>
            <a:ext cx="10966589" cy="4627093"/>
            <a:chOff x="762000" y="2000250"/>
            <a:chExt cx="5238900" cy="2476500"/>
          </a:xfrm>
        </p:grpSpPr>
        <p:sp>
          <p:nvSpPr>
            <p:cNvPr id="502" name="Google Shape;502;g3f78333fa64_0_8"/>
            <p:cNvSpPr/>
            <p:nvPr/>
          </p:nvSpPr>
          <p:spPr>
            <a:xfrm>
              <a:off x="762000" y="2000250"/>
              <a:ext cx="5238900" cy="2476500"/>
            </a:xfrm>
            <a:prstGeom prst="roundRect">
              <a:avLst>
                <a:gd name="adj" fmla="val 5769"/>
              </a:avLst>
            </a:prstGeom>
            <a:solidFill>
              <a:srgbClr val="F8F9FA"/>
            </a:solidFill>
            <a:ln w="19050" cap="flat" cmpd="sng">
              <a:solidFill>
                <a:srgbClr val="E9EC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03;g3f78333fa64_0_8"/>
            <p:cNvSpPr txBox="1"/>
            <p:nvPr/>
          </p:nvSpPr>
          <p:spPr>
            <a:xfrm>
              <a:off x="952500" y="2143125"/>
              <a:ext cx="4857900" cy="21909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1125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2000" b="1" i="0" u="none" strike="noStrike" cap="none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Vamos analisar uma situação em que uma professora de 3º ano, durante o desenvolvimento de um projeto de reescrita de contos tradicionais, propõe uma atividade de revisão com foco na pontuação dos diálogos.</a:t>
              </a:r>
              <a:endParaRPr sz="2000" b="1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1125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2000" b="1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1125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2000" b="0" i="0" u="none" strike="noStrike" cap="none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Em pequenos grupos, leiam o registro (Anexo 2) da situação e discutam as seguintes questões:</a:t>
              </a:r>
              <a:endParaRPr sz="2000" b="0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1125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2000" b="0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1125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2000" b="0" i="0" u="none" strike="noStrike" cap="none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- Quais propostas e principais intervenções da professora para ajudar as crianças a refletir sobre os sinais de pontuação? </a:t>
              </a:r>
              <a:endParaRPr sz="2000" b="0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1125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2000" b="0" i="0" u="none" strike="noStrike" cap="none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- Que concepção de ensino da pontuação orienta a proposta da professora? Em que ela se diferencia da apresentação isolada de regras ou da correção dos sinais nos textos?</a:t>
              </a:r>
              <a:endParaRPr sz="2000" b="0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1125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2000" b="0" i="0" u="none" strike="noStrike" cap="none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-Quais falas dos e das estudantes revelam o que compreenderam durante a atividade? </a:t>
              </a:r>
              <a:endParaRPr sz="2000" b="0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1125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2000" b="1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1125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2000" b="1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1125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1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1125"/>
                </a:spcBef>
                <a:spcAft>
                  <a:spcPts val="1125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1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5">
          <a:extLst>
            <a:ext uri="{FF2B5EF4-FFF2-40B4-BE49-F238E27FC236}">
              <a16:creationId xmlns:a16="http://schemas.microsoft.com/office/drawing/2014/main" id="{AD6E0E3A-EC03-6DD6-FA75-5DB494974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3f78333fa64_0_8">
            <a:extLst>
              <a:ext uri="{FF2B5EF4-FFF2-40B4-BE49-F238E27FC236}">
                <a16:creationId xmlns:a16="http://schemas.microsoft.com/office/drawing/2014/main" id="{75C2C0A7-72AD-1C69-36D3-8573520B85FD}"/>
              </a:ext>
            </a:extLst>
          </p:cNvPr>
          <p:cNvSpPr/>
          <p:nvPr/>
        </p:nvSpPr>
        <p:spPr>
          <a:xfrm>
            <a:off x="0" y="0"/>
            <a:ext cx="12192000" cy="952500"/>
          </a:xfrm>
          <a:prstGeom prst="rect">
            <a:avLst/>
          </a:prstGeom>
          <a:solidFill>
            <a:srgbClr val="007E79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7" name="Google Shape;497;g3f78333fa64_0_8">
            <a:extLst>
              <a:ext uri="{FF2B5EF4-FFF2-40B4-BE49-F238E27FC236}">
                <a16:creationId xmlns:a16="http://schemas.microsoft.com/office/drawing/2014/main" id="{AF9E9028-79DE-E246-7290-D01A8EBCC16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762000" y="0"/>
            <a:ext cx="10668000" cy="952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</a:pPr>
            <a:r>
              <a:rPr lang="en-US" sz="3200" b="1">
                <a:solidFill>
                  <a:srgbClr val="FFFFFF"/>
                </a:solidFill>
              </a:rPr>
              <a:t>Estudo de caso 2 - Situações de Revisão</a:t>
            </a:r>
            <a:endParaRPr sz="3200" b="1" i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98" name="Google Shape;498;g3f78333fa64_0_8">
            <a:extLst>
              <a:ext uri="{FF2B5EF4-FFF2-40B4-BE49-F238E27FC236}">
                <a16:creationId xmlns:a16="http://schemas.microsoft.com/office/drawing/2014/main" id="{4F20F937-2BC6-5844-7291-9CC9B85B4DC1}"/>
              </a:ext>
            </a:extLst>
          </p:cNvPr>
          <p:cNvGrpSpPr/>
          <p:nvPr/>
        </p:nvGrpSpPr>
        <p:grpSpPr>
          <a:xfrm>
            <a:off x="762000" y="1333500"/>
            <a:ext cx="5715000" cy="476400"/>
            <a:chOff x="762000" y="1333500"/>
            <a:chExt cx="5715000" cy="476400"/>
          </a:xfrm>
        </p:grpSpPr>
        <p:sp>
          <p:nvSpPr>
            <p:cNvPr id="499" name="Google Shape;499;g3f78333fa64_0_8">
              <a:extLst>
                <a:ext uri="{FF2B5EF4-FFF2-40B4-BE49-F238E27FC236}">
                  <a16:creationId xmlns:a16="http://schemas.microsoft.com/office/drawing/2014/main" id="{133938C3-FC73-E5A0-139B-CD2B9F1A7BC4}"/>
                </a:ext>
              </a:extLst>
            </p:cNvPr>
            <p:cNvSpPr/>
            <p:nvPr/>
          </p:nvSpPr>
          <p:spPr>
            <a:xfrm>
              <a:off x="762000" y="1333500"/>
              <a:ext cx="5715000" cy="476400"/>
            </a:xfrm>
            <a:prstGeom prst="roundRect">
              <a:avLst>
                <a:gd name="adj" fmla="val 19999"/>
              </a:avLst>
            </a:prstGeom>
            <a:solidFill>
              <a:srgbClr val="ECB11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" name="Google Shape;500;g3f78333fa64_0_8">
              <a:extLst>
                <a:ext uri="{FF2B5EF4-FFF2-40B4-BE49-F238E27FC236}">
                  <a16:creationId xmlns:a16="http://schemas.microsoft.com/office/drawing/2014/main" id="{D7E23DB8-803D-987E-E787-5D7614EA7D56}"/>
                </a:ext>
              </a:extLst>
            </p:cNvPr>
            <p:cNvSpPr txBox="1"/>
            <p:nvPr/>
          </p:nvSpPr>
          <p:spPr>
            <a:xfrm>
              <a:off x="762000" y="1333500"/>
              <a:ext cx="5715000" cy="4764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19050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Parte 1 – Em pequenos grupos</a:t>
              </a:r>
              <a:endParaRPr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01" name="Google Shape;501;g3f78333fa64_0_8">
            <a:extLst>
              <a:ext uri="{FF2B5EF4-FFF2-40B4-BE49-F238E27FC236}">
                <a16:creationId xmlns:a16="http://schemas.microsoft.com/office/drawing/2014/main" id="{BDAD7E56-D88E-2327-05D9-490CDF800A60}"/>
              </a:ext>
            </a:extLst>
          </p:cNvPr>
          <p:cNvGrpSpPr/>
          <p:nvPr/>
        </p:nvGrpSpPr>
        <p:grpSpPr>
          <a:xfrm>
            <a:off x="762000" y="2000169"/>
            <a:ext cx="10966606" cy="4627093"/>
            <a:chOff x="761992" y="2000250"/>
            <a:chExt cx="5238908" cy="2476500"/>
          </a:xfrm>
        </p:grpSpPr>
        <p:sp>
          <p:nvSpPr>
            <p:cNvPr id="502" name="Google Shape;502;g3f78333fa64_0_8">
              <a:extLst>
                <a:ext uri="{FF2B5EF4-FFF2-40B4-BE49-F238E27FC236}">
                  <a16:creationId xmlns:a16="http://schemas.microsoft.com/office/drawing/2014/main" id="{3DC768C4-E71B-57FA-F918-3CF2B1466AE9}"/>
                </a:ext>
              </a:extLst>
            </p:cNvPr>
            <p:cNvSpPr/>
            <p:nvPr/>
          </p:nvSpPr>
          <p:spPr>
            <a:xfrm>
              <a:off x="762000" y="2000250"/>
              <a:ext cx="5238900" cy="2476500"/>
            </a:xfrm>
            <a:prstGeom prst="roundRect">
              <a:avLst>
                <a:gd name="adj" fmla="val 5769"/>
              </a:avLst>
            </a:prstGeom>
            <a:solidFill>
              <a:srgbClr val="F8F9FA"/>
            </a:solidFill>
            <a:ln w="19050" cap="flat" cmpd="sng">
              <a:solidFill>
                <a:srgbClr val="E9EC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03;g3f78333fa64_0_8">
              <a:extLst>
                <a:ext uri="{FF2B5EF4-FFF2-40B4-BE49-F238E27FC236}">
                  <a16:creationId xmlns:a16="http://schemas.microsoft.com/office/drawing/2014/main" id="{DB4FF35A-921D-7B26-BCB7-C130D4FC6801}"/>
                </a:ext>
              </a:extLst>
            </p:cNvPr>
            <p:cNvSpPr txBox="1"/>
            <p:nvPr/>
          </p:nvSpPr>
          <p:spPr>
            <a:xfrm>
              <a:off x="761992" y="2000250"/>
              <a:ext cx="5048408" cy="21909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1125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pt-BR" sz="2000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Registro</a:t>
              </a:r>
            </a:p>
            <a:p>
              <a:pPr marL="342900" marR="0" lvl="0" indent="-342900" algn="l" rtl="0">
                <a:lnSpc>
                  <a:spcPct val="100000"/>
                </a:lnSpc>
                <a:spcBef>
                  <a:spcPts val="1125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Tx/>
                <a:buChar char="-"/>
              </a:pPr>
              <a:r>
                <a:rPr lang="pt-BR" sz="2000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Atenção para o ponto de exclamação – nos efeitos que produz no leitor. </a:t>
              </a:r>
            </a:p>
            <a:p>
              <a:pPr marL="342900" marR="0" lvl="0" indent="-342900" algn="l" rtl="0">
                <a:lnSpc>
                  <a:spcPct val="100000"/>
                </a:lnSpc>
                <a:spcBef>
                  <a:spcPts val="1125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Tx/>
                <a:buChar char="-"/>
              </a:pPr>
              <a:r>
                <a:rPr lang="pt-BR" sz="2000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Refletir sobre os efeitos, onde vai colocar</a:t>
              </a:r>
            </a:p>
            <a:p>
              <a:pPr marL="342900" marR="0" lvl="0" indent="-342900" algn="l" rtl="0">
                <a:lnSpc>
                  <a:spcPct val="100000"/>
                </a:lnSpc>
                <a:spcBef>
                  <a:spcPts val="1125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Tx/>
                <a:buChar char="-"/>
              </a:pPr>
              <a:r>
                <a:rPr lang="pt-BR" sz="2000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Encaminhamento; parte de um problema: quem está falando no texto? Como o leitor pode identificar?</a:t>
              </a:r>
            </a:p>
            <a:p>
              <a:pPr marL="342900" marR="0" lvl="0" indent="-342900" algn="l" rtl="0">
                <a:lnSpc>
                  <a:spcPct val="100000"/>
                </a:lnSpc>
                <a:spcBef>
                  <a:spcPts val="1125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Tx/>
                <a:buChar char="-"/>
              </a:pPr>
              <a:r>
                <a:rPr lang="pt-BR" sz="2000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Pede para tentarem solucionar o problema a partir do texto dado como exemplo. </a:t>
              </a:r>
              <a:endParaRPr lang="pt-BR" sz="2000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342900" marR="0" lvl="0" indent="-342900" algn="l" rtl="0">
                <a:lnSpc>
                  <a:spcPct val="100000"/>
                </a:lnSpc>
                <a:spcBef>
                  <a:spcPts val="1125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Tx/>
                <a:buChar char="-"/>
              </a:pPr>
              <a:r>
                <a:rPr lang="pt-BR" sz="2000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Escolhe versões para comparar que asseguram o uso da pontuação e coloca o foco da discussão nas diferentes formas de pontuar. </a:t>
              </a:r>
            </a:p>
            <a:p>
              <a:pPr marL="342900" marR="0" lvl="0" indent="-342900" algn="l" rtl="0">
                <a:lnSpc>
                  <a:spcPct val="100000"/>
                </a:lnSpc>
                <a:spcBef>
                  <a:spcPts val="1125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Tx/>
                <a:buChar char="-"/>
              </a:pPr>
              <a:r>
                <a:rPr lang="pt-BR" sz="2000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A reflexão está no efeito produzido pelos sinais (exclamação) e não pela explicação </a:t>
              </a:r>
              <a:r>
                <a:rPr lang="pt-BR" sz="2000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para que serve o sinal. </a:t>
              </a:r>
            </a:p>
            <a:p>
              <a:pPr marL="342900" marR="0" lvl="0" indent="-342900" algn="l" rtl="0">
                <a:lnSpc>
                  <a:spcPct val="100000"/>
                </a:lnSpc>
                <a:spcBef>
                  <a:spcPts val="1125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Tx/>
                <a:buChar char="-"/>
              </a:pPr>
              <a:r>
                <a:rPr lang="pt-BR" sz="2000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Os estudantes voltam para o texto com o mesmo desafio: o leitor consegue saber quem está falando?</a:t>
              </a:r>
              <a:endParaRPr sz="2000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1125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2000" b="1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1125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1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1125"/>
                </a:spcBef>
                <a:spcAft>
                  <a:spcPts val="1125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1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9231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3f7832f4ca4_0_280"/>
          <p:cNvSpPr/>
          <p:nvPr/>
        </p:nvSpPr>
        <p:spPr>
          <a:xfrm>
            <a:off x="0" y="0"/>
            <a:ext cx="12192000" cy="952500"/>
          </a:xfrm>
          <a:prstGeom prst="rect">
            <a:avLst/>
          </a:prstGeom>
          <a:solidFill>
            <a:srgbClr val="007E79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0" name="Google Shape;510;g3f7832f4ca4_0_280"/>
          <p:cNvSpPr txBox="1"/>
          <p:nvPr/>
        </p:nvSpPr>
        <p:spPr>
          <a:xfrm>
            <a:off x="762000" y="0"/>
            <a:ext cx="106680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Sistematização</a:t>
            </a:r>
            <a:endParaRPr sz="32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g3f7832f4ca4_0_280"/>
          <p:cNvSpPr txBox="1"/>
          <p:nvPr/>
        </p:nvSpPr>
        <p:spPr>
          <a:xfrm>
            <a:off x="1047750" y="2815104"/>
            <a:ext cx="100965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0" tIns="190500" rIns="190500" bIns="190500" anchor="ctr" anchorCtr="0">
            <a:noAutofit/>
          </a:bodyPr>
          <a:lstStyle/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1" i="1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g3f7832f4ca4_0_280"/>
          <p:cNvSpPr/>
          <p:nvPr/>
        </p:nvSpPr>
        <p:spPr>
          <a:xfrm>
            <a:off x="189925" y="952500"/>
            <a:ext cx="11762400" cy="5674800"/>
          </a:xfrm>
          <a:prstGeom prst="roundRect">
            <a:avLst>
              <a:gd name="adj" fmla="val 5769"/>
            </a:avLst>
          </a:prstGeom>
          <a:solidFill>
            <a:srgbClr val="F8F9FA"/>
          </a:solidFill>
          <a:ln w="19050" cap="flat" cmpd="sng">
            <a:solidFill>
              <a:srgbClr val="E9E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A pontuação como recurso de produção de sentidos</a:t>
            </a: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2400"/>
              <a:buFont typeface="Arial"/>
              <a:buChar char="●"/>
            </a:pPr>
            <a:r>
              <a:rPr lang="en-US" sz="2400" b="0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A professora propõe um problema real de leitura: organizar e pontuar um diálogo para que o leitor reconheça quem fala, onde começam e terminam as falas e como elas devem ser lidas.</a:t>
            </a: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2400"/>
              <a:buFont typeface="Arial"/>
              <a:buChar char="●"/>
            </a:pPr>
            <a:r>
              <a:rPr lang="en-US" sz="2400" b="0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Em vez de apresentar regras isoladas, possibilita que os e as estudantes experimentem soluções, comparem diferentes versões, expliquem suas escolhas e analisem os efeitos produzidos pelos sinais.</a:t>
            </a: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2400"/>
              <a:buFont typeface="Arial"/>
              <a:buChar char="●"/>
            </a:pPr>
            <a:r>
              <a:rPr lang="en-US" sz="2400" b="0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As intervenções focalizam a relação entre pontuação, organização gráfica, entonação e sentido: o que muda com o uso do ponto-final, da interrogação ou da exclamação? Como os dois-pontos, os travessões, os parágrafos e os verbos de enunciação orientam a leitura?</a:t>
            </a: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2400"/>
              <a:buFont typeface="Arial"/>
              <a:buChar char="●"/>
            </a:pPr>
            <a:r>
              <a:rPr lang="en-US" sz="2400" b="0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As falas das crianças revelam que compreenderam que uma mesma fala pode assumir diferentes sentidos e intensidades conforme a pontuação escolhida.</a:t>
            </a: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g3f78333fa64_0_20"/>
          <p:cNvSpPr/>
          <p:nvPr/>
        </p:nvSpPr>
        <p:spPr>
          <a:xfrm>
            <a:off x="0" y="0"/>
            <a:ext cx="12192000" cy="952500"/>
          </a:xfrm>
          <a:prstGeom prst="rect">
            <a:avLst/>
          </a:prstGeom>
          <a:solidFill>
            <a:srgbClr val="007E79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9" name="Google Shape;519;g3f78333fa64_0_20"/>
          <p:cNvSpPr txBox="1"/>
          <p:nvPr/>
        </p:nvSpPr>
        <p:spPr>
          <a:xfrm>
            <a:off x="762000" y="0"/>
            <a:ext cx="106680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Sistematização</a:t>
            </a:r>
            <a:endParaRPr sz="32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g3f78333fa64_0_20"/>
          <p:cNvSpPr txBox="1"/>
          <p:nvPr/>
        </p:nvSpPr>
        <p:spPr>
          <a:xfrm>
            <a:off x="1047750" y="2815104"/>
            <a:ext cx="100965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0" tIns="190500" rIns="190500" bIns="190500" anchor="ctr" anchorCtr="0">
            <a:noAutofit/>
          </a:bodyPr>
          <a:lstStyle/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1" i="1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1" name="Google Shape;521;g3f78333fa64_0_20"/>
          <p:cNvSpPr/>
          <p:nvPr/>
        </p:nvSpPr>
        <p:spPr>
          <a:xfrm>
            <a:off x="189925" y="952500"/>
            <a:ext cx="11762400" cy="5674800"/>
          </a:xfrm>
          <a:prstGeom prst="roundRect">
            <a:avLst>
              <a:gd name="adj" fmla="val 5769"/>
            </a:avLst>
          </a:prstGeom>
          <a:solidFill>
            <a:srgbClr val="F8F9FA"/>
          </a:solidFill>
          <a:ln w="19050" cap="flat" cmpd="sng">
            <a:solidFill>
              <a:srgbClr val="E9E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A pontuação como recurso de produção de sentidos</a:t>
            </a: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2400"/>
              <a:buFont typeface="Arial"/>
              <a:buChar char="●"/>
            </a:pPr>
            <a:r>
              <a:rPr lang="en-US" sz="2400" b="0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A atividade mostra que não existe um sinal a ser aplicado automaticamente: a escolha depende de como a personagem fala e do efeito que se pretende produzir no leitor.</a:t>
            </a: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2400"/>
              <a:buFont typeface="Arial"/>
              <a:buChar char="●"/>
            </a:pPr>
            <a:r>
              <a:rPr lang="en-US" sz="2400" b="0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Na revisão, o foco não é apenas verificar a presença dos sinais, mas reler os diálogos e avaliar se a pontuação ajuda o leitor a compreender quem fala e a interpretar as falas conforme foram imaginadas.</a:t>
            </a: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2400"/>
              <a:buFont typeface="Arial"/>
              <a:buChar char="●"/>
            </a:pP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Síntese: ensinar pontuação é criar condições para que os e as estudantes reflitam sobre como os sinais organizam o texto, orientam a leitura e participam da construção de sentidos.</a:t>
            </a: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2ccf738033f_0_99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7" name="Google Shape;527;g2ccf738033f_0_991"/>
          <p:cNvSpPr txBox="1"/>
          <p:nvPr/>
        </p:nvSpPr>
        <p:spPr>
          <a:xfrm>
            <a:off x="915875" y="4176425"/>
            <a:ext cx="8632800" cy="11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Font typeface="Arial"/>
              <a:buNone/>
            </a:pPr>
            <a:r>
              <a:rPr lang="en-US" sz="51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Caderno dos estudantes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3f7832f4ca4_0_296"/>
          <p:cNvSpPr/>
          <p:nvPr/>
        </p:nvSpPr>
        <p:spPr>
          <a:xfrm>
            <a:off x="0" y="0"/>
            <a:ext cx="12192000" cy="952500"/>
          </a:xfrm>
          <a:prstGeom prst="rect">
            <a:avLst/>
          </a:prstGeom>
          <a:solidFill>
            <a:srgbClr val="007E79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4" name="Google Shape;534;g3f7832f4ca4_0_296"/>
          <p:cNvSpPr txBox="1"/>
          <p:nvPr/>
        </p:nvSpPr>
        <p:spPr>
          <a:xfrm>
            <a:off x="762000" y="203501"/>
            <a:ext cx="106680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-Terceiros Anos - Percurso: Pegue seu livro e boa viagem</a:t>
            </a:r>
            <a:endParaRPr sz="32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5" name="Google Shape;535;g3f7832f4ca4_0_296"/>
          <p:cNvSpPr txBox="1"/>
          <p:nvPr/>
        </p:nvSpPr>
        <p:spPr>
          <a:xfrm>
            <a:off x="1047750" y="2815104"/>
            <a:ext cx="100965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0" tIns="190500" rIns="190500" bIns="190500" anchor="ctr" anchorCtr="0">
            <a:noAutofit/>
          </a:bodyPr>
          <a:lstStyle/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1" i="1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6" name="Google Shape;536;g3f7832f4ca4_0_296"/>
          <p:cNvSpPr/>
          <p:nvPr/>
        </p:nvSpPr>
        <p:spPr>
          <a:xfrm>
            <a:off x="214800" y="1353300"/>
            <a:ext cx="11762400" cy="4541400"/>
          </a:xfrm>
          <a:prstGeom prst="roundRect">
            <a:avLst>
              <a:gd name="adj" fmla="val 5769"/>
            </a:avLst>
          </a:prstGeom>
          <a:solidFill>
            <a:srgbClr val="F8F9FA"/>
          </a:solidFill>
          <a:ln w="19050" cap="flat" cmpd="sng">
            <a:solidFill>
              <a:srgbClr val="E9E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2400"/>
              <a:buFont typeface="Arial"/>
              <a:buChar char="●"/>
            </a:pPr>
            <a:r>
              <a:rPr lang="en-US" sz="2400" b="0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Desenvolver as atividades do percurso proposto, garantindo momentos frequentes de leitura pela professora ou pelo professor, leitura autônoma ou compartilhada, conversa e intercâmbio de interpretações. O percurso tem como objetivo ampliar o repertório literário dos e das estudantes por meio de contos populares de diferentes origens — africanas, europeias e indígenas brasileiras —, favorecendo o conhecimento e a valorização da diversidade cultural e linguística. Espera-se que os e as estudantes estabeleçam relações entre narrativas de diferentes lugares; identifiquem semelhanças, diferenças e elementos recorrentes nos contos; conheçam características das histórias acumulativas; analisem personagens, cenários, conflitos e modos de resolução dos problemas; expressem opiniões e confrontem pontos de vista.</a:t>
            </a: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3f9d25127a9_0_6"/>
          <p:cNvSpPr txBox="1"/>
          <p:nvPr/>
        </p:nvSpPr>
        <p:spPr>
          <a:xfrm>
            <a:off x="130050" y="26475"/>
            <a:ext cx="11931900" cy="97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 b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Neste ano, novamente vamos atrelar a avaliação de produção textual do Programa Trilhos ao desenvolvimento do Projeto Didático Reescrita de Contos Tradicionais</a:t>
            </a:r>
            <a:endParaRPr sz="3100" b="1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Por que estamos fazendo as mudanças?</a:t>
            </a:r>
            <a:endParaRPr sz="29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1- Já estamos trabalhando com a SD reescrita, para dar significado a esta produção</a:t>
            </a:r>
            <a:endParaRPr sz="29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2- Pelos resultados coletados em 2023 e 2024, promover uma proximidade com a situação didática e menos com a de uma avaliação.</a:t>
            </a:r>
            <a:endParaRPr sz="29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3- Dados de produção são separados - não impacta a série histórica</a:t>
            </a:r>
            <a:endParaRPr sz="29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4- Ainda teremos as mesmas condições da avaliação para serem asseguradas.</a:t>
            </a:r>
            <a:endParaRPr sz="29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Discutir cronograma com as CPS- realizar a avaliação no início de novembro, até mais ou menos dia 13 de novembro. As orientações de aplicação serão enviadas e precisam segui-las como no ano passado. </a:t>
            </a:r>
            <a:endParaRPr sz="29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00" b="1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00" b="1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00" b="1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g3f18fc6a328_0_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g3f18fc6a328_0_0"/>
          <p:cNvSpPr txBox="1"/>
          <p:nvPr/>
        </p:nvSpPr>
        <p:spPr>
          <a:xfrm>
            <a:off x="915876" y="4176425"/>
            <a:ext cx="9712800" cy="11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Atividade Prática – 3º  Anos</a:t>
            </a: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g3f18fc6a328_0_5"/>
          <p:cNvSpPr txBox="1">
            <a:spLocks noGrp="1"/>
          </p:cNvSpPr>
          <p:nvPr>
            <p:ph type="ctrTitle"/>
          </p:nvPr>
        </p:nvSpPr>
        <p:spPr>
          <a:xfrm>
            <a:off x="164555" y="-9"/>
            <a:ext cx="10578000" cy="11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b="1">
                <a:solidFill>
                  <a:srgbClr val="007E79"/>
                </a:solidFill>
                <a:latin typeface="Arial"/>
                <a:ea typeface="Arial"/>
                <a:cs typeface="Arial"/>
                <a:sym typeface="Arial"/>
              </a:rPr>
              <a:t>Planejamento da prática e proposta de registro -  </a:t>
            </a:r>
            <a:endParaRPr b="1">
              <a:solidFill>
                <a:srgbClr val="007E7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4" name="Google Shape;554;g3f18fc6a328_0_5"/>
          <p:cNvSpPr txBox="1">
            <a:spLocks noGrp="1"/>
          </p:cNvSpPr>
          <p:nvPr>
            <p:ph type="body" idx="1"/>
          </p:nvPr>
        </p:nvSpPr>
        <p:spPr>
          <a:xfrm>
            <a:off x="0" y="1741693"/>
            <a:ext cx="11548800" cy="37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sz="2000">
              <a:solidFill>
                <a:schemeClr val="dk2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sz="2000">
                <a:solidFill>
                  <a:schemeClr val="dk2"/>
                </a:solidFill>
              </a:rPr>
              <a:t> </a:t>
            </a:r>
            <a:endParaRPr sz="2000">
              <a:solidFill>
                <a:schemeClr val="dk2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 sz="2000">
              <a:solidFill>
                <a:schemeClr val="dk2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 sz="2300">
              <a:solidFill>
                <a:schemeClr val="dk2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 sz="2300">
              <a:solidFill>
                <a:schemeClr val="dk2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 sz="2300">
              <a:solidFill>
                <a:schemeClr val="dk2"/>
              </a:solidFill>
            </a:endParaRPr>
          </a:p>
        </p:txBody>
      </p:sp>
      <p:graphicFrame>
        <p:nvGraphicFramePr>
          <p:cNvPr id="555" name="Google Shape;555;g3f18fc6a328_0_5"/>
          <p:cNvGraphicFramePr/>
          <p:nvPr/>
        </p:nvGraphicFramePr>
        <p:xfrm>
          <a:off x="29125" y="397723"/>
          <a:ext cx="11490550" cy="6400800"/>
        </p:xfrm>
        <a:graphic>
          <a:graphicData uri="http://schemas.openxmlformats.org/drawingml/2006/table">
            <a:tbl>
              <a:tblPr>
                <a:noFill/>
                <a:tableStyleId>{E0C3F043-A393-4B82-A9A3-24D3773A1EFD}</a:tableStyleId>
              </a:tblPr>
              <a:tblGrid>
                <a:gridCol w="11490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46465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2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Conforme as atividades </a:t>
                      </a:r>
                      <a:r>
                        <a:rPr lang="en-US" sz="2200" b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 e 9 do Projeto Didático </a:t>
                      </a:r>
                      <a:r>
                        <a:rPr lang="en-US" sz="2200" b="1" i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Reescrita de contos tradicionais</a:t>
                      </a:r>
                      <a:r>
                        <a:rPr lang="en-US" sz="22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, realize a produção e a revisão, em duplas, da parte final do conto escolhido pela turma.</a:t>
                      </a:r>
                      <a:endParaRPr sz="220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457200" marR="0" lvl="0" indent="-368300" algn="l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Arial"/>
                        <a:buAutoNum type="arabicPeriod"/>
                      </a:pPr>
                      <a:r>
                        <a:rPr lang="en-US" sz="22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Analise as primeiras versões produzidas e selecione um foco para a revisão, considerando as necessidades de aprendizagem dos e das estudantes. A revisão poderá contemplar:</a:t>
                      </a:r>
                      <a:endParaRPr sz="220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914400" marR="0" lvl="1" indent="-3683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Arial"/>
                        <a:buChar char="○"/>
                      </a:pPr>
                      <a:r>
                        <a:rPr lang="en-US" sz="22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 uso de recursos da linguagem escrita para desenvolver cenas e produzir efeitos no leitor, apoiado pela análise de um texto bem escrito; ou</a:t>
                      </a:r>
                      <a:endParaRPr sz="220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914400" marR="0" lvl="1" indent="-3683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Arial"/>
                        <a:buChar char="○"/>
                      </a:pPr>
                      <a:r>
                        <a:rPr lang="en-US" sz="22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 pontuação dos diálogos, favorecendo a identificação das falas, a entonação e a compreensão do texto pelo leitor.</a:t>
                      </a:r>
                      <a:endParaRPr sz="220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457200" marR="0" lvl="0" indent="-3683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Arial"/>
                        <a:buAutoNum type="arabicPeriod"/>
                      </a:pPr>
                      <a:r>
                        <a:rPr lang="en-US" sz="22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Planeje e desenvolva uma situação de revisão coletiva que ofereça referências e recursos para a posterior revisão dos textos pelas duplas.</a:t>
                      </a:r>
                      <a:endParaRPr sz="220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457200" marR="0" lvl="0" indent="-3683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Arial"/>
                        <a:buAutoNum type="arabicPeriod"/>
                      </a:pPr>
                      <a:r>
                        <a:rPr lang="en-US" sz="22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Em seguida, proponha que as duplas retomem e revisem suas produções, considerando as descobertas realizadas coletivamente.</a:t>
                      </a:r>
                      <a:endParaRPr sz="220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7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14300" marR="114300" marT="114300" marB="1143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3f78333fa64_0_28"/>
          <p:cNvSpPr txBox="1">
            <a:spLocks noGrp="1"/>
          </p:cNvSpPr>
          <p:nvPr>
            <p:ph type="ctrTitle"/>
          </p:nvPr>
        </p:nvSpPr>
        <p:spPr>
          <a:xfrm>
            <a:off x="164555" y="-9"/>
            <a:ext cx="10578000" cy="11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b="1">
                <a:solidFill>
                  <a:srgbClr val="007E79"/>
                </a:solidFill>
                <a:latin typeface="Arial"/>
                <a:ea typeface="Arial"/>
                <a:cs typeface="Arial"/>
                <a:sym typeface="Arial"/>
              </a:rPr>
              <a:t>Planejamento da prática e proposta de registro -  </a:t>
            </a:r>
            <a:endParaRPr b="1">
              <a:solidFill>
                <a:srgbClr val="007E7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2" name="Google Shape;562;g3f78333fa64_0_28"/>
          <p:cNvSpPr txBox="1">
            <a:spLocks noGrp="1"/>
          </p:cNvSpPr>
          <p:nvPr>
            <p:ph type="body" idx="1"/>
          </p:nvPr>
        </p:nvSpPr>
        <p:spPr>
          <a:xfrm>
            <a:off x="0" y="1741693"/>
            <a:ext cx="11548800" cy="37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sz="2000">
              <a:solidFill>
                <a:schemeClr val="dk2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sz="2000">
                <a:solidFill>
                  <a:schemeClr val="dk2"/>
                </a:solidFill>
              </a:rPr>
              <a:t> </a:t>
            </a:r>
            <a:endParaRPr sz="2000">
              <a:solidFill>
                <a:schemeClr val="dk2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 sz="2000">
              <a:solidFill>
                <a:schemeClr val="dk2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 sz="2300">
              <a:solidFill>
                <a:schemeClr val="dk2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 sz="2300">
              <a:solidFill>
                <a:schemeClr val="dk2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 sz="2300">
              <a:solidFill>
                <a:schemeClr val="dk2"/>
              </a:solidFill>
            </a:endParaRPr>
          </a:p>
        </p:txBody>
      </p:sp>
      <p:graphicFrame>
        <p:nvGraphicFramePr>
          <p:cNvPr id="563" name="Google Shape;563;g3f78333fa64_0_28"/>
          <p:cNvGraphicFramePr/>
          <p:nvPr/>
        </p:nvGraphicFramePr>
        <p:xfrm>
          <a:off x="164550" y="320048"/>
          <a:ext cx="11490550" cy="6553200"/>
        </p:xfrm>
        <a:graphic>
          <a:graphicData uri="http://schemas.openxmlformats.org/drawingml/2006/table">
            <a:tbl>
              <a:tblPr>
                <a:noFill/>
                <a:tableStyleId>{E0C3F043-A393-4B82-A9A3-24D3773A1EFD}</a:tableStyleId>
              </a:tblPr>
              <a:tblGrid>
                <a:gridCol w="11490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12425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2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endParaRPr sz="220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4572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2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Selecione a produção de pelo menos uma dupla e envie:</a:t>
                      </a:r>
                      <a:endParaRPr sz="220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914400" marR="0" lvl="1" indent="-3683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Arial"/>
                        <a:buChar char="○"/>
                      </a:pPr>
                      <a:r>
                        <a:rPr lang="en-US" sz="22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 primeira versão da reescrita;</a:t>
                      </a:r>
                      <a:endParaRPr sz="220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914400" marR="0" lvl="1" indent="-3683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Arial"/>
                        <a:buChar char="○"/>
                      </a:pPr>
                      <a:r>
                        <a:rPr lang="en-US" sz="22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 versão revisada;</a:t>
                      </a:r>
                      <a:endParaRPr sz="220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914400" marR="0" lvl="1" indent="-3683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Arial"/>
                        <a:buChar char="○"/>
                      </a:pPr>
                      <a:r>
                        <a:rPr lang="en-US" sz="22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foto ou cópia dos registros coletivos utilizados para apoiar a revisão, se houver.</a:t>
                      </a:r>
                      <a:endParaRPr sz="220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4572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2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Acompanhe os textos com um breve registro reflexivo, contemplando:</a:t>
                      </a:r>
                      <a:endParaRPr sz="220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914400" marR="0" lvl="1" indent="-3683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Arial"/>
                        <a:buChar char="○"/>
                      </a:pPr>
                      <a:r>
                        <a:rPr lang="en-US" sz="22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 foco escolhido para a revisão e os motivos dessa escolha;</a:t>
                      </a:r>
                      <a:endParaRPr sz="220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914400" marR="0" lvl="1" indent="-3683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Arial"/>
                        <a:buChar char="○"/>
                      </a:pPr>
                      <a:r>
                        <a:rPr lang="en-US" sz="22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 estratégia utilizada: análise de texto bem escrito ou reflexão sobre a pontuação;</a:t>
                      </a:r>
                      <a:endParaRPr sz="220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914400" marR="0" lvl="1" indent="-3683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Arial"/>
                        <a:buChar char="○"/>
                      </a:pPr>
                      <a:r>
                        <a:rPr lang="en-US" sz="22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as principais perguntas e intervenções realizadas;</a:t>
                      </a:r>
                      <a:endParaRPr sz="220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914400" marR="0" lvl="1" indent="-3683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Arial"/>
                        <a:buChar char="○"/>
                      </a:pPr>
                      <a:r>
                        <a:rPr lang="en-US" sz="22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falas ou ações dos e das estudantes que revelem suas reflexões durante a atividade;</a:t>
                      </a:r>
                      <a:endParaRPr sz="220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4572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20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Organize os registros em um único arquivo PDF e publique-o no Espaço Digital de Formação para leitura e devolutiva da formadora.</a:t>
                      </a:r>
                      <a:endParaRPr sz="220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457200" marR="0" lvl="0" indent="0" algn="l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endParaRPr sz="220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7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14300" marR="114300" marT="114300" marB="1143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3f7832f4ca4_0_42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9" name="Google Shape;569;g3f7832f4ca4_0_429"/>
          <p:cNvSpPr txBox="1"/>
          <p:nvPr/>
        </p:nvSpPr>
        <p:spPr>
          <a:xfrm>
            <a:off x="915876" y="4176425"/>
            <a:ext cx="9712800" cy="11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Sistematização: Principais conteúdos trabalhados nos ciclos.</a:t>
            </a: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3f7832f4ca4_0_434"/>
          <p:cNvSpPr txBox="1"/>
          <p:nvPr/>
        </p:nvSpPr>
        <p:spPr>
          <a:xfrm>
            <a:off x="130050" y="147822"/>
            <a:ext cx="11931900" cy="95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900" b="1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Conteúdos Primeiro Ciclo: </a:t>
            </a:r>
            <a:endParaRPr sz="2900" b="1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00" b="0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Resultados da Pausa Avaliativa 2025</a:t>
            </a:r>
            <a:endParaRPr sz="2700" b="0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00" b="0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Cadernos dos estudantes</a:t>
            </a:r>
            <a:endParaRPr sz="2700" b="0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00" b="0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Indicação literária - condições didáticas da produção textual em situação de escrita por meio da professora</a:t>
            </a:r>
            <a:endParaRPr sz="2700" b="0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700" b="0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700" b="0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900" b="1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Conteúdos Segundo Ciclo: </a:t>
            </a:r>
            <a:endParaRPr sz="2900" b="1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00" b="0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Indicação literária - condições didáticas da produção textual em situação de escrita por meio da professora</a:t>
            </a:r>
            <a:endParaRPr sz="2700" b="0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00" b="0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Leitura literária e conversa apreciativa</a:t>
            </a:r>
            <a:endParaRPr sz="2700" b="0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00" b="0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Mediação de leitura</a:t>
            </a:r>
            <a:endParaRPr sz="2700" b="0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00" b="0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Planejamento da prática docente com foco nas propostas do caderno dos estudantes</a:t>
            </a:r>
            <a:endParaRPr sz="2700" b="0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700" b="0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700" b="0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700" b="0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700" b="0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900" b="1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100" b="1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endParaRPr sz="3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3f7832f4ca4_0_438"/>
          <p:cNvSpPr txBox="1"/>
          <p:nvPr/>
        </p:nvSpPr>
        <p:spPr>
          <a:xfrm>
            <a:off x="130050" y="147822"/>
            <a:ext cx="11931900" cy="58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100" b="1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Conteúdos terceiro Ciclo: </a:t>
            </a:r>
            <a:endParaRPr sz="3100" b="1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100" b="1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100" b="0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Leitura literária e conversa apreciativa</a:t>
            </a:r>
            <a:endParaRPr sz="3100" b="0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100" b="0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Situações de revisão  - Análises de texto bem escrito</a:t>
            </a:r>
            <a:endParaRPr sz="3100" b="0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100" b="0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Situações de revisão - Pontuação</a:t>
            </a:r>
            <a:endParaRPr sz="3100" b="0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100" b="0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Caderno dos estudantes - percursos literários</a:t>
            </a:r>
            <a:endParaRPr sz="3100" b="0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100" b="0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100" b="1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100" b="1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No que avançamos? O que ainda precisamos seguir qualificando?</a:t>
            </a:r>
            <a:endParaRPr sz="3100" b="1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100" b="1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endParaRPr sz="3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DFC854-3275-CA14-C674-12671C81C2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Registros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31A424C-38E1-12AA-BC9A-CB8B4CEA9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288" y="1711425"/>
            <a:ext cx="11016657" cy="4420978"/>
          </a:xfrm>
        </p:spPr>
        <p:txBody>
          <a:bodyPr/>
          <a:lstStyle/>
          <a:p>
            <a:r>
              <a:rPr lang="pt-BR" dirty="0"/>
              <a:t>Avanços</a:t>
            </a:r>
          </a:p>
          <a:p>
            <a:pPr>
              <a:buFontTx/>
              <a:buChar char="-"/>
            </a:pPr>
            <a:r>
              <a:rPr lang="pt-BR" dirty="0"/>
              <a:t>Como olhar para o livro e fazer as crianças avançar nas aprendizagens literárias</a:t>
            </a:r>
          </a:p>
          <a:p>
            <a:pPr>
              <a:buFontTx/>
              <a:buChar char="-"/>
            </a:pPr>
            <a:r>
              <a:rPr lang="pt-BR" dirty="0"/>
              <a:t>A gente avançou no encaminhamento da leitura de Eloísa e os bichos</a:t>
            </a:r>
          </a:p>
          <a:p>
            <a:pPr>
              <a:buFontTx/>
              <a:buChar char="-"/>
            </a:pPr>
            <a:r>
              <a:rPr lang="pt-BR" dirty="0"/>
              <a:t>Indicação literária – não tinha costume de ler este gênero, no início foi difícil o trabalho, mas hoje sei encaminhar a proposta de produção do texto</a:t>
            </a:r>
          </a:p>
          <a:p>
            <a:pPr>
              <a:buFontTx/>
              <a:buChar char="-"/>
            </a:pPr>
            <a:r>
              <a:rPr lang="pt-BR" dirty="0"/>
              <a:t>Autoconfiança – era insegura, hoje eu entro com mais segurança. Acha que faz os encaminhamentos de um jeito melhor.  Consciência de que tem ainda coisas para aprender,</a:t>
            </a:r>
          </a:p>
          <a:p>
            <a:pPr>
              <a:buFontTx/>
              <a:buChar char="-"/>
            </a:pPr>
            <a:r>
              <a:rPr lang="pt-BR" dirty="0"/>
              <a:t>A gente sempre apreende algo novo. Estar disponível para aprender</a:t>
            </a:r>
          </a:p>
          <a:p>
            <a:pPr>
              <a:buFontTx/>
              <a:buChar char="-"/>
            </a:pPr>
            <a:r>
              <a:rPr lang="pt-BR" dirty="0"/>
              <a:t>Estratégias e intervenções no dia a dia da aula, também no planejamento</a:t>
            </a:r>
          </a:p>
          <a:p>
            <a:pPr>
              <a:buFontTx/>
              <a:buChar char="-"/>
            </a:pPr>
            <a:r>
              <a:rPr lang="pt-BR" dirty="0"/>
              <a:t>Estou no processo de me sentindo mais segura. Especialmente na mediação dos livros literários. Tenho agora uma escuta mais apurada.</a:t>
            </a:r>
          </a:p>
          <a:p>
            <a:pPr>
              <a:buFontTx/>
              <a:buChar char="-"/>
            </a:pPr>
            <a:r>
              <a:rPr lang="pt-BR" dirty="0"/>
              <a:t>A mediação abriu um leque, antes abria o livro, tinha pouca para ver... Hoje quais são os sentidos?</a:t>
            </a:r>
          </a:p>
          <a:p>
            <a:pPr>
              <a:buFontTx/>
              <a:buChar char="-"/>
            </a:pPr>
            <a:r>
              <a:rPr lang="pt-BR" dirty="0"/>
              <a:t>As intervenções na leitura, mais questionamento, considerar o suspense de Sábado durante a leitura</a:t>
            </a:r>
          </a:p>
          <a:p>
            <a:pPr>
              <a:buFontTx/>
              <a:buChar char="-"/>
            </a:pPr>
            <a:endParaRPr lang="pt-BR" dirty="0"/>
          </a:p>
          <a:p>
            <a:pPr>
              <a:buFontTx/>
              <a:buChar char="-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066091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19401-ADEF-37FD-B708-A44A8C4BA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363A43-ED63-C859-320D-C6EFCDEC25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Registros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FECF535-6ACB-A944-AF91-29FB3A0C91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288" y="1711425"/>
            <a:ext cx="11016657" cy="4420978"/>
          </a:xfrm>
        </p:spPr>
        <p:txBody>
          <a:bodyPr/>
          <a:lstStyle/>
          <a:p>
            <a:r>
              <a:rPr lang="pt-BR" dirty="0"/>
              <a:t>O que precisamos avançar?</a:t>
            </a:r>
          </a:p>
          <a:p>
            <a:r>
              <a:rPr lang="pt-BR" dirty="0"/>
              <a:t>Revisão da reescrita </a:t>
            </a:r>
          </a:p>
          <a:p>
            <a:r>
              <a:rPr lang="pt-BR" dirty="0"/>
              <a:t>Chaves de leitura – mais livros para analisar e mediar</a:t>
            </a:r>
          </a:p>
          <a:p>
            <a:r>
              <a:rPr lang="pt-BR" dirty="0"/>
              <a:t>Condições da situação de produção de textos / escrita por meio da professora.</a:t>
            </a:r>
          </a:p>
          <a:p>
            <a:endParaRPr lang="pt-BR" dirty="0"/>
          </a:p>
          <a:p>
            <a:pPr>
              <a:buFontTx/>
              <a:buChar char="-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455207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3f7832f4ca4_0_3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5" name="Google Shape;585;g3f7832f4ca4_0_319"/>
          <p:cNvSpPr txBox="1"/>
          <p:nvPr/>
        </p:nvSpPr>
        <p:spPr>
          <a:xfrm>
            <a:off x="915876" y="4176425"/>
            <a:ext cx="9712800" cy="11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Instrumento Avaliação da Formação.</a:t>
            </a: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3f7832f4ca4_0_333"/>
          <p:cNvSpPr txBox="1"/>
          <p:nvPr/>
        </p:nvSpPr>
        <p:spPr>
          <a:xfrm>
            <a:off x="806400" y="2021511"/>
            <a:ext cx="11056800" cy="43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888888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74767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1" name="Google Shape;591;g3f7832f4ca4_0_333"/>
          <p:cNvSpPr txBox="1"/>
          <p:nvPr/>
        </p:nvSpPr>
        <p:spPr>
          <a:xfrm>
            <a:off x="558767" y="566733"/>
            <a:ext cx="11074500" cy="56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3100"/>
              <a:buFont typeface="Arial"/>
              <a:buNone/>
            </a:pPr>
            <a:r>
              <a:rPr lang="en-US" sz="3100" b="1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Pausa avaliativa</a:t>
            </a:r>
            <a:endParaRPr sz="3100" b="1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3100"/>
              <a:buFont typeface="Arial"/>
              <a:buNone/>
            </a:pPr>
            <a:endParaRPr sz="3100" b="1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3100"/>
              <a:buFont typeface="Arial"/>
              <a:buNone/>
            </a:pPr>
            <a:r>
              <a:rPr lang="en-US" sz="3100" b="1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Questão aberta Língua Portuguesa: Um professor ou professora chegou novo na escola e pediu sua ajuda: o que não pode faltar no planejamento de uma rotina semanal para que os estudantes avancem em seus conhecimentos sobre leitura e escrita? Dê exemplos.</a:t>
            </a:r>
            <a:endParaRPr sz="3100" b="1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3100"/>
              <a:buFont typeface="Arial"/>
              <a:buNone/>
            </a:pPr>
            <a:endParaRPr sz="3100" b="1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3100"/>
              <a:buFont typeface="Arial"/>
              <a:buNone/>
            </a:pPr>
            <a:r>
              <a:rPr lang="en-US" sz="3100" b="1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Importante colocar o nome na resposta!</a:t>
            </a:r>
            <a:endParaRPr sz="3100" b="1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3100"/>
              <a:buFont typeface="Arial"/>
              <a:buNone/>
            </a:pPr>
            <a:endParaRPr sz="3100" b="1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3100"/>
              <a:buFont typeface="Arial"/>
              <a:buNone/>
            </a:pPr>
            <a:endParaRPr sz="3100" b="1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3100"/>
              <a:buFont typeface="Arial"/>
              <a:buNone/>
            </a:pPr>
            <a:endParaRPr sz="3100" b="1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3100"/>
              <a:buFont typeface="Arial"/>
              <a:buNone/>
            </a:pPr>
            <a:endParaRPr sz="3100" b="1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217a5d2081f_0_65"/>
          <p:cNvSpPr txBox="1"/>
          <p:nvPr/>
        </p:nvSpPr>
        <p:spPr>
          <a:xfrm>
            <a:off x="806400" y="2021511"/>
            <a:ext cx="11056800" cy="43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888888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182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74767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7" name="Google Shape;597;g217a5d2081f_0_65"/>
          <p:cNvSpPr txBox="1"/>
          <p:nvPr/>
        </p:nvSpPr>
        <p:spPr>
          <a:xfrm>
            <a:off x="558750" y="566738"/>
            <a:ext cx="11074500" cy="11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Avaliação de Satisfação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8" name="Google Shape;598;g217a5d2081f_0_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75625" y="1356675"/>
            <a:ext cx="4429050" cy="4782275"/>
          </a:xfrm>
          <a:prstGeom prst="rect">
            <a:avLst/>
          </a:prstGeom>
          <a:noFill/>
          <a:ln>
            <a:noFill/>
          </a:ln>
        </p:spPr>
      </p:pic>
      <p:sp>
        <p:nvSpPr>
          <p:cNvPr id="599" name="Google Shape;599;g217a5d2081f_0_65"/>
          <p:cNvSpPr txBox="1"/>
          <p:nvPr/>
        </p:nvSpPr>
        <p:spPr>
          <a:xfrm>
            <a:off x="439600" y="3055350"/>
            <a:ext cx="3000000" cy="6616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0" algn="l" rtl="0">
              <a:lnSpc>
                <a:spcPct val="100000"/>
              </a:lnSpc>
              <a:spcBef>
                <a:spcPts val="182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 dirty="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rPr>
              <a:t>LP - Prof </a:t>
            </a:r>
            <a:r>
              <a:rPr lang="en-US" sz="1600" dirty="0">
                <a:solidFill>
                  <a:srgbClr val="747678"/>
                </a:solidFill>
              </a:rPr>
              <a:t>3</a:t>
            </a:r>
            <a:r>
              <a:rPr lang="en-US" sz="1600" b="0" i="0" u="none" strike="noStrike" cap="none" dirty="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rPr>
              <a:t>o </a:t>
            </a:r>
            <a:r>
              <a:rPr lang="en-US" sz="1600" b="0" i="0" u="none" strike="noStrike" cap="none" dirty="0" err="1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rPr>
              <a:t>anos</a:t>
            </a:r>
            <a:r>
              <a:rPr lang="en-US" sz="1600" b="0" i="0" u="none" strike="noStrike" cap="none" dirty="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rPr>
              <a:t> – C3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217a5d2081f_0_72"/>
          <p:cNvSpPr txBox="1"/>
          <p:nvPr/>
        </p:nvSpPr>
        <p:spPr>
          <a:xfrm>
            <a:off x="558750" y="1504664"/>
            <a:ext cx="11056800" cy="43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 b="0" i="0" u="sng" strike="noStrike" cap="none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https://bit.ly/trilhoscadastro25</a:t>
            </a:r>
            <a:r>
              <a:rPr lang="en-US" sz="1000" b="0" i="0" u="none" strike="noStrike" cap="none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endParaRPr sz="1000" b="0" i="0" u="none" strike="noStrike" cap="none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5" name="Google Shape;605;g217a5d2081f_0_72"/>
          <p:cNvSpPr txBox="1"/>
          <p:nvPr/>
        </p:nvSpPr>
        <p:spPr>
          <a:xfrm>
            <a:off x="558750" y="566738"/>
            <a:ext cx="11074500" cy="11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Inscrição/Cadastro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6" name="Google Shape;606;g217a5d2081f_0_7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58100" y="2863075"/>
            <a:ext cx="2381025" cy="238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g3ea529519f8_0_10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2" name="Google Shape;612;g3ea529519f8_0_103" descr="Texto, Logotipo&#10;&#10;Descrição gerada automa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847" y="2907686"/>
            <a:ext cx="3227756" cy="1042630"/>
          </a:xfrm>
          <a:prstGeom prst="rect">
            <a:avLst/>
          </a:prstGeom>
          <a:noFill/>
          <a:ln>
            <a:noFill/>
          </a:ln>
        </p:spPr>
      </p:pic>
      <p:sp>
        <p:nvSpPr>
          <p:cNvPr id="613" name="Google Shape;613;g3ea529519f8_0_103"/>
          <p:cNvSpPr txBox="1"/>
          <p:nvPr/>
        </p:nvSpPr>
        <p:spPr>
          <a:xfrm>
            <a:off x="7884852" y="2263125"/>
            <a:ext cx="1403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INICIATIVA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4" name="Google Shape;614;g3ea529519f8_0_103"/>
          <p:cNvSpPr txBox="1"/>
          <p:nvPr/>
        </p:nvSpPr>
        <p:spPr>
          <a:xfrm>
            <a:off x="1462348" y="2263125"/>
            <a:ext cx="1403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PARCEIROS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5" name="Google Shape;615;g3ea529519f8_0_103" descr="Logotipo&#10;&#10;Descrição gerada automa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2776" y="2491727"/>
            <a:ext cx="3218536" cy="1824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3401</Words>
  <Application>Microsoft Macintosh PowerPoint</Application>
  <PresentationFormat>Widescreen</PresentationFormat>
  <Paragraphs>302</Paragraphs>
  <Slides>49</Slides>
  <Notes>47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49</vt:i4>
      </vt:variant>
    </vt:vector>
  </HeadingPairs>
  <TitlesOfParts>
    <vt:vector size="54" baseType="lpstr">
      <vt:lpstr>Arial</vt:lpstr>
      <vt:lpstr>Calibri</vt:lpstr>
      <vt:lpstr>Tema do Office</vt:lpstr>
      <vt:lpstr>Tema do Office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Estudo de caso 1- Situações de Revisão</vt:lpstr>
      <vt:lpstr>Apresentação do PowerPoint</vt:lpstr>
      <vt:lpstr>Apresentação do PowerPoint</vt:lpstr>
      <vt:lpstr>Apresentação do PowerPoint</vt:lpstr>
      <vt:lpstr>Estudo de caso 2 - Situações de Revisão</vt:lpstr>
      <vt:lpstr>Estudo de caso 2 - Situações de Revisão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Planejamento da prática e proposta de registro -  </vt:lpstr>
      <vt:lpstr>Planejamento da prática e proposta de registro -  </vt:lpstr>
      <vt:lpstr>Apresentação do PowerPoint</vt:lpstr>
      <vt:lpstr>Apresentação do PowerPoint</vt:lpstr>
      <vt:lpstr>Apresentação do PowerPoint</vt:lpstr>
      <vt:lpstr>Registros</vt:lpstr>
      <vt:lpstr>Registros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bruno.coelho.queiroz@vale.com</dc:creator>
  <cp:lastModifiedBy>ERICA DUTRA</cp:lastModifiedBy>
  <cp:revision>2</cp:revision>
  <dcterms:created xsi:type="dcterms:W3CDTF">2021-02-10T12:29:23Z</dcterms:created>
  <dcterms:modified xsi:type="dcterms:W3CDTF">2026-09-02T14:04:08Z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0x01010075467E5792BD2C46A4DEE73301ABD4C7</vt:lpwstr>
  </property>
</Properties>
</file>