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  <p:sldMasterId id="2147483682" r:id="rId3"/>
  </p:sldMasterIdLst>
  <p:notesMasterIdLst>
    <p:notesMasterId r:id="rId57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306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7" r:id="rId50"/>
    <p:sldId id="308" r:id="rId51"/>
    <p:sldId id="301" r:id="rId52"/>
    <p:sldId id="302" r:id="rId53"/>
    <p:sldId id="303" r:id="rId54"/>
    <p:sldId id="304" r:id="rId55"/>
    <p:sldId id="305" r:id="rId56"/>
  </p:sldIdLst>
  <p:sldSz cx="12192000" cy="6858000"/>
  <p:notesSz cx="6888163" cy="100203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8" roundtripDataSignature="AMtx7mgnW9Gy0UyPhZKQsyWQ6vqQHdMZ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78CB37-A8BD-47DC-AC73-464E85A7E8FA}">
  <a:tblStyle styleId="{2678CB37-A8BD-47DC-AC73-464E85A7E8F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F0FD35E7-6725-44C8-915B-DA6B445F1FD5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2340"/>
  </p:normalViewPr>
  <p:slideViewPr>
    <p:cSldViewPr snapToGrid="0">
      <p:cViewPr varScale="1">
        <p:scale>
          <a:sx n="53" d="100"/>
          <a:sy n="53" d="100"/>
        </p:scale>
        <p:origin x="8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customschemas.google.com/relationships/presentationmetadata" Target="metadata"/><Relationship Id="rId5" Type="http://schemas.openxmlformats.org/officeDocument/2006/relationships/slide" Target="slides/slide2.xml"/><Relationship Id="rId61" Type="http://schemas.openxmlformats.org/officeDocument/2006/relationships/theme" Target="theme/theme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a529519f8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" name="Google Shape;278;g3ea529519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2" name="Google Shape;292;p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e742373580_0_89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98" name="Google Shape;298;g3e742373580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66688" y="1373188"/>
            <a:ext cx="6584950" cy="3705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15ae8dd162_0_10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215ae8dd162_0_107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g215ae8dd162_0_107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e742373580_0_18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1" name="Google Shape;311;g3e742373580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7832f4ca4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g3f7832f4c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7832f4ca4_0_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g3f7832f4ca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7832f4ca4_0_1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g3f7832f4ca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7832f4ca4_0_1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9" name="Google Shape;339;g3f7832f4ca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7832f4ca4_0_2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5" name="Google Shape;345;g3f7832f4ca4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7832f4ca4_0_3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g3f7832f4ca4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3f43b67975_0_18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g33f43b67975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40fafef08_0_70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975" tIns="49975" rIns="99975" bIns="499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65" name="Google Shape;365;g3f40fafef0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40fafef08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g3f40fafef08_0_16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2" name="Google Shape;372;g3f40fafef08_0_16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7832f4ca4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3f7832f4ca4_0_13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0" name="Google Shape;380;g3f7832f4ca4_0_13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40fafef08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g3f40fafef08_0_19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8" name="Google Shape;388;g3f40fafef08_0_19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f40fafef08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3f40fafef08_0_17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6" name="Google Shape;396;g3f40fafef08_0_17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40fafef0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f40fafef08_0_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g3f40fafef08_0_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40fafef0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f40fafef08_0_1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g3f40fafef08_0_1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f40fafef0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f40fafef08_0_2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g3f40fafef08_0_23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f40fafef0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f40fafef08_0_3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3f40fafef08_0_31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f40fafef0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f40fafef08_0_3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3f40fafef08_0_3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f40fafef08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f40fafef08_0_4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3f40fafef08_0_4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40fafef08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f40fafef08_0_5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g3f40fafef08_0_5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f40fafef08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f40fafef08_0_5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g3f40fafef08_0_5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f7832f4ca4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g3f7832f4ca4_0_24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4" name="Google Shape;454;g3f7832f4ca4_0_249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f7832f4ca4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g3f7832f4ca4_0_257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2" name="Google Shape;462;g3f7832f4ca4_0_257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f7832f4ca4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g3f7832f4ca4_0_26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0" name="Google Shape;470;g3f7832f4ca4_0_26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f78726539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7" name="Google Shape;477;g3f78726539d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8" name="Google Shape;478;g3f78726539d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f7832f4ca4_0_24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3" name="Google Shape;483;g3f7832f4ca4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1a5f06a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g3f1a5f06a4a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0" name="Google Shape;490;g3f1a5f06a4a_0_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1a5f06a4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" name="Google Shape;505;g3f1a5f06a4a_0_1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g3f1a5f06a4a_0_1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>
          <a:extLst>
            <a:ext uri="{FF2B5EF4-FFF2-40B4-BE49-F238E27FC236}">
              <a16:creationId xmlns:a16="http://schemas.microsoft.com/office/drawing/2014/main" id="{01AC6FCC-A0F0-9B01-0659-21AB7A014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1a5f06a4a_0_16:notes">
            <a:extLst>
              <a:ext uri="{FF2B5EF4-FFF2-40B4-BE49-F238E27FC236}">
                <a16:creationId xmlns:a16="http://schemas.microsoft.com/office/drawing/2014/main" id="{F7E695E6-24EC-8006-0A6A-D3F8D3B8CA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" name="Google Shape;505;g3f1a5f06a4a_0_16:notes">
            <a:extLst>
              <a:ext uri="{FF2B5EF4-FFF2-40B4-BE49-F238E27FC236}">
                <a16:creationId xmlns:a16="http://schemas.microsoft.com/office/drawing/2014/main" id="{F7F15859-5EB8-4D25-1344-9263D8F7B1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g3f1a5f06a4a_0_16:notes">
            <a:extLst>
              <a:ext uri="{FF2B5EF4-FFF2-40B4-BE49-F238E27FC236}">
                <a16:creationId xmlns:a16="http://schemas.microsoft.com/office/drawing/2014/main" id="{336181EB-8148-84E4-B721-744CC10EA4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282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f1a5f06a4a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3" name="Google Shape;513;g3f1a5f06a4a_0_2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4" name="Google Shape;514;g3f1a5f06a4a_0_2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f7832f4ca4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g3f7832f4ca4_0_27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3" name="Google Shape;523;g3f7832f4ca4_0_27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f7832f4ca4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1" name="Google Shape;531;g3f7832f4ca4_0_28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2" name="Google Shape;532;g3f7832f4ca4_0_280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7832f4ca4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0" name="Google Shape;540;g3f7832f4ca4_0_288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1" name="Google Shape;541;g3f7832f4ca4_0_288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ccf738033f_0_991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9" name="Google Shape;549;g2ccf738033f_0_9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f7832f4ca4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g3f7832f4ca4_0_296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6" name="Google Shape;556;g3f7832f4ca4_0_296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f7832f4ca4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g3f7832f4ca4_0_304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5" name="Google Shape;565;g3f7832f4ca4_0_304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f18fc6a328_0_0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3" name="Google Shape;573;g3f18fc6a3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f18fc6a32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g3f18fc6a328_0_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0" name="Google Shape;580;g3f18fc6a328_0_5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f7832f4ca4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g3f7832f4ca4_0_31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8" name="Google Shape;588;g3f7832f4ca4_0_312:notes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50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7832f4ca4_0_42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5" name="Google Shape;595;g3f7832f4ca4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f7832f4ca4_0_434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01" name="Google Shape;601;g3f7832f4ca4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7832f4ca4_0_438:notes"/>
          <p:cNvSpPr txBox="1">
            <a:spLocks noGrp="1"/>
          </p:cNvSpPr>
          <p:nvPr>
            <p:ph type="body" idx="1"/>
          </p:nvPr>
        </p:nvSpPr>
        <p:spPr>
          <a:xfrm>
            <a:off x="691845" y="5284403"/>
            <a:ext cx="5534700" cy="4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150" tIns="50050" rIns="100150" bIns="50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606" name="Google Shape;606;g3f7832f4ca4_0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671" y="1372573"/>
            <a:ext cx="6035100" cy="3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f7832f4ca4_0_319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1" name="Google Shape;611;g3f7832f4ca4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3f7832f4ca4_0_33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7" name="Google Shape;617;g3f7832f4ca4_0_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31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17a5d2081f_0_65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3" name="Google Shape;623;g217a5d2081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17a5d2081f_0_7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1" name="Google Shape;631;g217a5d2081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ea529519f8_0_103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400" cy="39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8" name="Google Shape;638;g3ea529519f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700" cy="3381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9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127" cy="11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9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925" cy="3712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15ae8dd162_0_143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215ae8dd162_0_1433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215ae8dd162_0_14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28" name="Google Shape;28;g215ae8dd162_0_1433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8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AUTOLAYOUT_1">
    <p:bg>
      <p:bgPr>
        <a:solidFill>
          <a:srgbClr val="FFFFF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15ae8dd162_0_16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215ae8dd162_0_16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32" name="Google Shape;32;g215ae8dd162_0_1614"/>
          <p:cNvSpPr txBox="1">
            <a:spLocks noGrp="1"/>
          </p:cNvSpPr>
          <p:nvPr>
            <p:ph type="title"/>
          </p:nvPr>
        </p:nvSpPr>
        <p:spPr>
          <a:xfrm>
            <a:off x="439133" y="1477833"/>
            <a:ext cx="5330100" cy="13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37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g215ae8dd162_0_1614"/>
          <p:cNvSpPr txBox="1">
            <a:spLocks noGrp="1"/>
          </p:cNvSpPr>
          <p:nvPr>
            <p:ph type="body" idx="1"/>
          </p:nvPr>
        </p:nvSpPr>
        <p:spPr>
          <a:xfrm>
            <a:off x="439133" y="2926800"/>
            <a:ext cx="5330100" cy="24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616161"/>
              </a:buClr>
              <a:buSzPts val="2100"/>
              <a:buChar char="•"/>
              <a:defRPr sz="21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4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20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6pPr>
            <a:lvl7pPr marL="3200400" lvl="6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7pPr>
            <a:lvl8pPr marL="3657600" lvl="7" indent="-3429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8pPr>
            <a:lvl9pPr marL="4114800" lvl="8" indent="-3429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616161"/>
              </a:buClr>
              <a:buSzPts val="1800"/>
              <a:buChar char="•"/>
              <a:defRPr sz="19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7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7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7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7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7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8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742373580_0_104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3e742373580_0_104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742373580_0_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3e742373580_0_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3e742373580_0_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1">
  <p:cSld name="Custom_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 1">
  <p:cSld name="1_Título + Text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e742373580_0_110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e742373580_0_110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742373580_0_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3e742373580_0_1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g3e742373580_0_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3e742373580_0_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e742373580_0_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742373580_0_1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g3e742373580_0_1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7" name="Google Shape;127;g3e742373580_0_1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g3e742373580_0_1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g3e742373580_0_1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e742373580_0_1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3e742373580_0_1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g3e742373580_0_1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3e742373580_0_1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3e742373580_0_1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e742373580_0_1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3e742373580_0_1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g3e742373580_0_1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3e742373580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3e742373580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3e742373580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742373580_0_1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3e742373580_0_1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6" name="Google Shape;146;g3e742373580_0_1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g3e742373580_0_1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8" name="Google Shape;148;g3e742373580_0_1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g3e742373580_0_1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g3e742373580_0_1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e742373580_0_1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e742373580_0_1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e742373580_0_1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g3e742373580_0_1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g3e742373580_0_1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e742373580_0_1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3e742373580_0_15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0" name="Google Shape;160;g3e742373580_0_15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g3e742373580_0_1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3e742373580_0_1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3e742373580_0_1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742373580_0_15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3e742373580_0_15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g3e742373580_0_15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8" name="Google Shape;168;g3e742373580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g3e742373580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g3e742373580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742373580_0_16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g3e742373580_0_166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g3e742373580_0_1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g3e742373580_0_1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3e742373580_0_1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742373580_0_172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g3e742373580_0_172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g3e742373580_0_1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3e742373580_0_1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3e742373580_0_1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">
  <p:cSld name="Título + Texto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c4945c4f_0_216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  <a:defRPr sz="3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g3e8c4945c4f_0_216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21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900"/>
              <a:buChar char="•"/>
              <a:defRPr sz="19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e8c4945c4f_0_2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g3e8c4945c4f_0_2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g3e8c4945c4f_0_2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3e8c4945c4f_0_2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g3e8c4945c4f_0_2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e8c4945c4f_0_2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3e8c4945c4f_0_2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g3e8c4945c4f_0_2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g3e8c4945c4f_0_221"/>
          <p:cNvGrpSpPr/>
          <p:nvPr/>
        </p:nvGrpSpPr>
        <p:grpSpPr>
          <a:xfrm>
            <a:off x="0" y="6061602"/>
            <a:ext cx="12192000" cy="796528"/>
            <a:chOff x="0" y="6061602"/>
            <a:chExt cx="12192000" cy="796528"/>
          </a:xfrm>
        </p:grpSpPr>
        <p:sp>
          <p:nvSpPr>
            <p:cNvPr id="206" name="Google Shape;206;g3e8c4945c4f_0_221"/>
            <p:cNvSpPr/>
            <p:nvPr/>
          </p:nvSpPr>
          <p:spPr>
            <a:xfrm>
              <a:off x="0" y="6298330"/>
              <a:ext cx="12192000" cy="55980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7" name="Google Shape;207;g3e8c4945c4f_0_221" descr="A green circle with a black background&#10;&#10;Description automatically generated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417318" y="6061602"/>
              <a:ext cx="671538" cy="7196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g3e8c4945c4f_0_221"/>
            <p:cNvSpPr txBox="1"/>
            <p:nvPr/>
          </p:nvSpPr>
          <p:spPr>
            <a:xfrm>
              <a:off x="348342" y="6353470"/>
              <a:ext cx="60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+ Texto 1">
  <p:cSld name="1_Título + Texto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8c4945c4f_0_230"/>
          <p:cNvSpPr txBox="1">
            <a:spLocks noGrp="1"/>
          </p:cNvSpPr>
          <p:nvPr>
            <p:ph type="ctrTitle"/>
          </p:nvPr>
        </p:nvSpPr>
        <p:spPr>
          <a:xfrm>
            <a:off x="745055" y="566316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g3e8c4945c4f_0_230"/>
          <p:cNvSpPr txBox="1">
            <a:spLocks noGrp="1"/>
          </p:cNvSpPr>
          <p:nvPr>
            <p:ph type="body" idx="1"/>
          </p:nvPr>
        </p:nvSpPr>
        <p:spPr>
          <a:xfrm>
            <a:off x="759472" y="2107838"/>
            <a:ext cx="10561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47678"/>
              </a:buClr>
              <a:buSzPts val="1600"/>
              <a:buChar char="•"/>
              <a:defRPr sz="16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47678"/>
              </a:buClr>
              <a:buSzPts val="1800"/>
              <a:buChar char="•"/>
              <a:defRPr sz="180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AUTOLAYOUT"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e8c4945c4f_0_2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e8c4945c4f_0_239"/>
          <p:cNvSpPr/>
          <p:nvPr/>
        </p:nvSpPr>
        <p:spPr>
          <a:xfrm>
            <a:off x="4063533" y="0"/>
            <a:ext cx="81285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e8c4945c4f_0_2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216" name="Google Shape;216;g3e8c4945c4f_0_239"/>
          <p:cNvSpPr txBox="1">
            <a:spLocks noGrp="1"/>
          </p:cNvSpPr>
          <p:nvPr>
            <p:ph type="body" idx="1"/>
          </p:nvPr>
        </p:nvSpPr>
        <p:spPr>
          <a:xfrm>
            <a:off x="247133" y="842700"/>
            <a:ext cx="3577500" cy="49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FFFFFF"/>
              </a:buClr>
              <a:buSzPts val="2100"/>
              <a:buChar char="•"/>
              <a:defRPr sz="2100">
                <a:solidFill>
                  <a:srgbClr val="FFFFFF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1900">
                <a:solidFill>
                  <a:srgbClr val="FFFFFF"/>
                </a:solidFill>
              </a:defRPr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1900">
                <a:solidFill>
                  <a:srgbClr val="FFFFFF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FFFFFF"/>
              </a:buClr>
              <a:buSzPts val="1900"/>
              <a:buChar char="•"/>
              <a:defRPr sz="19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e8c4945c4f_0_2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g3e8c4945c4f_0_2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0" name="Google Shape;220;g3e8c4945c4f_0_2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3e8c4945c4f_0_2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g3e8c4945c4f_0_2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e8c4945c4f_0_25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g3e8c4945c4f_0_25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6" name="Google Shape;226;g3e8c4945c4f_0_2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g3e8c4945c4f_0_2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g3e8c4945c4f_0_2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e8c4945c4f_0_2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g3e8c4945c4f_0_2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g3e8c4945c4f_0_25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g3e8c4945c4f_0_2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g3e8c4945c4f_0_2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g3e8c4945c4f_0_2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e8c4945c4f_0_26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g3e8c4945c4f_0_26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9" name="Google Shape;239;g3e8c4945c4f_0_26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g3e8c4945c4f_0_26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1" name="Google Shape;241;g3e8c4945c4f_0_26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g3e8c4945c4f_0_2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g3e8c4945c4f_0_2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g3e8c4945c4f_0_2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8c4945c4f_0_2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g3e8c4945c4f_0_2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g3e8c4945c4f_0_2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g3e8c4945c4f_0_2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e8c4945c4f_0_27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g3e8c4945c4f_0_27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53" name="Google Shape;253;g3e8c4945c4f_0_27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54" name="Google Shape;254;g3e8c4945c4f_0_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g3e8c4945c4f_0_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g3e8c4945c4f_0_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e8c4945c4f_0_28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g3e8c4945c4f_0_28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60" name="Google Shape;260;g3e8c4945c4f_0_28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61" name="Google Shape;261;g3e8c4945c4f_0_2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g3e8c4945c4f_0_2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3e8c4945c4f_0_2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e8c4945c4f_0_2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g3e8c4945c4f_0_291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g3e8c4945c4f_0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g3e8c4945c4f_0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g3e8c4945c4f_0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e8c4945c4f_0_297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g3e8c4945c4f_0_297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g3e8c4945c4f_0_2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g3e8c4945c4f_0_2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g3e8c4945c4f_0_2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67" descr="Texto, Logotipo&#10;&#10;Descrição gerada automa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23877" y="6056643"/>
            <a:ext cx="1401386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e742373580_0_9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g3e742373580_0_9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g3e742373580_0_9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g3e742373580_0_9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4" name="Google Shape;104;g3e742373580_0_94" descr="Texto, Logotipo&#10;&#10;Descrição gerada automaticament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223877" y="6056643"/>
            <a:ext cx="1401387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e8c4945c4f_0_2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" name="Google Shape;185;g3e8c4945c4f_0_2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e8c4945c4f_0_2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e8c4945c4f_0_2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88" name="Google Shape;188;g3e8c4945c4f_0_210" descr="Texto, Logotipo&#10;&#10;Descrição gerada automaticamente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0223877" y="6056643"/>
            <a:ext cx="1401392" cy="4524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pt/view-image.php?image=437369&amp;picture=teia-de-aranha-teia-naturez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pImHt0HY_reVWGiMpVSparorKWGY8wnn?usp=sharin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trilhoscadastro25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g3ea529519f8_0_0" descr="Pessoas sentadas ao redor de uma mesa verde&#10;&#10;Descrição gerada automaticamente com confiança média"/>
          <p:cNvPicPr preferRelativeResize="0"/>
          <p:nvPr/>
        </p:nvPicPr>
        <p:blipFill rotWithShape="1">
          <a:blip r:embed="rId3">
            <a:alphaModFix/>
          </a:blip>
          <a:srcRect l="26885" b="6847"/>
          <a:stretch/>
        </p:blipFill>
        <p:spPr>
          <a:xfrm>
            <a:off x="0" y="-2"/>
            <a:ext cx="71772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3ea529519f8_0_0"/>
          <p:cNvSpPr/>
          <p:nvPr/>
        </p:nvSpPr>
        <p:spPr>
          <a:xfrm>
            <a:off x="6496050" y="-266700"/>
            <a:ext cx="5829300" cy="7162800"/>
          </a:xfrm>
          <a:custGeom>
            <a:avLst/>
            <a:gdLst/>
            <a:ahLst/>
            <a:cxnLst/>
            <a:rect l="l" t="t" r="r" b="b"/>
            <a:pathLst>
              <a:path w="5829300" h="7162800" extrusionOk="0">
                <a:moveTo>
                  <a:pt x="5829300" y="76200"/>
                </a:moveTo>
                <a:lnTo>
                  <a:pt x="0" y="0"/>
                </a:lnTo>
                <a:lnTo>
                  <a:pt x="1104900" y="2838450"/>
                </a:lnTo>
                <a:lnTo>
                  <a:pt x="95250" y="5810250"/>
                </a:lnTo>
                <a:lnTo>
                  <a:pt x="666750" y="7162800"/>
                </a:lnTo>
                <a:lnTo>
                  <a:pt x="5791200" y="7124700"/>
                </a:lnTo>
                <a:lnTo>
                  <a:pt x="5829300" y="762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3ea529519f8_0_0"/>
          <p:cNvSpPr/>
          <p:nvPr/>
        </p:nvSpPr>
        <p:spPr>
          <a:xfrm>
            <a:off x="7942796" y="2055429"/>
            <a:ext cx="4249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Trilhos da Alfabetização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Professores/as de 1º e 2º Anos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3600" b="1" i="0" u="none" strike="noStrike" cap="none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Ciclo 2- 2026</a:t>
            </a: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3600" b="1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g3ea529519f8_0_0"/>
          <p:cNvSpPr/>
          <p:nvPr/>
        </p:nvSpPr>
        <p:spPr>
          <a:xfrm>
            <a:off x="5810250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007E79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3ea529519f8_0_0"/>
          <p:cNvSpPr/>
          <p:nvPr/>
        </p:nvSpPr>
        <p:spPr>
          <a:xfrm>
            <a:off x="5787773" y="-457200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190500" cap="rnd" cmpd="sng">
            <a:solidFill>
              <a:srgbClr val="E6AC22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ea529519f8_0_0"/>
          <p:cNvSpPr/>
          <p:nvPr/>
        </p:nvSpPr>
        <p:spPr>
          <a:xfrm>
            <a:off x="6172026" y="-543229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E6AC22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ea529519f8_0_0"/>
          <p:cNvSpPr/>
          <p:nvPr/>
        </p:nvSpPr>
        <p:spPr>
          <a:xfrm>
            <a:off x="5446982" y="-371171"/>
            <a:ext cx="1443663" cy="7944455"/>
          </a:xfrm>
          <a:custGeom>
            <a:avLst/>
            <a:gdLst/>
            <a:ahLst/>
            <a:cxnLst/>
            <a:rect l="l" t="t" r="r" b="b"/>
            <a:pathLst>
              <a:path w="1443663" h="7944455" extrusionOk="0">
                <a:moveTo>
                  <a:pt x="0" y="0"/>
                </a:moveTo>
                <a:cubicBezTo>
                  <a:pt x="650875" y="1011237"/>
                  <a:pt x="1301750" y="2022475"/>
                  <a:pt x="1428750" y="3067050"/>
                </a:cubicBezTo>
                <a:cubicBezTo>
                  <a:pt x="1555750" y="4111625"/>
                  <a:pt x="831850" y="5480050"/>
                  <a:pt x="762000" y="6267450"/>
                </a:cubicBezTo>
                <a:cubicBezTo>
                  <a:pt x="692150" y="7054850"/>
                  <a:pt x="962025" y="7534275"/>
                  <a:pt x="1009650" y="7791450"/>
                </a:cubicBezTo>
                <a:cubicBezTo>
                  <a:pt x="1057275" y="8048625"/>
                  <a:pt x="1052512" y="7929562"/>
                  <a:pt x="1047750" y="7810500"/>
                </a:cubicBezTo>
              </a:path>
            </a:pathLst>
          </a:custGeom>
          <a:noFill/>
          <a:ln w="381000" cap="flat" cmpd="sng">
            <a:solidFill>
              <a:srgbClr val="FFFFFF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g3ea529519f8_0_0" descr="Texto, 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1136" y="202441"/>
            <a:ext cx="1934631" cy="62459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3ea529519f8_0_0"/>
          <p:cNvSpPr/>
          <p:nvPr/>
        </p:nvSpPr>
        <p:spPr>
          <a:xfrm>
            <a:off x="8740578" y="5943152"/>
            <a:ext cx="3025200" cy="4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100" b="1">
                <a:solidFill>
                  <a:srgbClr val="747678"/>
                </a:solidFill>
              </a:rPr>
              <a:t>Rio Piracicaba</a:t>
            </a:r>
            <a:endParaRPr sz="2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"/>
          <p:cNvSpPr txBox="1"/>
          <p:nvPr/>
        </p:nvSpPr>
        <p:spPr>
          <a:xfrm>
            <a:off x="915876" y="4176425"/>
            <a:ext cx="9088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Professores/as 1º e 2º anos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742373580_0_89"/>
          <p:cNvSpPr txBox="1"/>
          <p:nvPr/>
        </p:nvSpPr>
        <p:spPr>
          <a:xfrm>
            <a:off x="1675925" y="325600"/>
            <a:ext cx="8528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Professores de 1º e 2º ano</a:t>
            </a:r>
            <a:endParaRPr sz="2200" b="1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1" name="Google Shape;301;g3e742373580_0_89"/>
          <p:cNvGraphicFramePr/>
          <p:nvPr/>
        </p:nvGraphicFramePr>
        <p:xfrm>
          <a:off x="2008963" y="1336410"/>
          <a:ext cx="7862300" cy="3998290"/>
        </p:xfrm>
        <a:graphic>
          <a:graphicData uri="http://schemas.openxmlformats.org/drawingml/2006/table">
            <a:tbl>
              <a:tblPr>
                <a:noFill/>
                <a:tableStyleId>{2678CB37-A8BD-47DC-AC73-464E85A7E8FA}</a:tableStyleId>
              </a:tblPr>
              <a:tblGrid>
                <a:gridCol w="786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1</a:t>
                      </a: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 Leitura literária pela formadora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2- Devolutiva atividade prática e reflexões sobre conversas apreciativas em torno do literário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3- Tematização da prática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4- Cadernos dos estudantes 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5- Atividade Prática</a:t>
                      </a:r>
                      <a:endParaRPr sz="1800" b="1" u="none" strike="noStrike" cap="none">
                        <a:solidFill>
                          <a:srgbClr val="387C6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6- Sistematização: Principais conteúdos trabalhados nos ciclos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387C65"/>
                          </a:solidFill>
                        </a:rPr>
                        <a:t>7-Instrumento Avaliação da Formação e Pausa Avaliativa</a:t>
                      </a:r>
                      <a:endParaRPr sz="1800" b="1" u="none" strike="noStrike" cap="none">
                        <a:solidFill>
                          <a:srgbClr val="387C65"/>
                        </a:solidFill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15ae8dd162_0_10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7F7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215ae8dd162_0_1078"/>
          <p:cNvSpPr txBox="1"/>
          <p:nvPr/>
        </p:nvSpPr>
        <p:spPr>
          <a:xfrm>
            <a:off x="915876" y="4176425"/>
            <a:ext cx="9088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None/>
            </a:pPr>
            <a:r>
              <a:rPr lang="en-US" sz="5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Leitura literária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e742373580_0_184"/>
          <p:cNvSpPr txBox="1"/>
          <p:nvPr/>
        </p:nvSpPr>
        <p:spPr>
          <a:xfrm>
            <a:off x="4830170" y="472125"/>
            <a:ext cx="6181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3e742373580_0_184"/>
          <p:cNvSpPr txBox="1"/>
          <p:nvPr/>
        </p:nvSpPr>
        <p:spPr>
          <a:xfrm>
            <a:off x="6599325" y="1216400"/>
            <a:ext cx="51867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r>
              <a:rPr lang="en-US" sz="2300" b="1" i="0" u="none" strike="noStrike" cap="none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Conteúdo transversal de formação literária:</a:t>
            </a:r>
            <a:endParaRPr sz="23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endParaRPr sz="23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Sequência de histórias previamente pensada e organizada para provocar distintas experiências estéticas.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Para 2026: Autores e Autoras Mineiras. </a:t>
            </a: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23"/>
              <a:buFont typeface="Arial"/>
              <a:buNone/>
            </a:pPr>
            <a:endParaRPr sz="2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3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g3e742373580_0_18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125" y="1328250"/>
            <a:ext cx="5920001" cy="447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7832f4ca4_0_0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- Edimilson de Almeida Pereira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g3f7832f4ca4_0_0"/>
          <p:cNvPicPr preferRelativeResize="0"/>
          <p:nvPr/>
        </p:nvPicPr>
        <p:blipFill rotWithShape="1">
          <a:blip r:embed="rId3">
            <a:alphaModFix/>
          </a:blip>
          <a:srcRect l="4971" r="4971"/>
          <a:stretch/>
        </p:blipFill>
        <p:spPr>
          <a:xfrm>
            <a:off x="6284171" y="2051721"/>
            <a:ext cx="5036450" cy="3357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g3f7832f4ca4_0_0" descr="https://images.openai.com/static-rsc-4/COFW7yhSkdg-GxcEzNr_yIzCi8Tl6e6F-6i39W9i42_3dWhMdEkF85A4AZqRveK9ZxTBsRLORW7XZlaBYM32kNjAiHXVZwmPpSDxrQ6GEEKCkqLa2S6Q0IHMpz8PrdBRhTrOQjNT9VB49l9HKUilFDDzniwYFeY0bjqUqj1OR1LO95MF8XsP5tku2WmVi_Sb?purpose=fullsiz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6200" y="1452150"/>
            <a:ext cx="5116399" cy="51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7832f4ca4_0_6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- Edimilson de Almeida Pereira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g3f7832f4ca4_0_6" descr="https://images.openai.com/static-rsc-4/COFW7yhSkdg-GxcEzNr_yIzCi8Tl6e6F-6i39W9i42_3dWhMdEkF85A4AZqRveK9ZxTBsRLORW7XZlaBYM32kNjAiHXVZwmPpSDxrQ6GEEKCkqLa2S6Q0IHMpz8PrdBRhTrOQjNT9VB49l9HKUilFDDzniwYFeY0bjqUqj1OR1LO95MF8XsP5tku2WmVi_Sb?purpose=fullsiz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16175" y="1491275"/>
            <a:ext cx="3875450" cy="387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3f7832f4ca4_0_6"/>
          <p:cNvSpPr txBox="1"/>
          <p:nvPr/>
        </p:nvSpPr>
        <p:spPr>
          <a:xfrm>
            <a:off x="373100" y="1104475"/>
            <a:ext cx="8369400" cy="5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cinco mitopoéticas do livro</a:t>
            </a:r>
            <a:endParaRPr sz="1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obra se organiza em cinco partes: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CAPOEIRA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Relaciona-se ao corpo, ao movimento, ao jogo, à musicalidade e à tradição da capoeira.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CONGADO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Traz elementos ligados às manifestações do Congado, às memórias, à religiosidade, à música e à ancestralidade.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JONGO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Aproxima a poesia dos ritmos, cantos, danças, memórias e saberes associados ao jongo.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ORIXÁS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Evoca elementos das tradições de matriz africana, seus orixás, símbolos e modos de compreender as relações entre seres humanos, natureza e espiritualidade.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VISSUNGOS</a:t>
            </a:r>
            <a:br>
              <a:rPr lang="en-US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Relaciona-se aos cantos de tradição africana preservados e recriados no Brasil, especialmente associados às comunidades negras de Minas Gerais. A dimensão da oralidade, do canto e da memória é muito importante aqui.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g3f7832f4ca4_0_12"/>
          <p:cNvPicPr preferRelativeResize="0"/>
          <p:nvPr/>
        </p:nvPicPr>
        <p:blipFill rotWithShape="1">
          <a:blip r:embed="rId3">
            <a:alphaModFix/>
          </a:blip>
          <a:srcRect r="54086" b="31834"/>
          <a:stretch/>
        </p:blipFill>
        <p:spPr>
          <a:xfrm>
            <a:off x="280650" y="52450"/>
            <a:ext cx="3575324" cy="6681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g3f7832f4ca4_0_12"/>
          <p:cNvPicPr preferRelativeResize="0"/>
          <p:nvPr/>
        </p:nvPicPr>
        <p:blipFill rotWithShape="1">
          <a:blip r:embed="rId3">
            <a:alphaModFix/>
          </a:blip>
          <a:srcRect l="48728" t="62224"/>
          <a:stretch/>
        </p:blipFill>
        <p:spPr>
          <a:xfrm>
            <a:off x="4345352" y="1946925"/>
            <a:ext cx="3510498" cy="478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3f7832f4ca4_0_12"/>
          <p:cNvPicPr preferRelativeResize="0"/>
          <p:nvPr/>
        </p:nvPicPr>
        <p:blipFill rotWithShape="1">
          <a:blip r:embed="rId3">
            <a:alphaModFix/>
          </a:blip>
          <a:srcRect l="46990" r="1738" b="38199"/>
          <a:stretch/>
        </p:blipFill>
        <p:spPr>
          <a:xfrm>
            <a:off x="8345225" y="176725"/>
            <a:ext cx="3361850" cy="558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3f7832f4ca4_0_18"/>
          <p:cNvPicPr preferRelativeResize="0"/>
          <p:nvPr/>
        </p:nvPicPr>
        <p:blipFill rotWithShape="1">
          <a:blip r:embed="rId3">
            <a:alphaModFix/>
          </a:blip>
          <a:srcRect r="59124" b="44165"/>
          <a:stretch/>
        </p:blipFill>
        <p:spPr>
          <a:xfrm>
            <a:off x="621775" y="109675"/>
            <a:ext cx="3932252" cy="663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f7832f4ca4_0_18"/>
          <p:cNvPicPr preferRelativeResize="0"/>
          <p:nvPr/>
        </p:nvPicPr>
        <p:blipFill rotWithShape="1">
          <a:blip r:embed="rId3">
            <a:alphaModFix/>
          </a:blip>
          <a:srcRect t="54977"/>
          <a:stretch/>
        </p:blipFill>
        <p:spPr>
          <a:xfrm>
            <a:off x="4676850" y="109675"/>
            <a:ext cx="7246724" cy="5134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7832f4ca4_0_23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3f7832f4ca4_0_23"/>
          <p:cNvSpPr txBox="1"/>
          <p:nvPr/>
        </p:nvSpPr>
        <p:spPr>
          <a:xfrm>
            <a:off x="5633425" y="1706250"/>
            <a:ext cx="6248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134F5C"/>
                </a:solidFill>
                <a:latin typeface="Arial"/>
                <a:ea typeface="Arial"/>
                <a:cs typeface="Arial"/>
                <a:sym typeface="Arial"/>
              </a:rPr>
              <a:t>Edimilson é um pesquisador das culturas populares e afrodescendentes e transforma conhecimentos, memórias, vozes e tradições em matéria de poesia.</a:t>
            </a:r>
            <a:endParaRPr sz="2200" b="1" i="0" u="none" strike="noStrike" cap="none">
              <a:solidFill>
                <a:srgbClr val="134F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g3f7832f4ca4_0_23" descr="https://images.openai.com/static-rsc-4/HQ_zmVDahfNHi7MKLZl-GeDNErZAdM7dztu12zWmfvTl7UUGs1e07H3P114RCRkYptvBqPkCsvkpwyAISygiPVsW-44cQoipx4wfjfZBOZ9jApLsuKgN_XpPvN7x2RidFKOCqE6Nm03SVCB5MxEXvVnsysFV2QGa0cQ4WO8UjkrFRFMqQLby5x8qHo1PojFn?purpose=fullsiz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975" y="1763475"/>
            <a:ext cx="4844888" cy="322992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3f7832f4ca4_0_23"/>
          <p:cNvSpPr txBox="1"/>
          <p:nvPr/>
        </p:nvSpPr>
        <p:spPr>
          <a:xfrm>
            <a:off x="607975" y="5203150"/>
            <a:ext cx="74364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Edimilson de Almeida Pereira nasceu em </a:t>
            </a: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Juiz de Fora (MG), em 1963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É poeta, ensaísta, escritor de literatura infantil e professor da Faculdade de Letras da Universidade Federal de Juiz de Fora. Sua produção transita pela poesia, literatura, antropologia e estudos das culturas populares e afrodescendentes.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7832f4ca4_0_30"/>
          <p:cNvSpPr txBox="1"/>
          <p:nvPr/>
        </p:nvSpPr>
        <p:spPr>
          <a:xfrm>
            <a:off x="268613" y="154800"/>
            <a:ext cx="1105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Teia literária </a:t>
            </a:r>
            <a:endParaRPr sz="30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3f7832f4ca4_0_30"/>
          <p:cNvSpPr txBox="1"/>
          <p:nvPr/>
        </p:nvSpPr>
        <p:spPr>
          <a:xfrm>
            <a:off x="1858075" y="2283950"/>
            <a:ext cx="78231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“Há poemas que pedem silêncio.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Há poemas que pedem voz.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Há poemas que pedem movimento.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en-US" sz="3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há poemas que pedem palmas.”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3f43b67975_0_18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g33f43b67975_0_184"/>
          <p:cNvSpPr txBox="1"/>
          <p:nvPr/>
        </p:nvSpPr>
        <p:spPr>
          <a:xfrm>
            <a:off x="915876" y="4176425"/>
            <a:ext cx="102429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Devolutiva Atividade prática e Leitura literária e conversa apreciativa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40fafef08_0_70"/>
          <p:cNvSpPr txBox="1"/>
          <p:nvPr/>
        </p:nvSpPr>
        <p:spPr>
          <a:xfrm>
            <a:off x="239550" y="431700"/>
            <a:ext cx="11712900" cy="9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-US" sz="3100" b="1">
                <a:solidFill>
                  <a:srgbClr val="007E79"/>
                </a:solidFill>
              </a:rPr>
              <a:t>Discussões importantes:</a:t>
            </a:r>
            <a:endParaRPr sz="3100" b="1" i="0" u="none" strike="noStrike" cap="none">
              <a:solidFill>
                <a:srgbClr val="007E79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f40fafef08_0_70"/>
          <p:cNvSpPr txBox="1"/>
          <p:nvPr/>
        </p:nvSpPr>
        <p:spPr>
          <a:xfrm>
            <a:off x="371851" y="2104057"/>
            <a:ext cx="11448300" cy="25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4318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-"/>
            </a:pPr>
            <a:r>
              <a:rPr lang="en-US" sz="2800">
                <a:solidFill>
                  <a:schemeClr val="dk1"/>
                </a:solidFill>
              </a:rPr>
              <a:t>Respostas das crianças - quando desviam muito da obra, quando não apresentam justificativas, quando não compreendem a metáfora dos bichos</a:t>
            </a:r>
            <a:endParaRPr sz="2800">
              <a:solidFill>
                <a:schemeClr val="dk1"/>
              </a:solidFill>
            </a:endParaRPr>
          </a:p>
          <a:p>
            <a:pPr marL="45720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  <a:p>
            <a:pPr marL="457200" marR="0" lvl="0" indent="-4064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 sz="2800">
                <a:solidFill>
                  <a:schemeClr val="dk1"/>
                </a:solidFill>
              </a:rPr>
              <a:t>Intervenção da professora</a:t>
            </a:r>
            <a:endParaRPr sz="2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40fafef08_0_168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f40fafef08_0_168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3f40fafef08_0_168"/>
          <p:cNvSpPr txBox="1"/>
          <p:nvPr/>
        </p:nvSpPr>
        <p:spPr>
          <a:xfrm>
            <a:off x="145050" y="1244625"/>
            <a:ext cx="114471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44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No início da conversa, percebi que muitos estudantes ainda interpretavam os bichos de forma literal. Alguns levantaram hipóteses de que Eloísa havia ido para outro planeta e que os bichos poderiam até ser alienígenas.</a:t>
            </a:r>
            <a:endParaRPr sz="2400">
              <a:solidFill>
                <a:schemeClr val="dk1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Em vez de responder, retomei a pergunta:</a:t>
            </a:r>
            <a:endParaRPr sz="2400">
              <a:solidFill>
                <a:schemeClr val="dk1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— "Quem vocês acham que realmente são esses bichos?"</a:t>
            </a:r>
            <a:endParaRPr sz="2400">
              <a:solidFill>
                <a:schemeClr val="dk1"/>
              </a:solidFill>
            </a:endParaRPr>
          </a:p>
          <a:p>
            <a:pPr marL="0" lvl="0" indent="444500" algn="just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Pedi que observassem novamente as ilustrações e justificassem suas respostas com base na história. Aos poucos, as hipóteses foram mudando e os próprios estudantes chegaram à conclusão de que os bichos representavam os sentimentos de Eloísa diante de um ambiente novo, e não animais de verdade. Essa intervenção favoreceu uma leitura mais profunda da obra e permitiu que a turma construísse coletivamente o significado simbólico dos personagens.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7832f4ca4_0_136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3f7832f4ca4_0_136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f7832f4ca4_0_136"/>
          <p:cNvSpPr txBox="1"/>
          <p:nvPr/>
        </p:nvSpPr>
        <p:spPr>
          <a:xfrm>
            <a:off x="0" y="1317450"/>
            <a:ext cx="12030300" cy="60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Prof</a:t>
            </a:r>
            <a:r>
              <a:rPr lang="en-US" sz="2400">
                <a:solidFill>
                  <a:schemeClr val="dk1"/>
                </a:solidFill>
              </a:rPr>
              <a:t>: Quem são esses bichos? Vocês acham que esses bichos existem de verdade na história?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Maria Clara</a:t>
            </a:r>
            <a:r>
              <a:rPr lang="en-US" sz="2400">
                <a:solidFill>
                  <a:schemeClr val="dk1"/>
                </a:solidFill>
              </a:rPr>
              <a:t>: Tia eles eram bichos depois viraram crianças.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(Por causa da imagem da página de Eloísa e as crianças na escola no final)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Eu perguntei para eles.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Prof:</a:t>
            </a:r>
            <a:r>
              <a:rPr lang="en-US" sz="2400">
                <a:solidFill>
                  <a:schemeClr val="dk1"/>
                </a:solidFill>
              </a:rPr>
              <a:t> a Maria Clara disse que eles eram bichos e depois viraram crianças, vocês acham igual a Maria Clara?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Outros disseram não. Que a Eloísa é uma humana.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Prof:</a:t>
            </a:r>
            <a:r>
              <a:rPr lang="en-US" sz="2400">
                <a:solidFill>
                  <a:schemeClr val="dk1"/>
                </a:solidFill>
              </a:rPr>
              <a:t> E o bichos na história?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Alunos: É uma fantasia. Da imaginação.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Prof</a:t>
            </a:r>
            <a:r>
              <a:rPr lang="en-US" sz="2400">
                <a:solidFill>
                  <a:schemeClr val="dk1"/>
                </a:solidFill>
              </a:rPr>
              <a:t>: Ah! O coleguinha disse que é uma imaginação então eles também poderiam ser crianças?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Olívia</a:t>
            </a:r>
            <a:r>
              <a:rPr lang="en-US" sz="2400">
                <a:solidFill>
                  <a:schemeClr val="dk1"/>
                </a:solidFill>
              </a:rPr>
              <a:t>: São sim tia, eles são crianças e amigos dela.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40fafef08_0_195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f40fafef08_0_195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f40fafef08_0_195"/>
          <p:cNvSpPr txBox="1"/>
          <p:nvPr/>
        </p:nvSpPr>
        <p:spPr>
          <a:xfrm>
            <a:off x="0" y="1317450"/>
            <a:ext cx="11715900" cy="5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Prof</a:t>
            </a:r>
            <a:r>
              <a:rPr lang="en-US" sz="2400">
                <a:solidFill>
                  <a:schemeClr val="dk1"/>
                </a:solidFill>
              </a:rPr>
              <a:t>: Mas vamos voltar no começo da história, no começo os bichos eram amigos dela?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Alunos</a:t>
            </a:r>
            <a:r>
              <a:rPr lang="en-US" sz="2400">
                <a:solidFill>
                  <a:schemeClr val="dk1"/>
                </a:solidFill>
              </a:rPr>
              <a:t>: Ela não conhecia eles e aí não era amigos mas depois foi ficando amigos.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Prof</a:t>
            </a:r>
            <a:r>
              <a:rPr lang="en-US" sz="2400">
                <a:solidFill>
                  <a:schemeClr val="dk1"/>
                </a:solidFill>
              </a:rPr>
              <a:t>: Ah mas porque no começo Eloísa não gostava dos bichos e no final ela ficou amiga deles?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Achei muito interessante a aluna Olívia que relatou uma questão interessante.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Olívia</a:t>
            </a:r>
            <a:r>
              <a:rPr lang="en-US" sz="2400">
                <a:solidFill>
                  <a:schemeClr val="dk1"/>
                </a:solidFill>
              </a:rPr>
              <a:t>: É porque o tempo foi passando, tipo quando eu cheguei na minha outra escola, eu não conhecia ninguém, fiquei triste igual Eloísa, mas depois fui fazendo amizades e depois eu fiquei alegre.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Prof:</a:t>
            </a:r>
            <a:r>
              <a:rPr lang="en-US" sz="2400">
                <a:solidFill>
                  <a:schemeClr val="dk1"/>
                </a:solidFill>
              </a:rPr>
              <a:t> E os coleguinhas deixaram de ser estranhos?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Olivia</a:t>
            </a:r>
            <a:r>
              <a:rPr lang="en-US" sz="2400">
                <a:solidFill>
                  <a:schemeClr val="dk1"/>
                </a:solidFill>
              </a:rPr>
              <a:t>: Sim e igual Eloísa com os bichos. Depois os bichos não pareciam mais bichos e eram criança igual ela.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f40fafef08_0_179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g3f40fafef08_0_179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Exemplos de registros: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g3f40fafef08_0_179"/>
          <p:cNvPicPr preferRelativeResize="0"/>
          <p:nvPr/>
        </p:nvPicPr>
        <p:blipFill rotWithShape="1">
          <a:blip r:embed="rId4">
            <a:alphaModFix/>
          </a:blip>
          <a:srcRect t="35536" b="35538"/>
          <a:stretch/>
        </p:blipFill>
        <p:spPr>
          <a:xfrm>
            <a:off x="10287000" y="6286500"/>
            <a:ext cx="1428900" cy="3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3f40fafef08_0_179"/>
          <p:cNvSpPr txBox="1"/>
          <p:nvPr/>
        </p:nvSpPr>
        <p:spPr>
          <a:xfrm>
            <a:off x="1568575" y="2150825"/>
            <a:ext cx="84891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Um planejamento intencional permite conhecer as chaves de leitura para elaborar as intervenções que ampliam o olhar das crianças, valorizam suas hipóteses e estimulam a observação dos detalhes presentes tanto no texto quanto nas ilustrações.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f40fafef08_0_6"/>
          <p:cNvSpPr txBox="1"/>
          <p:nvPr/>
        </p:nvSpPr>
        <p:spPr>
          <a:xfrm>
            <a:off x="102850" y="548625"/>
            <a:ext cx="5471400" cy="51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As conversas literárias também incentivam o desenvolvimento do pensamento crítico, da imaginação,</a:t>
            </a:r>
            <a:endParaRPr sz="2400">
              <a:solidFill>
                <a:schemeClr val="dk1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da oralidade e da compreensão leitora, permitindo que os alunos compartilhem suas impressões,</a:t>
            </a:r>
            <a:endParaRPr sz="2400">
              <a:solidFill>
                <a:schemeClr val="dk1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respeitem diferentes pontos de vista e construam sentidos coletivamente.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408" name="Google Shape;408;g3f40fafef08_0_6"/>
          <p:cNvSpPr txBox="1"/>
          <p:nvPr/>
        </p:nvSpPr>
        <p:spPr>
          <a:xfrm>
            <a:off x="6328675" y="634775"/>
            <a:ext cx="5783700" cy="46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Fiquei impressionada com a empolgação das crianças durante a leitura do livro. Só observando</a:t>
            </a:r>
            <a:endParaRPr sz="2400">
              <a:solidFill>
                <a:schemeClr val="dk1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 capa, eles conseguiram pensar em muitas possibilidades da história, usando a imaginação. Quanto</a:t>
            </a:r>
            <a:endParaRPr sz="2400">
              <a:solidFill>
                <a:schemeClr val="dk1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mais eu lia, mais imaginação surgia, mais eles levantavam o dedo para falar.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f40fafef08_0_16"/>
          <p:cNvSpPr txBox="1"/>
          <p:nvPr/>
        </p:nvSpPr>
        <p:spPr>
          <a:xfrm>
            <a:off x="302875" y="782975"/>
            <a:ext cx="11026500" cy="3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Foi ali, naquele encontro de falas e descobertas, que entendi como a expectativa de aprendizagem acontecia, alí, diante dos meus olhos. Cada um deles entendeu um detalhe, uma pista, um pedaço da intencionalidade dos autores que estava impresso no papel, transformando a leitura em uma construção coletiva. Eu só precisei, estudar, planejar, silenciar, provocar,</a:t>
            </a:r>
            <a:endParaRPr sz="2400">
              <a:solidFill>
                <a:schemeClr val="dk1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estrategicamente, e registrar, porque nossos alunos são extremamente capazes. Apenas necessitam desse olhar estratégico.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40fafef08_0_23"/>
          <p:cNvSpPr txBox="1"/>
          <p:nvPr/>
        </p:nvSpPr>
        <p:spPr>
          <a:xfrm>
            <a:off x="831350" y="634375"/>
            <a:ext cx="10335000" cy="50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4445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07F7B"/>
                </a:solidFill>
              </a:rPr>
              <a:t>Para discutir:</a:t>
            </a:r>
            <a:endParaRPr sz="2400">
              <a:solidFill>
                <a:srgbClr val="107F7B"/>
              </a:solidFill>
            </a:endParaRPr>
          </a:p>
          <a:p>
            <a:pPr marL="0" marR="0" lvl="0" indent="444500" algn="ctr" rtl="0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Ao final da interação, mesmo fazendo intervenções, os alunos não perceberam que a Eloisa se sentia estranha na cidade que eles falaram que era a cidade dos bichos, mas foi possível perceber que as respostas dos alunos se complementaram, enriquecendo os conhecimentos ampliando o repertório de todos. A troca de ideias durante a conversa permitiu que os estudantes conhecessem diferentes interpretações sobre a leitura, refletissem sobre seus próprios pontos de vista e, em alguns casos, mudassem de opinião ao ouvir as contribuições dos colegas.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f40fafef08_0_31"/>
          <p:cNvSpPr txBox="1"/>
          <p:nvPr/>
        </p:nvSpPr>
        <p:spPr>
          <a:xfrm>
            <a:off x="102875" y="337200"/>
            <a:ext cx="11672100" cy="49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7E79"/>
                </a:solidFill>
              </a:rPr>
              <a:t>Aprendizagens literárias</a:t>
            </a:r>
            <a:endParaRPr sz="2400">
              <a:solidFill>
                <a:srgbClr val="007E7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7E79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Essa experiência também reforçou a importância de ensinar e construir saberes literários com as crianças. Durante a leitura, elas foram aprendendo a observar os detalhes das imagens, perceber a passagem do tempo, compreender os sentimentos da personagem, interpretar os elementos simbólicos da narrativa, relacionar texto e ilustração e justificar suas interpretações a partir dos indícios presentes na obra.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f40fafef08_0_39"/>
          <p:cNvSpPr txBox="1"/>
          <p:nvPr/>
        </p:nvSpPr>
        <p:spPr>
          <a:xfrm>
            <a:off x="97125" y="97125"/>
            <a:ext cx="11466600" cy="60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Minha experiência com o livro álbum foi tão especial quanto para os alunos, pois foi a primeira vez que eu li uma história deixando os alunos falarem junto comigo, num diálogo ativo. Achei que foi muito interessante deixar a imaginação das crianças fruir, sem podá- la e fazê-la esperar até o final da história. Os alunos falaram livremente sobre as ilustrações. Eles descobriram detalhes ocultos que o texto omitia. Ver a turma construir o sentido juntos foi emocionante. Essa experiência provou o poder da leitura viva. Ao darem voz às suas próprias percepções visuais, as crianças deixaram de ser ouvintes passivas para se tornarem coautoras da história. O entusiasmo tomou conta do espaço a cada página virada, revelando que a literatura, quando compartilhada de forma livre,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solta, é capaz de produzir novas ideias e um brilho no olhar de cada novo leitor.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g3f40fafef08_0_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570634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g3f40fafef08_0_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7197" cy="6039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g3f40fafef08_0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89276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7832f4ca4_0_249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g3f7832f4ca4_0_249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3f7832f4ca4_0_249"/>
          <p:cNvSpPr/>
          <p:nvPr/>
        </p:nvSpPr>
        <p:spPr>
          <a:xfrm>
            <a:off x="761997" y="2000334"/>
            <a:ext cx="10668000" cy="3284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Essa expressão é muito utilizada por Cecilia Bajour, professora e pesquisadora de leitura e literatura, e diz respeito às “portas de entrada” de um texto literário, ao modo pelo qual se pode adentrá-lo, às diversas possibilidades de apreciação que podem ser exploradas nos momentos de conversa sobre ele. Segundo a autora, “Os modos específicos de entrar nos textos podem partir de algumas chaves que cada livro sugira, ou de algum aspecto que se queira destacar ou no qual se queira intervir para a construção de saberes literários” (Bajour, 2012, p. 63-64).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7832f4ca4_0_257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g3f7832f4ca4_0_257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f7832f4ca4_0_257"/>
          <p:cNvSpPr/>
          <p:nvPr/>
        </p:nvSpPr>
        <p:spPr>
          <a:xfrm>
            <a:off x="762000" y="1722975"/>
            <a:ext cx="10668000" cy="3927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Quando a conversa sobre o texto ocorre como uma situação de aprendizagem na escola, será preciso planejá-la intencionalmente para que funcione como uma experiência potente de encontro dos estudantes com o que o texto traz. Refletir sobre formas instigantes de apresentar o texto, sobre boas perguntas que possam ampliar o olhar dos leitores, sobre as chaves de leitura potencialmente melhores para provocar a atenção, a curiosidade e a apreciação faz parte desse planejamento prévio que, embora criterioso, deverá estar sempre aberto às contribuições dos estudantes, que por vezes têm percepções importantes que ajudam a redirecionar o previsto.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7832f4ca4_0_26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3f7832f4ca4_0_264"/>
          <p:cNvSpPr txBox="1"/>
          <p:nvPr/>
        </p:nvSpPr>
        <p:spPr>
          <a:xfrm>
            <a:off x="571500" y="0"/>
            <a:ext cx="11049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Retomando conceito de Chave de Leitura </a:t>
            </a:r>
            <a:endParaRPr sz="3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3f7832f4ca4_0_264"/>
          <p:cNvSpPr/>
          <p:nvPr/>
        </p:nvSpPr>
        <p:spPr>
          <a:xfrm>
            <a:off x="576577" y="1153174"/>
            <a:ext cx="11178900" cy="48231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chave de leitura pode ser a relação entre texto e imagem, a forma peculiar de um determinado personagem se expressar, o estilo que o autor adota para criar efeitos de suspense, a referência a uma história conhecida – enfim, são muitas as possibilidades e, a depender do texto, pode haver mais de uma chave interessante de explorar. Cada livro ou cada material de leitura, em cada contexto, pode ter “entradas” diferentes.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desafio para o professor será sempre imaginar como criar uma espécie de zoom para ajudar os estudantes a ampliarem suas formas de leitura, a construírem interpretações cada vez mais complexas e a apreciarem a literatura.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Fascículo de Apresentação: Alfabetização contextualizada e reflexiva:Percurso Formativo para 1° e 2° anos (página 29)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g3f78726539d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0237" y="0"/>
            <a:ext cx="1161847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7832f4ca4_0_2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3f7832f4ca4_0_244"/>
          <p:cNvSpPr txBox="1"/>
          <p:nvPr/>
        </p:nvSpPr>
        <p:spPr>
          <a:xfrm>
            <a:off x="915876" y="4176425"/>
            <a:ext cx="102429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Tematização da prática</a:t>
            </a:r>
            <a:endParaRPr sz="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1a5f06a4a_0_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3f1a5f06a4a_0_0"/>
          <p:cNvSpPr txBox="1">
            <a:spLocks noGrp="1"/>
          </p:cNvSpPr>
          <p:nvPr>
            <p:ph type="ctrTitle"/>
          </p:nvPr>
        </p:nvSpPr>
        <p:spPr>
          <a:xfrm>
            <a:off x="762000" y="0"/>
            <a:ext cx="10668000" cy="95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-US" sz="3200" b="1">
                <a:solidFill>
                  <a:srgbClr val="FFFFFF"/>
                </a:solidFill>
              </a:rPr>
              <a:t>Tematização da prática: Escrita por meio da professora</a:t>
            </a:r>
            <a:endParaRPr sz="3200" b="1" i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4" name="Google Shape;494;g3f1a5f06a4a_0_0"/>
          <p:cNvGrpSpPr/>
          <p:nvPr/>
        </p:nvGrpSpPr>
        <p:grpSpPr>
          <a:xfrm>
            <a:off x="762000" y="1333500"/>
            <a:ext cx="5715000" cy="476400"/>
            <a:chOff x="762000" y="1333500"/>
            <a:chExt cx="5715000" cy="476400"/>
          </a:xfrm>
        </p:grpSpPr>
        <p:sp>
          <p:nvSpPr>
            <p:cNvPr id="495" name="Google Shape;495;g3f1a5f06a4a_0_0"/>
            <p:cNvSpPr/>
            <p:nvPr/>
          </p:nvSpPr>
          <p:spPr>
            <a:xfrm>
              <a:off x="762000" y="1333500"/>
              <a:ext cx="5715000" cy="476400"/>
            </a:xfrm>
            <a:prstGeom prst="roundRect">
              <a:avLst>
                <a:gd name="adj" fmla="val 19999"/>
              </a:avLst>
            </a:prstGeom>
            <a:solidFill>
              <a:srgbClr val="ECB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g3f1a5f06a4a_0_0"/>
            <p:cNvSpPr txBox="1"/>
            <p:nvPr/>
          </p:nvSpPr>
          <p:spPr>
            <a:xfrm>
              <a:off x="762000" y="1333500"/>
              <a:ext cx="5715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19050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Parte 1 – Em pequenos grupos</a:t>
              </a:r>
              <a:endParaRPr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7" name="Google Shape;497;g3f1a5f06a4a_0_0"/>
          <p:cNvGrpSpPr/>
          <p:nvPr/>
        </p:nvGrpSpPr>
        <p:grpSpPr>
          <a:xfrm>
            <a:off x="566673" y="2000362"/>
            <a:ext cx="10863383" cy="3566903"/>
            <a:chOff x="762000" y="2000250"/>
            <a:chExt cx="5238900" cy="2476500"/>
          </a:xfrm>
        </p:grpSpPr>
        <p:sp>
          <p:nvSpPr>
            <p:cNvPr id="498" name="Google Shape;498;g3f1a5f06a4a_0_0"/>
            <p:cNvSpPr/>
            <p:nvPr/>
          </p:nvSpPr>
          <p:spPr>
            <a:xfrm>
              <a:off x="762000" y="2000250"/>
              <a:ext cx="5238900" cy="2476500"/>
            </a:xfrm>
            <a:prstGeom prst="roundRect">
              <a:avLst>
                <a:gd name="adj" fmla="val 5769"/>
              </a:avLst>
            </a:prstGeom>
            <a:solidFill>
              <a:srgbClr val="F8F9FA"/>
            </a:solidFill>
            <a:ln w="19400" cap="flat" cmpd="sng">
              <a:solidFill>
                <a:srgbClr val="E9EC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26"/>
                <a:buFont typeface="Arial"/>
                <a:buNone/>
              </a:pPr>
              <a:endParaRPr sz="1426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g3f1a5f06a4a_0_0"/>
            <p:cNvSpPr txBox="1"/>
            <p:nvPr/>
          </p:nvSpPr>
          <p:spPr>
            <a:xfrm>
              <a:off x="952500" y="2143125"/>
              <a:ext cx="4857900" cy="2190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0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r>
                <a:rPr lang="en-US" sz="1833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V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amos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assistir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Episódio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07 -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Práticas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escrita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por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meio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da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professora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- CNCA - MEC,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buscando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responder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às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seguintes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questões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em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pequenos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grupos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endParaRPr sz="2037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just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0"/>
                <a:buFont typeface="Arial"/>
                <a:buNone/>
              </a:pPr>
              <a:r>
                <a:rPr lang="en-US" sz="1120" b="1" u="sng" dirty="0">
                  <a:solidFill>
                    <a:srgbClr val="1155CC"/>
                  </a:solidFill>
                  <a:latin typeface="Vale Sans"/>
                  <a:ea typeface="Vale Sans"/>
                  <a:cs typeface="Vale Sans"/>
                  <a:sym typeface="Vale Sans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https://drive.google.com/drive/folders/1pImHt0HY_reVWGiMpVSparorKWGY8wnn?usp=sharing</a:t>
              </a:r>
              <a:r>
                <a:rPr lang="en-US" sz="1120" b="1" dirty="0">
                  <a:solidFill>
                    <a:schemeClr val="dk1"/>
                  </a:solidFill>
                  <a:latin typeface="Vale Sans"/>
                  <a:ea typeface="Vale Sans"/>
                  <a:cs typeface="Vale Sans"/>
                  <a:sym typeface="Vale Sans"/>
                </a:rPr>
                <a:t> </a:t>
              </a:r>
              <a:endParaRPr sz="2037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0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Quais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condições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didáticas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foram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garantidas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pela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professora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para o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desenvolvimento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da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proposta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escrita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coletiva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uma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indicação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literária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? </a:t>
              </a:r>
              <a:endParaRPr sz="2037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0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Quais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etapas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foram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essenciais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? </a:t>
              </a:r>
              <a:endParaRPr sz="2037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0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Quais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 as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intervenções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da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professora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ao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escrever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o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texto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ditado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pelos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estudantes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? Que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intenções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didáticas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estão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implícitas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?</a:t>
              </a:r>
              <a:endParaRPr sz="2037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0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-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Quais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comportamentos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escritor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os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estudantes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tiveram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 que </a:t>
              </a:r>
              <a:r>
                <a:rPr lang="en-US" sz="2037" b="1" i="0" u="none" strike="noStrike" cap="none" dirty="0" err="1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enfrentar</a:t>
              </a:r>
              <a:r>
                <a:rPr lang="en-US" sz="2037" b="1" i="0" u="none" strike="noStrike" cap="none" dirty="0">
                  <a:solidFill>
                    <a:srgbClr val="007E79"/>
                  </a:solidFill>
                  <a:latin typeface="Calibri"/>
                  <a:ea typeface="Calibri"/>
                  <a:cs typeface="Calibri"/>
                  <a:sym typeface="Calibri"/>
                </a:rPr>
                <a:t>? </a:t>
              </a:r>
              <a:endParaRPr sz="2037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1146"/>
                </a:spcBef>
                <a:spcAft>
                  <a:spcPts val="1146"/>
                </a:spcAft>
                <a:buClr>
                  <a:srgbClr val="000000"/>
                </a:buClr>
                <a:buSzPts val="1833"/>
                <a:buFont typeface="Arial"/>
                <a:buNone/>
              </a:pPr>
              <a:endParaRPr sz="1833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0" name="Google Shape;500;g3f1a5f06a4a_0_0"/>
          <p:cNvGrpSpPr/>
          <p:nvPr/>
        </p:nvGrpSpPr>
        <p:grpSpPr>
          <a:xfrm>
            <a:off x="762000" y="5718952"/>
            <a:ext cx="1905000" cy="489755"/>
            <a:chOff x="762000" y="5393350"/>
            <a:chExt cx="1905000" cy="489755"/>
          </a:xfrm>
        </p:grpSpPr>
        <p:sp>
          <p:nvSpPr>
            <p:cNvPr id="501" name="Google Shape;501;g3f1a5f06a4a_0_0"/>
            <p:cNvSpPr/>
            <p:nvPr/>
          </p:nvSpPr>
          <p:spPr>
            <a:xfrm>
              <a:off x="762000" y="5393350"/>
              <a:ext cx="1905000" cy="428700"/>
            </a:xfrm>
            <a:prstGeom prst="roundRect">
              <a:avLst>
                <a:gd name="adj" fmla="val 48888"/>
              </a:avLst>
            </a:prstGeom>
            <a:solidFill>
              <a:srgbClr val="007E7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g3f1a5f06a4a_0_0"/>
            <p:cNvSpPr txBox="1"/>
            <p:nvPr/>
          </p:nvSpPr>
          <p:spPr>
            <a:xfrm>
              <a:off x="762000" y="5454405"/>
              <a:ext cx="1905000" cy="4287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Socialização</a:t>
              </a:r>
              <a:endParaRPr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1a5f06a4a_0_16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3f1a5f06a4a_0_16"/>
          <p:cNvSpPr txBox="1"/>
          <p:nvPr/>
        </p:nvSpPr>
        <p:spPr>
          <a:xfrm>
            <a:off x="762000" y="735496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g3f1a5f06a4a_0_16"/>
          <p:cNvSpPr txBox="1"/>
          <p:nvPr/>
        </p:nvSpPr>
        <p:spPr>
          <a:xfrm>
            <a:off x="199701" y="3836504"/>
            <a:ext cx="11792598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r>
              <a:rPr lang="en-US" sz="2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Contato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com o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gênero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cartaz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características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uma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literária</a:t>
            </a: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Cartaz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palavras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poderiam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ser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usadas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produção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</a:t>
            </a: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Escolha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livro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ser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indicado</a:t>
            </a: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Retomar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leitura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pensar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motivos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característica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obra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comunicativo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 para que e para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quem</a:t>
            </a:r>
            <a:endParaRPr lang="en-US" sz="2800" b="1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Agrupamento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formato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organização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em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U</a:t>
            </a:r>
          </a:p>
          <a:p>
            <a:pPr marR="0" lvl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2800" b="1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b="1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endParaRPr lang="en-US" sz="2800" b="1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endParaRPr lang="en-US" sz="2800" b="1" i="0" u="none" strike="noStrike" cap="none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800" b="1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 i="0" u="none" strike="noStrike" cap="none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>
          <a:extLst>
            <a:ext uri="{FF2B5EF4-FFF2-40B4-BE49-F238E27FC236}">
              <a16:creationId xmlns:a16="http://schemas.microsoft.com/office/drawing/2014/main" id="{2D3DC836-48CB-84C2-9A50-A1ABF1A8B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f1a5f06a4a_0_16">
            <a:extLst>
              <a:ext uri="{FF2B5EF4-FFF2-40B4-BE49-F238E27FC236}">
                <a16:creationId xmlns:a16="http://schemas.microsoft.com/office/drawing/2014/main" id="{053A4E72-A618-42BF-2A98-0358F5D2952F}"/>
              </a:ext>
            </a:extLst>
          </p:cNvPr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3f1a5f06a4a_0_16">
            <a:extLst>
              <a:ext uri="{FF2B5EF4-FFF2-40B4-BE49-F238E27FC236}">
                <a16:creationId xmlns:a16="http://schemas.microsoft.com/office/drawing/2014/main" id="{92D3296C-0FBB-CF6C-2EDE-F8539AE4DA07}"/>
              </a:ext>
            </a:extLst>
          </p:cNvPr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g3f1a5f06a4a_0_16">
            <a:extLst>
              <a:ext uri="{FF2B5EF4-FFF2-40B4-BE49-F238E27FC236}">
                <a16:creationId xmlns:a16="http://schemas.microsoft.com/office/drawing/2014/main" id="{AB1D2802-1C31-3285-D920-1A562A679418}"/>
              </a:ext>
            </a:extLst>
          </p:cNvPr>
          <p:cNvSpPr txBox="1"/>
          <p:nvPr/>
        </p:nvSpPr>
        <p:spPr>
          <a:xfrm>
            <a:off x="0" y="2882349"/>
            <a:ext cx="11792598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Registros</a:t>
            </a:r>
            <a:r>
              <a:rPr lang="en-US" sz="2800" b="1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Comportamentos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escritor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reler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realizar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mudança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nas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palavras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no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atender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indicação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considera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leitor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começa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textualizar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revisar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comportamentos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típicos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escritores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Tx/>
              <a:buChar char="-"/>
            </a:pP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Intervenções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perguntava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se o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leitor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interessar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pelo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livro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se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dava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compreender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devolvia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o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grupo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quando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uma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criança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sugeria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uma</a:t>
            </a: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forma de </a:t>
            </a:r>
            <a:r>
              <a:rPr lang="en-US" sz="2800" i="0" u="none" strike="noStrike" cap="none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escrever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concorda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?);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Compara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fala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das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crianças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pensar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qual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melhor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escrevere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 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retoma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cartaz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propõe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releitura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revisão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verificar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atende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. /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problematização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está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uso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linguagem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escrita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não</a:t>
            </a:r>
            <a:r>
              <a:rPr lang="en-US" sz="2800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do Sistema de </a:t>
            </a:r>
            <a:r>
              <a:rPr lang="en-US" sz="2800" dirty="0" err="1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escrita</a:t>
            </a:r>
            <a:endParaRPr lang="en-US" sz="2800" i="0" u="none" strike="noStrike" cap="none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n-US" sz="2800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i="0" u="none" strike="noStrike" cap="none" dirty="0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i="0" u="none" strike="noStrike" cap="none" dirty="0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7432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f1a5f06a4a_0_28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f1a5f06a4a_0_28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g3f1a5f06a4a_0_28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g3f1a5f06a4a_0_28"/>
          <p:cNvSpPr/>
          <p:nvPr/>
        </p:nvSpPr>
        <p:spPr>
          <a:xfrm>
            <a:off x="762000" y="1315975"/>
            <a:ext cx="10668000" cy="45990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Escrita por meio da professora: 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Estratégia didática onde o docente atua como escriba enquanto os alunos exercem o papel de autores.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Ao ditar o conteúdo, os estudantes aprendem a organizar ideias e a utilizar a linguagem escrita sem se preocuparem, naquele momento, com convenções ortográficas ou formatação.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É fundamental planejar intervenções que ajudem crianças a compreenderem as funções sociais e discursivas da escrita.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Nas práticas de alfabetização — especialmente na situação didática de escrita por meio do professor (ou ditado ao professor) —, existe uma clara divisão de funções entre quem assume o papel de escriba e quem atua como autor do texto.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7832f4ca4_0_272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3f7832f4ca4_0_272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g3f7832f4ca4_0_272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g3f7832f4ca4_0_272"/>
          <p:cNvSpPr/>
          <p:nvPr/>
        </p:nvSpPr>
        <p:spPr>
          <a:xfrm>
            <a:off x="189925" y="1315975"/>
            <a:ext cx="11762400" cy="5433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 papel do Escriba: Professora</a:t>
            </a: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 escriba (geralmente a professora, o professor ou um colega que já escreve de forma convencional) é responsável por grafar e registrar de próprio punho o texto a partir do que lhe é ditado. Ele se encarrega dos aspectos notacionais da escrita, o que inclui: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Questões ortográficas e escolha de letras: decidir quantas e quais letras utilizar e como grafar as palavras corretamente.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Diagramação e forma gráfica: garantir que a mancha gráfica e o formato visual estejam de acordo com o gênero textual (como alinhar os itens em uma lista ou preencher as linhas de uma página em um conto).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Registro do ritmo: acompanhar o ditado da turma, transformando a fala oral em palavras escritas no quadro, papel ou editor de texto.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Ao assumir essas tarefas, o escriba retira dos alunos a preocupação imediata com o "como se escreve" referente às questões do sistema de escrita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7832f4ca4_0_280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3f7832f4ca4_0_280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g3f7832f4ca4_0_280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g3f7832f4ca4_0_280"/>
          <p:cNvSpPr/>
          <p:nvPr/>
        </p:nvSpPr>
        <p:spPr>
          <a:xfrm>
            <a:off x="189925" y="1315975"/>
            <a:ext cx="11762400" cy="54336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 papel dos estudantes: autores</a:t>
            </a: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 papel de autor cabe aos estudantes, independentemente de já dominarem ou não a escrita alfabética de forma autônoma. Os alunos participam ativamente concentrando seus esforços nos aspectos discursivos do texto: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Conteúdo e mensagem: decidir a história a ser contada ou as informações que precisam ser transmitidas.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Organização e coesão: estruturar as ideias de forma lógica, coerente e contínua.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Adequação ao destinatário e suporte: escolher o nível de formalidade e o grau de detalhamento do texto com base em quem vai ler e onde o texto vai circular.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Adequação ao gênero textual: selecionar o vocabulário e a variedade linguística apropriados ao gênero (por exemplo, diferenciar a linguagem de um conto de fadas da de um texto científico)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f7832f4ca4_0_288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g3f7832f4ca4_0_288"/>
          <p:cNvSpPr txBox="1"/>
          <p:nvPr/>
        </p:nvSpPr>
        <p:spPr>
          <a:xfrm>
            <a:off x="762000" y="0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Sistematização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g3f7832f4ca4_0_288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g3f7832f4ca4_0_288"/>
          <p:cNvSpPr/>
          <p:nvPr/>
        </p:nvSpPr>
        <p:spPr>
          <a:xfrm>
            <a:off x="189925" y="1315975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sng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Por que essa situação didática é importante na alfabetização?</a:t>
            </a:r>
            <a:endParaRPr sz="2400" b="0" i="0" u="sng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 divisão de funções  entre ser escriba e ser autor permite que crianças que ainda não escrevem convencionalmente vivenciem a complexidade da produção textual e aprendam a "linguagem que se escreve" antes mesmo de dominarem o sistema de escrita alfabética. Assim, a turma aprende a planejar, adequar o discurso e revisar o texto sem ser travada pelas barreiras notacionais da grafia.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2ccf738033f_0_9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g2ccf738033f_0_991"/>
          <p:cNvSpPr txBox="1"/>
          <p:nvPr/>
        </p:nvSpPr>
        <p:spPr>
          <a:xfrm>
            <a:off x="915875" y="4176425"/>
            <a:ext cx="863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00"/>
              <a:buFont typeface="Arial"/>
              <a:buNone/>
            </a:pPr>
            <a:r>
              <a:rPr lang="en-US" sz="5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Caderno dos estudantes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f7832f4ca4_0_296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3f7832f4ca4_0_296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-Primeiros Anos - Percurso: Por que Ler é Bom demais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3f7832f4ca4_0_296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3f7832f4ca4_0_296"/>
          <p:cNvSpPr/>
          <p:nvPr/>
        </p:nvSpPr>
        <p:spPr>
          <a:xfrm>
            <a:off x="214800" y="1353300"/>
            <a:ext cx="11762400" cy="41514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Percurdo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Desenvolver as atividades ao longo do período, articulando-as às leituras realizadas na escola e em casa. O percurso tem como objetivo inserir as crianças em uma comunidade de leitoras e leitores e ajudá-las a construir e conservar memórias de seu caminho leitor. Por meio de conversas, registros e situações de leitura e escrita, espera-se que os e as estudantes ampliem o repertório literário; reconheçam personagens, ambientes, autoras, autores, ilustradoras e ilustradores; expressem opiniões e preferências; conheçam diferentes espaços de acesso aos livros; e participem da produção de indicações literárias. É importante que os registros tenham sentido para as crianças e sejam retomados e ampliados conforme novas obras forem conhecidas.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7832f4ca4_0_304"/>
          <p:cNvSpPr/>
          <p:nvPr/>
        </p:nvSpPr>
        <p:spPr>
          <a:xfrm>
            <a:off x="0" y="0"/>
            <a:ext cx="12192000" cy="952500"/>
          </a:xfrm>
          <a:prstGeom prst="rect">
            <a:avLst/>
          </a:prstGeom>
          <a:solidFill>
            <a:srgbClr val="007E79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g3f7832f4ca4_0_304"/>
          <p:cNvSpPr txBox="1"/>
          <p:nvPr/>
        </p:nvSpPr>
        <p:spPr>
          <a:xfrm>
            <a:off x="762000" y="203501"/>
            <a:ext cx="1066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-Segundos Anos - Percurso: Leituras para Viajar</a:t>
            </a:r>
            <a:endParaRPr sz="3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g3f7832f4ca4_0_304"/>
          <p:cNvSpPr txBox="1"/>
          <p:nvPr/>
        </p:nvSpPr>
        <p:spPr>
          <a:xfrm>
            <a:off x="1047750" y="2815104"/>
            <a:ext cx="100965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0" tIns="190500" rIns="190500" bIns="19050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1" i="1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g3f7832f4ca4_0_304"/>
          <p:cNvSpPr/>
          <p:nvPr/>
        </p:nvSpPr>
        <p:spPr>
          <a:xfrm>
            <a:off x="214800" y="1353300"/>
            <a:ext cx="11762400" cy="4561800"/>
          </a:xfrm>
          <a:prstGeom prst="roundRect">
            <a:avLst>
              <a:gd name="adj" fmla="val 5769"/>
            </a:avLst>
          </a:prstGeom>
          <a:solidFill>
            <a:srgbClr val="F8F9FA"/>
          </a:solidFill>
          <a:ln w="19050" cap="flat" cmpd="sng">
            <a:solidFill>
              <a:srgbClr val="E9E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Desenvolver as atividades ao longo do período, articulando-as às leituras realizadas na escola e em casa. O percurso tem como objetivo inserir as crianças em uma comunidade de leitoras e leitores e ajudá-las a construir e conservar memórias de seu caminho leitor. Por meio de conversas, registros e situações de leitura e escrita, espera-se que os e as estudantes ampliem o repertório literário; reconheçam personagens, ambientes, autoras, autores, ilustradoras e ilustradores; expressem opiniões e preferências; conheçam diferentes espaços de acesso aos livros; e participem da produção de indicações literárias. É importante que os registros tenham sentido para as crianças e sejam retomados e ampliados conforme novas obras forem conhecidas.</a:t>
            </a: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f18fc6a328_0_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g3f18fc6a328_0_0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Atividade Prática – 1º e 2º  Anos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f18fc6a328_0_5"/>
          <p:cNvSpPr txBox="1">
            <a:spLocks noGrp="1"/>
          </p:cNvSpPr>
          <p:nvPr>
            <p:ph type="ctrTitle"/>
          </p:nvPr>
        </p:nvSpPr>
        <p:spPr>
          <a:xfrm>
            <a:off x="164555" y="-9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b="1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Planejamento da prática e proposta de registro -  Primeiro ano:</a:t>
            </a:r>
            <a:endParaRPr b="1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g3f18fc6a328_0_5"/>
          <p:cNvSpPr txBox="1">
            <a:spLocks noGrp="1"/>
          </p:cNvSpPr>
          <p:nvPr>
            <p:ph type="body" idx="1"/>
          </p:nvPr>
        </p:nvSpPr>
        <p:spPr>
          <a:xfrm>
            <a:off x="0" y="1741693"/>
            <a:ext cx="11548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>
                <a:solidFill>
                  <a:schemeClr val="dk2"/>
                </a:solidFill>
              </a:rPr>
              <a:t> </a:t>
            </a: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</p:txBody>
      </p:sp>
      <p:graphicFrame>
        <p:nvGraphicFramePr>
          <p:cNvPr id="584" name="Google Shape;584;g3f18fc6a328_0_5"/>
          <p:cNvGraphicFramePr/>
          <p:nvPr/>
        </p:nvGraphicFramePr>
        <p:xfrm>
          <a:off x="29125" y="1289250"/>
          <a:ext cx="11490550" cy="5440680"/>
        </p:xfrm>
        <a:graphic>
          <a:graphicData uri="http://schemas.openxmlformats.org/drawingml/2006/table">
            <a:tbl>
              <a:tblPr>
                <a:noFill/>
                <a:tableStyleId>{F0FD35E7-6725-44C8-915B-DA6B445F1FD5}</a:tableStyleId>
              </a:tblPr>
              <a:tblGrid>
                <a:gridCol w="114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124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Realizar produção por meio da professora de uma indicação literária, como etapa da </a:t>
                      </a: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atividade 16 do Percurso Por que Ler é Bom demais do Caderno dos estudantes. 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Enviar (foto ou cópia do texto) da versão 1 + versão 2 (revisada) e foto da atividade 16 de um dos cadernos dos estudantes. 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Refletir sobre o que os estudantes puderam aprender sobre esse processo e as principais intervenções que realizou como professor/a.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Colocar o registro em PDF e no Espaço digital para leitura e devolutiva da formadora. </a:t>
                      </a: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4300" marR="114300" marT="114300" marB="11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f7832f4ca4_0_312"/>
          <p:cNvSpPr txBox="1">
            <a:spLocks noGrp="1"/>
          </p:cNvSpPr>
          <p:nvPr>
            <p:ph type="ctrTitle"/>
          </p:nvPr>
        </p:nvSpPr>
        <p:spPr>
          <a:xfrm>
            <a:off x="164555" y="-9"/>
            <a:ext cx="10578000" cy="11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b="1">
                <a:solidFill>
                  <a:srgbClr val="007E79"/>
                </a:solidFill>
                <a:latin typeface="Arial"/>
                <a:ea typeface="Arial"/>
                <a:cs typeface="Arial"/>
                <a:sym typeface="Arial"/>
              </a:rPr>
              <a:t>Planejamento da prática e proposta de registro - Segundo ano:</a:t>
            </a:r>
            <a:endParaRPr b="1">
              <a:solidFill>
                <a:srgbClr val="007E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g3f7832f4ca4_0_312"/>
          <p:cNvSpPr txBox="1">
            <a:spLocks noGrp="1"/>
          </p:cNvSpPr>
          <p:nvPr>
            <p:ph type="body" idx="1"/>
          </p:nvPr>
        </p:nvSpPr>
        <p:spPr>
          <a:xfrm>
            <a:off x="0" y="1741693"/>
            <a:ext cx="11548800" cy="37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000">
                <a:solidFill>
                  <a:schemeClr val="dk2"/>
                </a:solidFill>
              </a:rPr>
              <a:t> </a:t>
            </a: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0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 sz="2300">
              <a:solidFill>
                <a:schemeClr val="dk2"/>
              </a:solidFill>
            </a:endParaRPr>
          </a:p>
        </p:txBody>
      </p:sp>
      <p:graphicFrame>
        <p:nvGraphicFramePr>
          <p:cNvPr id="592" name="Google Shape;592;g3f7832f4ca4_0_312"/>
          <p:cNvGraphicFramePr/>
          <p:nvPr/>
        </p:nvGraphicFramePr>
        <p:xfrm>
          <a:off x="29125" y="1289250"/>
          <a:ext cx="11490550" cy="5852160"/>
        </p:xfrm>
        <a:graphic>
          <a:graphicData uri="http://schemas.openxmlformats.org/drawingml/2006/table">
            <a:tbl>
              <a:tblPr>
                <a:noFill/>
                <a:tableStyleId>{F0FD35E7-6725-44C8-915B-DA6B445F1FD5}</a:tableStyleId>
              </a:tblPr>
              <a:tblGrid>
                <a:gridCol w="1149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124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Realizar produção por meio da professora de uma indicação literária, como etapa da atividade 1</a:t>
                      </a: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do Percurso Leituras para Viajar do Caderno dos estudantes. 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Enviar (foto ou cópia do texto) da versão 1 + versão 2 (revisada) e foto da atividade 16 de um dos cadernos dos estudantes. 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Refletir sobre o que os estudantes puderam aprender sobre esse processo e as principais intervenções que realizou como professor/a.</a:t>
                      </a:r>
                      <a:endParaRPr sz="27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7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Colocar o registro em PDF e no Espaço digital para leitura e devolutiva da formadora. </a:t>
                      </a: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7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14300" marR="114300" marT="114300" marB="11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7832f4ca4_0_4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g3f7832f4ca4_0_429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Sistematização: Principais conteúdos trabalhados nos ciclos.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f7832f4ca4_0_434"/>
          <p:cNvSpPr txBox="1"/>
          <p:nvPr/>
        </p:nvSpPr>
        <p:spPr>
          <a:xfrm>
            <a:off x="130050" y="147822"/>
            <a:ext cx="11931900" cy="9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Primeiro Ciclo: </a:t>
            </a: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Devolutiva Pausa avaliativa 2025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e intervenções da professora para assegurar uma boa situação de escrita pelos estudantes: Sequência didática Jogos de Mesa (Jogo da Memória)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da prática docente com foco nas propostas do caderno dos estudantes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9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Segundo Ciclo: </a:t>
            </a: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Leitura literária e conversa apreciativa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Mediação de leitura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Caderno dos estudantes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e intervenções da professora para assegurar uma boa situação de escrita pelos estudantes; 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Níveis conceituais de escrita 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da prática docente com foco nas propostas do caderno dos estudantes</a:t>
            </a: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9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f7832f4ca4_0_438"/>
          <p:cNvSpPr txBox="1"/>
          <p:nvPr/>
        </p:nvSpPr>
        <p:spPr>
          <a:xfrm>
            <a:off x="130050" y="147822"/>
            <a:ext cx="11931900" cy="68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Conteúdos terceiro Ciclo: </a:t>
            </a: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Leitura literária e conversa apreciativa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Mediação de leitura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e intervenções para assegurar uma boa situação de escrita por meio da professora; 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0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Planejamento da prática docente com foco nas propostas do caderno dos estudantes</a:t>
            </a: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0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 i="0" u="none" strike="noStrike" cap="none">
                <a:solidFill>
                  <a:srgbClr val="007E79"/>
                </a:solidFill>
                <a:latin typeface="Calibri"/>
                <a:ea typeface="Calibri"/>
                <a:cs typeface="Calibri"/>
                <a:sym typeface="Calibri"/>
              </a:rPr>
              <a:t>No que avançamos? O que ainda precisamos seguir qualificando?</a:t>
            </a: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100" b="1" i="0" u="none" strike="noStrike" cap="none">
              <a:solidFill>
                <a:srgbClr val="007E7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923444-8518-45FE-C392-418D8997EB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Registro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F7A7D0-DAC5-C6DA-E0FD-DB47CD87C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930" y="1711426"/>
            <a:ext cx="10983467" cy="4109196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Chaves de leitura – importante reconhecer para mediar</a:t>
            </a:r>
          </a:p>
          <a:p>
            <a:r>
              <a:rPr lang="pt-BR" dirty="0"/>
              <a:t>O trabalho em dupla – antes eu não sabia, desanimava, aprendemos a trabalhar com eles agrupados e organizar as duplas. </a:t>
            </a:r>
          </a:p>
          <a:p>
            <a:r>
              <a:rPr lang="pt-BR" dirty="0"/>
              <a:t>Escrita entre todos – trabalha dentro da rotina</a:t>
            </a:r>
          </a:p>
          <a:p>
            <a:r>
              <a:rPr lang="pt-BR" dirty="0"/>
              <a:t>Intervenções na hora certa, sem dar respostas, direcionando, ajudando sem dar respostas</a:t>
            </a:r>
          </a:p>
          <a:p>
            <a:r>
              <a:rPr lang="pt-BR" dirty="0"/>
              <a:t>Planejamento – mudou muito a forma como fazem – exemplo da leitura</a:t>
            </a:r>
          </a:p>
          <a:p>
            <a:r>
              <a:rPr lang="pt-BR" dirty="0"/>
              <a:t>Compreensão da importância do planejamento</a:t>
            </a:r>
          </a:p>
          <a:p>
            <a:r>
              <a:rPr lang="pt-BR" dirty="0"/>
              <a:t>Leu Eloisa com o planejamento do lado</a:t>
            </a:r>
          </a:p>
          <a:p>
            <a:r>
              <a:rPr lang="pt-BR" dirty="0"/>
              <a:t>Mediação – postura, as intervenções, as decisões a serem tomadas</a:t>
            </a:r>
          </a:p>
          <a:p>
            <a:r>
              <a:rPr lang="pt-BR" dirty="0"/>
              <a:t>Saber a ouvir as crianças</a:t>
            </a:r>
          </a:p>
          <a:p>
            <a:r>
              <a:rPr lang="pt-BR" dirty="0"/>
              <a:t>Deixar os meninos falar durante a leitura. </a:t>
            </a:r>
          </a:p>
          <a:p>
            <a:r>
              <a:rPr lang="pt-BR" dirty="0"/>
              <a:t>Planejamento, mediação, as características do livro, livro álbum, escutar as crianças</a:t>
            </a:r>
          </a:p>
          <a:p>
            <a:r>
              <a:rPr lang="pt-BR" dirty="0"/>
              <a:t>As próprias crianças ajudam outras a buscar outras palavras nas fontes da sala. Elas pedem para a professora escrever uma palavra e não como escreve </a:t>
            </a:r>
          </a:p>
        </p:txBody>
      </p:sp>
    </p:spTree>
    <p:extLst>
      <p:ext uri="{BB962C8B-B14F-4D97-AF65-F5344CB8AC3E}">
        <p14:creationId xmlns:p14="http://schemas.microsoft.com/office/powerpoint/2010/main" val="4269025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FA89B-15C4-07EB-F41F-8335BFB76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9B230-036F-9E19-504B-118009D447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Registro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5B7EF3-27A8-9679-FB13-976F7F7A7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7930" y="1711426"/>
            <a:ext cx="10983467" cy="4109196"/>
          </a:xfrm>
        </p:spPr>
        <p:txBody>
          <a:bodyPr>
            <a:normAutofit/>
          </a:bodyPr>
          <a:lstStyle/>
          <a:p>
            <a:r>
              <a:rPr lang="pt-BR" dirty="0"/>
              <a:t>O que é preciso avançar?</a:t>
            </a:r>
          </a:p>
          <a:p>
            <a:r>
              <a:rPr lang="pt-BR" dirty="0"/>
              <a:t>Produção de textos </a:t>
            </a:r>
          </a:p>
          <a:p>
            <a:r>
              <a:rPr lang="pt-BR" dirty="0"/>
              <a:t>Chaves de leitura </a:t>
            </a:r>
          </a:p>
          <a:p>
            <a:r>
              <a:rPr lang="pt-BR" dirty="0"/>
              <a:t>Nos processos de avaliação, processos de aprendizagem</a:t>
            </a:r>
          </a:p>
          <a:p>
            <a:r>
              <a:rPr lang="pt-BR" dirty="0"/>
              <a:t>Alcançar todas as crianças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Formação da coordenação – aprofundar o conteúdo – continuidade das discussões</a:t>
            </a:r>
          </a:p>
        </p:txBody>
      </p:sp>
    </p:spTree>
    <p:extLst>
      <p:ext uri="{BB962C8B-B14F-4D97-AF65-F5344CB8AC3E}">
        <p14:creationId xmlns:p14="http://schemas.microsoft.com/office/powerpoint/2010/main" val="20600938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f7832f4ca4_0_3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B1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g3f7832f4ca4_0_319"/>
          <p:cNvSpPr txBox="1"/>
          <p:nvPr/>
        </p:nvSpPr>
        <p:spPr>
          <a:xfrm>
            <a:off x="915876" y="4176425"/>
            <a:ext cx="97128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Instrumento Avaliação da Formação.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3f7832f4ca4_0_333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g3f7832f4ca4_0_333"/>
          <p:cNvSpPr txBox="1"/>
          <p:nvPr/>
        </p:nvSpPr>
        <p:spPr>
          <a:xfrm>
            <a:off x="558767" y="566733"/>
            <a:ext cx="11074500" cy="56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Pausa avaliativa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Questão aberta Língua Portuguesa: Um professor ou professora chegou novo na escola e pediu sua ajuda: o que não pode faltar no planejamento de uma rotina semanal para que os estudantes avancem em seus conhecimentos sobre leitura e escrita? Dê exemplos.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Importante colocar o nome na resposta!</a:t>
            </a: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100"/>
              <a:buFont typeface="Arial"/>
              <a:buNone/>
            </a:pPr>
            <a:endParaRPr sz="3100" b="1" i="0" u="none" strike="noStrike" cap="none">
              <a:solidFill>
                <a:srgbClr val="107F7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217a5d2081f_0_65"/>
          <p:cNvSpPr txBox="1"/>
          <p:nvPr/>
        </p:nvSpPr>
        <p:spPr>
          <a:xfrm>
            <a:off x="806400" y="2021511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888888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7476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g217a5d2081f_0_65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Avaliação de Satisfação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7" name="Google Shape;627;g217a5d2081f_0_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75625" y="1356675"/>
            <a:ext cx="4429050" cy="4782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g217a5d2081f_0_65"/>
          <p:cNvSpPr txBox="1"/>
          <p:nvPr/>
        </p:nvSpPr>
        <p:spPr>
          <a:xfrm>
            <a:off x="439599" y="3055350"/>
            <a:ext cx="3336025" cy="661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182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LP - Prof 1o e 2o </a:t>
            </a:r>
            <a:r>
              <a:rPr lang="en-US" sz="1600" b="0" i="0" u="none" strike="noStrike" cap="none" dirty="0" err="1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anos</a:t>
            </a:r>
            <a:r>
              <a:rPr lang="en-US" sz="1600" b="0" i="0" u="none" strike="noStrike" cap="none" dirty="0">
                <a:solidFill>
                  <a:srgbClr val="747678"/>
                </a:solidFill>
                <a:latin typeface="Arial"/>
                <a:ea typeface="Arial"/>
                <a:cs typeface="Arial"/>
                <a:sym typeface="Arial"/>
              </a:rPr>
              <a:t> – C3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17a5d2081f_0_72"/>
          <p:cNvSpPr txBox="1"/>
          <p:nvPr/>
        </p:nvSpPr>
        <p:spPr>
          <a:xfrm>
            <a:off x="558750" y="1504664"/>
            <a:ext cx="11056800" cy="43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b="0" i="0" u="sng" strike="noStrike" cap="none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https://bit.ly/trilhoscadastro25</a:t>
            </a:r>
            <a:r>
              <a:rPr lang="en-US" sz="10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g217a5d2081f_0_72"/>
          <p:cNvSpPr txBox="1"/>
          <p:nvPr/>
        </p:nvSpPr>
        <p:spPr>
          <a:xfrm>
            <a:off x="558750" y="566738"/>
            <a:ext cx="11074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F7B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07F7B"/>
                </a:solidFill>
                <a:latin typeface="Arial"/>
                <a:ea typeface="Arial"/>
                <a:cs typeface="Arial"/>
                <a:sym typeface="Arial"/>
              </a:rPr>
              <a:t>Inscrição/Cadastro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5" name="Google Shape;635;g217a5d2081f_0_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58100" y="2863075"/>
            <a:ext cx="2381025" cy="23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ea529519f8_0_10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1" name="Google Shape;641;g3ea529519f8_0_103" descr="Texto, Logotipo&#10;&#10;Descrição gerad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847" y="2907686"/>
            <a:ext cx="3227756" cy="104263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g3ea529519f8_0_103"/>
          <p:cNvSpPr txBox="1"/>
          <p:nvPr/>
        </p:nvSpPr>
        <p:spPr>
          <a:xfrm>
            <a:off x="7884852" y="2263125"/>
            <a:ext cx="140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INICIATIVA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3ea529519f8_0_103"/>
          <p:cNvSpPr txBox="1"/>
          <p:nvPr/>
        </p:nvSpPr>
        <p:spPr>
          <a:xfrm>
            <a:off x="1462348" y="2263125"/>
            <a:ext cx="1403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PARCEIROS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4" name="Google Shape;644;g3ea529519f8_0_103" descr="Logotipo&#10;&#10;Descrição gerada automa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776" y="2491727"/>
            <a:ext cx="3218536" cy="182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3481</Words>
  <Application>Microsoft Macintosh PowerPoint</Application>
  <PresentationFormat>Widescreen</PresentationFormat>
  <Paragraphs>286</Paragraphs>
  <Slides>53</Slides>
  <Notes>51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53</vt:i4>
      </vt:variant>
    </vt:vector>
  </HeadingPairs>
  <TitlesOfParts>
    <vt:vector size="59" baseType="lpstr">
      <vt:lpstr>Arial</vt:lpstr>
      <vt:lpstr>Calibri</vt:lpstr>
      <vt:lpstr>Vale Sans</vt:lpstr>
      <vt:lpstr>Tema do Office</vt:lpstr>
      <vt:lpstr>Tema do Office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Tematização da prática: Escrita por meio da professora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Planejamento da prática e proposta de registro -  Primeiro ano:</vt:lpstr>
      <vt:lpstr>Planejamento da prática e proposta de registro - Segundo ano:</vt:lpstr>
      <vt:lpstr>Apresentação do PowerPoint</vt:lpstr>
      <vt:lpstr>Apresentação do PowerPoint</vt:lpstr>
      <vt:lpstr>Apresentação do PowerPoint</vt:lpstr>
      <vt:lpstr>Registro</vt:lpstr>
      <vt:lpstr>Registro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bruno.coelho.queiroz@vale.com</dc:creator>
  <cp:lastModifiedBy>ERICA DUTRA</cp:lastModifiedBy>
  <cp:revision>2</cp:revision>
  <dcterms:created xsi:type="dcterms:W3CDTF">2021-02-10T12:29:23Z</dcterms:created>
  <dcterms:modified xsi:type="dcterms:W3CDTF">2026-09-02T14:05:12Z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0x01010075467E5792BD2C46A4DEE73301ABD4C7</vt:lpwstr>
  </property>
</Properties>
</file>