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5" r:id="rId2"/>
  </p:sldMasterIdLst>
  <p:notesMasterIdLst>
    <p:notesMasterId r:id="rId7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</p:sldIdLst>
  <p:sldSz cx="12192000" cy="6858000"/>
  <p:notesSz cx="6888163" cy="10020300"/>
  <p:embeddedFontLst>
    <p:embeddedFont>
      <p:font typeface="Play" pitchFamily="2" charset="0"/>
      <p:regular r:id="rId77"/>
      <p:bold r:id="rId78"/>
    </p:embeddedFont>
    <p:embeddedFont>
      <p:font typeface="Trebuchet MS" panose="020B0703020202090204" pitchFamily="34" charset="0"/>
      <p:regular r:id="rId79"/>
      <p:bold r:id="rId80"/>
      <p:italic r:id="rId8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2" roundtripDataSignature="AMtx7mgpJwQF3iniFQFT5BApKqohL5K6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D4CEB3E-A197-44A2-BAB8-363A97A83A9F}">
  <a:tblStyle styleId="{1D4CEB3E-A197-44A2-BAB8-363A97A83A9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viewProps" Target="view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font" Target="fonts/font3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1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font" Target="fonts/font4.fntdata"/><Relationship Id="rId85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font" Target="fonts/font2.fntdata"/><Relationship Id="rId81" Type="http://schemas.openxmlformats.org/officeDocument/2006/relationships/font" Target="fonts/font5.fntdata"/><Relationship Id="rId86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61" Type="http://schemas.openxmlformats.org/officeDocument/2006/relationships/slide" Target="slides/slide59.xml"/><Relationship Id="rId8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4871" cy="50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1698" y="0"/>
            <a:ext cx="2984871" cy="50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17547"/>
            <a:ext cx="2984871" cy="5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cf0af94799_0_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750" tIns="48375" rIns="96750" bIns="48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0" name="Google Shape;200;g3cf0af947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e30e24c27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g3e30e24c276_0_2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7" name="Google Shape;267;g3e30e24c276_0_20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e30e24c27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3" name="Google Shape;273;g3e30e24c276_0_26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4" name="Google Shape;274;g3e30e24c276_0_26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e30e24c276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0" name="Google Shape;280;g3e30e24c276_0_3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1" name="Google Shape;281;g3e30e24c276_0_32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e30e24c276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7" name="Google Shape;287;g3e30e24c276_0_38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8" name="Google Shape;288;g3e30e24c276_0_38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e30e24c276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g3e30e24c276_0_4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5" name="Google Shape;295;g3e30e24c276_0_44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e30e24c27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g3e30e24c276_0_5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2" name="Google Shape;302;g3e30e24c276_0_50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e30e24c276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g3e30e24c276_0_56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" name="Google Shape;309;g3e30e24c276_0_56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e30e24c276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g3e30e24c276_0_6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" name="Google Shape;316;g3e30e24c276_0_62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3f43b67975_0_18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750" tIns="48375" rIns="96750" bIns="48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2" name="Google Shape;322;g33f43b67975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e30e24c276_0_159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750" tIns="48375" rIns="96750" bIns="48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8" name="Google Shape;328;g3e30e24c276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p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6" name="Google Shape;216;p2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e830c98d5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e830c98d53_0_1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g3e830c98d53_0_12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e830c98d53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e830c98d53_0_29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g3e830c98d53_0_29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e830c98d53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e830c98d53_0_43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g3e830c98d53_0_43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e830c98d53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e830c98d53_0_5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g3e830c98d53_0_54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e830c98d53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e830c98d53_0_6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g3e830c98d53_0_62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ccf738033f_0_991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750" tIns="48375" rIns="96750" bIns="48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6" name="Google Shape;376;g2ccf738033f_0_9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cf0af94799_0_213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382" name="Google Shape;382;g3cf0af94799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ea3fe9f2f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ea3fe9f2f8_0_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g3ea3fe9f2f8_0_0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ea3fe9f2f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ea3fe9f2f8_0_6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g3ea3fe9f2f8_0_6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e30e24c276_0_254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01" name="Google Shape;401;g3e30e24c276_0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2" name="Google Shape;22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e30e24c276_0_258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06" name="Google Shape;406;g3e30e24c276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e30e24c276_0_262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11" name="Google Shape;411;g3e30e24c276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e30e24c276_0_266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16" name="Google Shape;416;g3e30e24c276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ea3fe9f2f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3ea3fe9f2f8_0_1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g3ea3fe9f2f8_0_12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e30e24c276_0_276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28" name="Google Shape;428;g3e30e24c276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e30e24c276_0_280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33" name="Google Shape;433;g3e30e24c276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e30e24c276_0_284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38" name="Google Shape;438;g3e30e24c276_0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e30e24c276_0_288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43" name="Google Shape;443;g3e30e24c276_0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e30e24c276_0_292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48" name="Google Shape;448;g3e30e24c276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cf0af94799_0_74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750" tIns="48375" rIns="96750" bIns="48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3" name="Google Shape;453;g3cf0af94799_0_7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15ae8dd162_0_10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g215ae8dd162_0_1078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g215ae8dd162_0_1078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cf0af94799_0_628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59" name="Google Shape;459;g3cf0af94799_0_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e30e24c276_0_296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64" name="Google Shape;464;g3e30e24c276_0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ea3fe9f2f8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3ea3fe9f2f8_0_18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g3ea3fe9f2f8_0_18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e30e24c276_0_300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75" name="Google Shape;475;g3e30e24c276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e30e24c276_0_304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80" name="Google Shape;480;g3e30e24c276_0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e30e24c276_0_308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85" name="Google Shape;485;g3e30e24c276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e30e24c276_0_312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90" name="Google Shape;490;g3e30e24c276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33f43b67975_0_5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5" name="Google Shape;495;g33f43b67975_0_573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96" name="Google Shape;496;g33f43b67975_0_573:notes"/>
          <p:cNvSpPr txBox="1">
            <a:spLocks noGrp="1"/>
          </p:cNvSpPr>
          <p:nvPr>
            <p:ph type="sldNum" idx="12"/>
          </p:nvPr>
        </p:nvSpPr>
        <p:spPr>
          <a:xfrm>
            <a:off x="3918851" y="10429645"/>
            <a:ext cx="2998200" cy="5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e7405b3338_0_2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502" name="Google Shape;502;g3e7405b3338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e7405b3338_0_7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508" name="Google Shape;508;g3e7405b333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3f43b67975_0_58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5" name="Google Shape;235;g33f43b67975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ce67e474d1_0_131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514" name="Google Shape;514;g3ce67e474d1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ce67e474d1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0" name="Google Shape;520;g3ce67e474d1_0_220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521" name="Google Shape;521;g3ce67e474d1_0_220:notes"/>
          <p:cNvSpPr txBox="1">
            <a:spLocks noGrp="1"/>
          </p:cNvSpPr>
          <p:nvPr>
            <p:ph type="sldNum" idx="12"/>
          </p:nvPr>
        </p:nvSpPr>
        <p:spPr>
          <a:xfrm>
            <a:off x="3918851" y="10429645"/>
            <a:ext cx="2998200" cy="5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ce65f870f5_0_41:notes"/>
          <p:cNvSpPr txBox="1">
            <a:spLocks noGrp="1"/>
          </p:cNvSpPr>
          <p:nvPr>
            <p:ph type="body" idx="1"/>
          </p:nvPr>
        </p:nvSpPr>
        <p:spPr>
          <a:xfrm>
            <a:off x="688815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25" tIns="47300" rIns="94625" bIns="47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7" name="Google Shape;527;g3ce65f870f5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815" y="1252538"/>
            <a:ext cx="5510400" cy="338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ce67e474d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6688" y="1373188"/>
            <a:ext cx="65850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3" name="Google Shape;533;g3ce67e474d1_1_0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150" tIns="50050" rIns="100150" bIns="50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534" name="Google Shape;534;g3ce67e474d1_1_0:notes"/>
          <p:cNvSpPr txBox="1">
            <a:spLocks noGrp="1"/>
          </p:cNvSpPr>
          <p:nvPr>
            <p:ph type="sldNum" idx="12"/>
          </p:nvPr>
        </p:nvSpPr>
        <p:spPr>
          <a:xfrm>
            <a:off x="3918851" y="10429645"/>
            <a:ext cx="2998200" cy="5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150" tIns="50050" rIns="100150" bIns="500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3ce65f870f5_0_372:notes"/>
          <p:cNvSpPr txBox="1">
            <a:spLocks noGrp="1"/>
          </p:cNvSpPr>
          <p:nvPr>
            <p:ph type="body" idx="1"/>
          </p:nvPr>
        </p:nvSpPr>
        <p:spPr>
          <a:xfrm>
            <a:off x="688815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25" tIns="47300" rIns="94625" bIns="47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0" name="Google Shape;540;g3ce65f870f5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815" y="1252538"/>
            <a:ext cx="5510400" cy="338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3ed64893699_0_8:notes"/>
          <p:cNvSpPr txBox="1">
            <a:spLocks noGrp="1"/>
          </p:cNvSpPr>
          <p:nvPr>
            <p:ph type="body" idx="1"/>
          </p:nvPr>
        </p:nvSpPr>
        <p:spPr>
          <a:xfrm>
            <a:off x="688815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25" tIns="47300" rIns="94625" bIns="47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6" name="Google Shape;546;g3ed6489369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815" y="1252538"/>
            <a:ext cx="5510400" cy="338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3ed64893699_0_13:notes"/>
          <p:cNvSpPr txBox="1">
            <a:spLocks noGrp="1"/>
          </p:cNvSpPr>
          <p:nvPr>
            <p:ph type="body" idx="1"/>
          </p:nvPr>
        </p:nvSpPr>
        <p:spPr>
          <a:xfrm>
            <a:off x="688815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25" tIns="47300" rIns="94625" bIns="47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2" name="Google Shape;552;g3ed6489369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815" y="1252538"/>
            <a:ext cx="5510400" cy="338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3ed64893699_0_58:notes"/>
          <p:cNvSpPr txBox="1">
            <a:spLocks noGrp="1"/>
          </p:cNvSpPr>
          <p:nvPr>
            <p:ph type="body" idx="1"/>
          </p:nvPr>
        </p:nvSpPr>
        <p:spPr>
          <a:xfrm>
            <a:off x="688815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25" tIns="47300" rIns="94625" bIns="47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7" name="Google Shape;557;g3ed64893699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815" y="1252538"/>
            <a:ext cx="5510400" cy="338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3cf0af94799_0_8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6688" y="1373188"/>
            <a:ext cx="65850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2" name="Google Shape;562;g3cf0af94799_0_850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150" tIns="50050" rIns="100150" bIns="500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563" name="Google Shape;563;g3cf0af94799_0_850:notes"/>
          <p:cNvSpPr txBox="1">
            <a:spLocks noGrp="1"/>
          </p:cNvSpPr>
          <p:nvPr>
            <p:ph type="sldNum" idx="12"/>
          </p:nvPr>
        </p:nvSpPr>
        <p:spPr>
          <a:xfrm>
            <a:off x="3918851" y="10429645"/>
            <a:ext cx="2998200" cy="5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150" tIns="50050" rIns="100150" bIns="500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3cf0af94799_0_856:notes"/>
          <p:cNvSpPr txBox="1">
            <a:spLocks noGrp="1"/>
          </p:cNvSpPr>
          <p:nvPr>
            <p:ph type="body" idx="1"/>
          </p:nvPr>
        </p:nvSpPr>
        <p:spPr>
          <a:xfrm>
            <a:off x="688815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625" tIns="47300" rIns="94625" bIns="47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g3cf0af94799_0_8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815" y="1252538"/>
            <a:ext cx="5510400" cy="338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e30e24c276_0_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2" name="Google Shape;242;g3e30e24c2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2ccf738033f_0_62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5" name="Google Shape;575;g2ccf738033f_0_6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3e7405b3338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3e7405b3338_0_101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g3e7405b3338_0_101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61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ed64893699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3ed64893699_0_6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g3ed64893699_0_62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62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3ed64893699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3ed64893699_0_68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g3ed64893699_0_68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63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ed64893699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3ed64893699_0_74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g3ed64893699_0_74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64</a:t>
            </a:fld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3e7405b3338_0_96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9" name="Google Shape;609;g3e7405b3338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33f43b67975_0_1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5" name="Google Shape;615;g33f43b67975_0_1133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6" name="Google Shape;616;g33f43b67975_0_1133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66</a:t>
            </a:fld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3ed64893699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3ed64893699_0_8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g3ed64893699_0_80:notes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5000" cy="502800"/>
          </a:xfrm>
          <a:prstGeom prst="rect">
            <a:avLst/>
          </a:prstGeom>
        </p:spPr>
        <p:txBody>
          <a:bodyPr spcFirstLastPara="1" wrap="square" lIns="96600" tIns="48300" rIns="96600" bIns="483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/>
              <a:t>67</a:t>
            </a:fld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33f43b67975_0_1152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629" name="Google Shape;629;g33f43b67975_0_1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33f43b67975_0_1246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635" name="Google Shape;635;g33f43b67975_0_1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e30e24c276_0_5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8" name="Google Shape;248;g3e30e24c27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33f43b67975_0_1340:notes"/>
          <p:cNvSpPr txBox="1">
            <a:spLocks noGrp="1"/>
          </p:cNvSpPr>
          <p:nvPr>
            <p:ph type="body" idx="1"/>
          </p:nvPr>
        </p:nvSpPr>
        <p:spPr>
          <a:xfrm>
            <a:off x="691845" y="5284403"/>
            <a:ext cx="5534700" cy="4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975" tIns="49975" rIns="99975" bIns="499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641" name="Google Shape;641;g33f43b67975_0_1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41671" y="1372573"/>
            <a:ext cx="6035100" cy="3705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217a5d2081f_0_65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7" name="Google Shape;647;g217a5d2081f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217a5d2081f_0_7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4" name="Google Shape;654;g217a5d2081f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cf0af94799_0_109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750" tIns="48375" rIns="96750" bIns="483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61" name="Google Shape;661;g3cf0af94799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31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e30e24c276_0_10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4" name="Google Shape;254;g3e30e24c27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e30e24c276_0_15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400" cy="39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0" name="Google Shape;260;g3e30e24c27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700" cy="3381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7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7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7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7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6" name="Google Shape;76;p7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7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7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8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8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+ Texto">
  <p:cSld name="Título + Texto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ccf738033f_0_1234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Calibri"/>
              <a:buNone/>
              <a:defRPr sz="3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2ccf738033f_0_1234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2100" cy="3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747678"/>
              </a:buClr>
              <a:buSzPts val="1600"/>
              <a:buChar char="•"/>
              <a:defRPr sz="16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900"/>
              <a:buChar char="•"/>
              <a:defRPr sz="19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900"/>
              <a:buChar char="•"/>
              <a:defRPr sz="19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900"/>
              <a:buChar char="•"/>
              <a:defRPr sz="19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900"/>
              <a:buChar char="•"/>
              <a:defRPr sz="19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1">
  <p:cSld name="Custom_1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Subcapítulo - Título + Subtítulo + Conteúdo">
  <p:cSld name="6_Subcapítulo - Título + Subtítulo + Conteúdo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ce65f870f5_0_97"/>
          <p:cNvSpPr txBox="1">
            <a:spLocks noGrp="1"/>
          </p:cNvSpPr>
          <p:nvPr>
            <p:ph type="title"/>
          </p:nvPr>
        </p:nvSpPr>
        <p:spPr>
          <a:xfrm>
            <a:off x="1650707" y="1411817"/>
            <a:ext cx="4080900" cy="14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2F31"/>
              </a:buClr>
              <a:buSzPts val="3700"/>
              <a:buFont typeface="Arial"/>
              <a:buNone/>
              <a:defRPr sz="3700" b="1" i="0" u="none" strike="noStrike" cap="none">
                <a:solidFill>
                  <a:srgbClr val="2D2F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g3ce65f870f5_0_97"/>
          <p:cNvSpPr txBox="1">
            <a:spLocks noGrp="1"/>
          </p:cNvSpPr>
          <p:nvPr>
            <p:ph type="body" idx="1"/>
          </p:nvPr>
        </p:nvSpPr>
        <p:spPr>
          <a:xfrm>
            <a:off x="1650707" y="3092451"/>
            <a:ext cx="4080900" cy="7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D2F31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2D2F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3pPr>
            <a:lvl4pPr marL="1828800" marR="0" lvl="3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4pPr>
            <a:lvl5pPr marL="2286000" marR="0" lvl="4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g3ce65f870f5_0_97"/>
          <p:cNvSpPr txBox="1">
            <a:spLocks noGrp="1"/>
          </p:cNvSpPr>
          <p:nvPr>
            <p:ph type="body" idx="2"/>
          </p:nvPr>
        </p:nvSpPr>
        <p:spPr>
          <a:xfrm>
            <a:off x="1650707" y="4053417"/>
            <a:ext cx="4080900" cy="14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2D2F31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2D2F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3pPr>
            <a:lvl4pPr marL="1828800" marR="0" lvl="3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4pPr>
            <a:lvl5pPr marL="2286000" marR="0" lvl="4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Play"/>
                <a:ea typeface="Play"/>
                <a:cs typeface="Play"/>
                <a:sym typeface="Play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3" name="Google Shape;113;g3ce65f870f5_0_97"/>
          <p:cNvSpPr>
            <a:spLocks noGrp="1"/>
          </p:cNvSpPr>
          <p:nvPr>
            <p:ph type="pic" idx="3"/>
          </p:nvPr>
        </p:nvSpPr>
        <p:spPr>
          <a:xfrm>
            <a:off x="6527800" y="1411817"/>
            <a:ext cx="4849200" cy="403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+ Texto">
  <p:cSld name="Título + Text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9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127" cy="1145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9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1925" cy="3712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47678"/>
              </a:buClr>
              <a:buSzPts val="1600"/>
              <a:buChar char="•"/>
              <a:defRPr sz="16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">
  <p:cSld name="Slide de Título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g3cda7d82260_0_459"/>
          <p:cNvGrpSpPr/>
          <p:nvPr/>
        </p:nvGrpSpPr>
        <p:grpSpPr>
          <a:xfrm>
            <a:off x="0" y="6061602"/>
            <a:ext cx="12192000" cy="796528"/>
            <a:chOff x="0" y="6061602"/>
            <a:chExt cx="12192000" cy="796528"/>
          </a:xfrm>
        </p:grpSpPr>
        <p:sp>
          <p:nvSpPr>
            <p:cNvPr id="118" name="Google Shape;118;g3cda7d82260_0_459"/>
            <p:cNvSpPr/>
            <p:nvPr/>
          </p:nvSpPr>
          <p:spPr>
            <a:xfrm>
              <a:off x="0" y="6298330"/>
              <a:ext cx="12192000" cy="55980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9" name="Google Shape;119;g3cda7d82260_0_459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38" cy="7196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g3cda7d82260_0_459"/>
            <p:cNvSpPr txBox="1"/>
            <p:nvPr/>
          </p:nvSpPr>
          <p:spPr>
            <a:xfrm>
              <a:off x="348342" y="6353470"/>
              <a:ext cx="6096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ccf738033f_0_12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g2ccf738033f_0_124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g2ccf738033f_0_12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g2ccf738033f_0_12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g2ccf738033f_0_12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ccf738033f_0_12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g2ccf738033f_0_12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g2ccf738033f_0_12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+ Texto 1">
  <p:cSld name="1_Título + Texto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d0b4f4e08c_0_107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g2d0b4f4e08c_0_107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1800" cy="3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47678"/>
              </a:buClr>
              <a:buSzPts val="1600"/>
              <a:buChar char="•"/>
              <a:defRPr sz="16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47678"/>
              </a:buClr>
              <a:buSzPts val="1800"/>
              <a:buChar char="•"/>
              <a:defRPr sz="1800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AUTOLAYOUT">
    <p:bg>
      <p:bgPr>
        <a:solidFill>
          <a:srgbClr val="FFFFFF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ccf738033f_0_123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7F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g2ccf738033f_0_1237"/>
          <p:cNvSpPr/>
          <p:nvPr/>
        </p:nvSpPr>
        <p:spPr>
          <a:xfrm>
            <a:off x="4063533" y="0"/>
            <a:ext cx="81285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g2ccf738033f_0_123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138" name="Google Shape;138;g2ccf738033f_0_1237"/>
          <p:cNvSpPr txBox="1">
            <a:spLocks noGrp="1"/>
          </p:cNvSpPr>
          <p:nvPr>
            <p:ph type="body" idx="1"/>
          </p:nvPr>
        </p:nvSpPr>
        <p:spPr>
          <a:xfrm>
            <a:off x="247133" y="842700"/>
            <a:ext cx="3577500" cy="49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2100"/>
              <a:buChar char="•"/>
              <a:defRPr sz="2100">
                <a:solidFill>
                  <a:srgbClr val="FFFFFF"/>
                </a:solidFill>
              </a:defRPr>
            </a:lvl1pPr>
            <a:lvl2pPr marL="914400" lvl="1" indent="-381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 sz="1900">
                <a:solidFill>
                  <a:srgbClr val="FFFFFF"/>
                </a:solidFill>
              </a:defRPr>
            </a:lvl2pPr>
            <a:lvl3pPr marL="1371600" lvl="2" indent="-355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 sz="1900">
                <a:solidFill>
                  <a:srgbClr val="FFFFFF"/>
                </a:solidFill>
              </a:defRPr>
            </a:lvl3pPr>
            <a:lvl4pPr marL="1828800" lvl="3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4pPr>
            <a:lvl5pPr marL="2286000" lvl="4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5pPr>
            <a:lvl6pPr marL="2743200" lvl="5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6pPr>
            <a:lvl7pPr marL="3200400" lvl="6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7pPr>
            <a:lvl8pPr marL="3657600" lvl="7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8pPr>
            <a:lvl9pPr marL="4114800" lvl="8" indent="-34925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1900"/>
              <a:buChar char="•"/>
              <a:defRPr sz="19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ccf738033f_0_124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g2ccf738033f_0_124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2" name="Google Shape;142;g2ccf738033f_0_12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g2ccf738033f_0_12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g2ccf738033f_0_12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ccf738033f_0_125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g2ccf738033f_0_125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g2ccf738033f_0_12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g2ccf738033f_0_12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g2ccf738033f_0_12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ccf738033f_0_126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g2ccf738033f_0_126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g2ccf738033f_0_126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g2ccf738033f_0_12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g2ccf738033f_0_12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g2ccf738033f_0_12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ccf738033f_0_12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g2ccf738033f_0_12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1" name="Google Shape;161;g2ccf738033f_0_12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62" name="Google Shape;162;g2ccf738033f_0_12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63" name="Google Shape;163;g2ccf738033f_0_12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g2ccf738033f_0_12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g2ccf738033f_0_12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g2ccf738033f_0_12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ccf738033f_0_12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g2ccf738033f_0_12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g2ccf738033f_0_12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g2ccf738033f_0_12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ccf738033f_0_128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g2ccf738033f_0_128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75" name="Google Shape;175;g2ccf738033f_0_128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76" name="Google Shape;176;g2ccf738033f_0_12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g2ccf738033f_0_12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g2ccf738033f_0_12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ccf738033f_0_128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g2ccf738033f_0_128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g2ccf738033f_0_128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83" name="Google Shape;183;g2ccf738033f_0_128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g2ccf738033f_0_12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g2ccf738033f_0_128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ccf738033f_0_129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g2ccf738033f_0_1296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g2ccf738033f_0_129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g2ccf738033f_0_129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g2ccf738033f_0_129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ccf738033f_0_1302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g2ccf738033f_0_1302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marL="914400" lvl="1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marL="1371600" lvl="2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marL="182880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marL="228600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marL="274320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marL="320040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marL="365760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marL="411480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g2ccf738033f_0_130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g2ccf738033f_0_130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g2ccf738033f_0_130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AUTOLAYOUT">
    <p:bg>
      <p:bgPr>
        <a:solidFill>
          <a:srgbClr val="FFFFFF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215ae8dd162_0_143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7F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g215ae8dd162_0_1433"/>
          <p:cNvSpPr/>
          <p:nvPr/>
        </p:nvSpPr>
        <p:spPr>
          <a:xfrm>
            <a:off x="4063533" y="0"/>
            <a:ext cx="81285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g215ae8dd162_0_143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34" name="Google Shape;34;g215ae8dd162_0_1433"/>
          <p:cNvSpPr txBox="1">
            <a:spLocks noGrp="1"/>
          </p:cNvSpPr>
          <p:nvPr>
            <p:ph type="body" idx="1"/>
          </p:nvPr>
        </p:nvSpPr>
        <p:spPr>
          <a:xfrm>
            <a:off x="247133" y="842700"/>
            <a:ext cx="3577500" cy="49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100"/>
              <a:buChar char="•"/>
              <a:defRPr sz="2100">
                <a:solidFill>
                  <a:srgbClr val="FFFFFF"/>
                </a:solidFill>
              </a:defRPr>
            </a:lvl1pPr>
            <a:lvl2pPr marL="914400" lvl="1" indent="-381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 sz="1900">
                <a:solidFill>
                  <a:srgbClr val="FFFFFF"/>
                </a:solidFill>
              </a:defRPr>
            </a:lvl2pPr>
            <a:lvl3pPr marL="1371600" lvl="2" indent="-355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 sz="1900">
                <a:solidFill>
                  <a:srgbClr val="FFFFFF"/>
                </a:solidFill>
              </a:defRPr>
            </a:lvl3pPr>
            <a:lvl4pPr marL="1828800" lvl="3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 sz="1900">
                <a:solidFill>
                  <a:srgbClr val="FFFFFF"/>
                </a:solidFill>
              </a:defRPr>
            </a:lvl4pPr>
            <a:lvl5pPr marL="2286000" lvl="4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 sz="19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 sz="1900">
                <a:solidFill>
                  <a:srgbClr val="FFFFFF"/>
                </a:solidFill>
              </a:defRPr>
            </a:lvl6pPr>
            <a:lvl7pPr marL="3200400" lvl="6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 sz="1900">
                <a:solidFill>
                  <a:srgbClr val="FFFFFF"/>
                </a:solidFill>
              </a:defRPr>
            </a:lvl7pPr>
            <a:lvl8pPr marL="3657600" lvl="7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 sz="1900">
                <a:solidFill>
                  <a:srgbClr val="FFFFFF"/>
                </a:solidFill>
              </a:defRPr>
            </a:lvl8pPr>
            <a:lvl9pPr marL="4114800" lvl="8" indent="-3429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1800"/>
              <a:buChar char="•"/>
              <a:defRPr sz="19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AUTOLAYOUT_1">
    <p:bg>
      <p:bgPr>
        <a:solidFill>
          <a:srgbClr val="FFFFFF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15ae8dd162_0_16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15ae8dd162_0_16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38" name="Google Shape;38;g215ae8dd162_0_1614"/>
          <p:cNvSpPr txBox="1">
            <a:spLocks noGrp="1"/>
          </p:cNvSpPr>
          <p:nvPr>
            <p:ph type="title"/>
          </p:nvPr>
        </p:nvSpPr>
        <p:spPr>
          <a:xfrm>
            <a:off x="439133" y="1477833"/>
            <a:ext cx="5330100" cy="13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3700" b="1">
                <a:solidFill>
                  <a:srgbClr val="21212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700" b="1">
                <a:solidFill>
                  <a:srgbClr val="21212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g215ae8dd162_0_1614"/>
          <p:cNvSpPr txBox="1">
            <a:spLocks noGrp="1"/>
          </p:cNvSpPr>
          <p:nvPr>
            <p:ph type="body" idx="1"/>
          </p:nvPr>
        </p:nvSpPr>
        <p:spPr>
          <a:xfrm>
            <a:off x="439133" y="2926800"/>
            <a:ext cx="5330100" cy="24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616161"/>
              </a:buClr>
              <a:buSzPts val="2100"/>
              <a:buChar char="•"/>
              <a:defRPr sz="2100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2400"/>
              <a:buChar char="•"/>
              <a:defRPr sz="1900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2000"/>
              <a:buChar char="•"/>
              <a:defRPr sz="1900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1800"/>
              <a:buChar char="•"/>
              <a:defRPr sz="1900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1800"/>
              <a:buChar char="•"/>
              <a:defRPr sz="1900">
                <a:solidFill>
                  <a:srgbClr val="61616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1800"/>
              <a:buChar char="•"/>
              <a:defRPr sz="1900">
                <a:solidFill>
                  <a:srgbClr val="616161"/>
                </a:solidFill>
              </a:defRPr>
            </a:lvl6pPr>
            <a:lvl7pPr marL="3200400" lvl="6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1800"/>
              <a:buChar char="•"/>
              <a:defRPr sz="1900">
                <a:solidFill>
                  <a:srgbClr val="616161"/>
                </a:solidFill>
              </a:defRPr>
            </a:lvl7pPr>
            <a:lvl8pPr marL="3657600" lvl="7" indent="-3429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616161"/>
              </a:buClr>
              <a:buSzPts val="1800"/>
              <a:buChar char="•"/>
              <a:defRPr sz="1900">
                <a:solidFill>
                  <a:srgbClr val="616161"/>
                </a:solidFill>
              </a:defRPr>
            </a:lvl8pPr>
            <a:lvl9pPr marL="4114800" lvl="8" indent="-3429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616161"/>
              </a:buClr>
              <a:buSzPts val="1800"/>
              <a:buChar char="•"/>
              <a:defRPr sz="1900">
                <a:solidFill>
                  <a:srgbClr val="61616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" name="Google Shape;43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" name="Google Shape;14;p67" descr="Texto, Logotipo&#10;&#10;Descrição gerada automaticamente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223877" y="6056643"/>
            <a:ext cx="1401386" cy="45243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ccf738033f_0_12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g2ccf738033f_0_12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g2ccf738033f_0_12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g2ccf738033f_0_12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4" name="Google Shape;104;g2ccf738033f_0_1224" descr="Texto, Logotipo&#10;&#10;Descrição gerada automaticamente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10223877" y="6056643"/>
            <a:ext cx="1401394" cy="45243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pt/view-image.php?image=437369&amp;picture=teia-de-aranha-teia-naturez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3Pf3b1acEbR2H9YUwTQrZWgw8MFJt37T/view?usp=sharing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trilhoscadastro25" TargetMode="Externa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g3cf0af94799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45"/>
            <a:ext cx="7050701" cy="6738723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g3cf0af94799_0_0"/>
          <p:cNvSpPr/>
          <p:nvPr/>
        </p:nvSpPr>
        <p:spPr>
          <a:xfrm>
            <a:off x="6532081" y="-152402"/>
            <a:ext cx="5829300" cy="7162800"/>
          </a:xfrm>
          <a:custGeom>
            <a:avLst/>
            <a:gdLst/>
            <a:ahLst/>
            <a:cxnLst/>
            <a:rect l="l" t="t" r="r" b="b"/>
            <a:pathLst>
              <a:path w="5829300" h="7162800" extrusionOk="0">
                <a:moveTo>
                  <a:pt x="5829300" y="76200"/>
                </a:moveTo>
                <a:lnTo>
                  <a:pt x="0" y="0"/>
                </a:lnTo>
                <a:lnTo>
                  <a:pt x="1104900" y="2838450"/>
                </a:lnTo>
                <a:lnTo>
                  <a:pt x="95250" y="5810250"/>
                </a:lnTo>
                <a:lnTo>
                  <a:pt x="666750" y="7162800"/>
                </a:lnTo>
                <a:lnTo>
                  <a:pt x="5791200" y="7124700"/>
                </a:lnTo>
                <a:lnTo>
                  <a:pt x="5829300" y="762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3cf0af94799_0_0"/>
          <p:cNvSpPr/>
          <p:nvPr/>
        </p:nvSpPr>
        <p:spPr>
          <a:xfrm>
            <a:off x="7869621" y="4933771"/>
            <a:ext cx="4249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747678"/>
                </a:solidFill>
              </a:rPr>
              <a:t>Rio Piracicaba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3cf0af94799_0_0"/>
          <p:cNvSpPr/>
          <p:nvPr/>
        </p:nvSpPr>
        <p:spPr>
          <a:xfrm>
            <a:off x="5810250" y="-457200"/>
            <a:ext cx="1443663" cy="7944455"/>
          </a:xfrm>
          <a:custGeom>
            <a:avLst/>
            <a:gdLst/>
            <a:ahLst/>
            <a:cxnLst/>
            <a:rect l="l" t="t" r="r" b="b"/>
            <a:pathLst>
              <a:path w="1443663" h="7944455" extrusionOk="0">
                <a:moveTo>
                  <a:pt x="0" y="0"/>
                </a:moveTo>
                <a:cubicBezTo>
                  <a:pt x="650875" y="1011237"/>
                  <a:pt x="1301750" y="2022475"/>
                  <a:pt x="1428750" y="3067050"/>
                </a:cubicBezTo>
                <a:cubicBezTo>
                  <a:pt x="1555750" y="4111625"/>
                  <a:pt x="831850" y="5480050"/>
                  <a:pt x="762000" y="6267450"/>
                </a:cubicBezTo>
                <a:cubicBezTo>
                  <a:pt x="692150" y="7054850"/>
                  <a:pt x="962025" y="7534275"/>
                  <a:pt x="1009650" y="7791450"/>
                </a:cubicBezTo>
                <a:cubicBezTo>
                  <a:pt x="1057275" y="8048625"/>
                  <a:pt x="1052512" y="7929562"/>
                  <a:pt x="1047750" y="7810500"/>
                </a:cubicBezTo>
              </a:path>
            </a:pathLst>
          </a:custGeom>
          <a:noFill/>
          <a:ln w="508000" cap="flat" cmpd="sng">
            <a:solidFill>
              <a:srgbClr val="007E79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g3cf0af94799_0_0"/>
          <p:cNvSpPr/>
          <p:nvPr/>
        </p:nvSpPr>
        <p:spPr>
          <a:xfrm>
            <a:off x="5787773" y="-457200"/>
            <a:ext cx="1443663" cy="7944455"/>
          </a:xfrm>
          <a:custGeom>
            <a:avLst/>
            <a:gdLst/>
            <a:ahLst/>
            <a:cxnLst/>
            <a:rect l="l" t="t" r="r" b="b"/>
            <a:pathLst>
              <a:path w="1443663" h="7944455" extrusionOk="0">
                <a:moveTo>
                  <a:pt x="0" y="0"/>
                </a:moveTo>
                <a:cubicBezTo>
                  <a:pt x="650875" y="1011237"/>
                  <a:pt x="1301750" y="2022475"/>
                  <a:pt x="1428750" y="3067050"/>
                </a:cubicBezTo>
                <a:cubicBezTo>
                  <a:pt x="1555750" y="4111625"/>
                  <a:pt x="831850" y="5480050"/>
                  <a:pt x="762000" y="6267450"/>
                </a:cubicBezTo>
                <a:cubicBezTo>
                  <a:pt x="692150" y="7054850"/>
                  <a:pt x="962025" y="7534275"/>
                  <a:pt x="1009650" y="7791450"/>
                </a:cubicBezTo>
                <a:cubicBezTo>
                  <a:pt x="1057275" y="8048625"/>
                  <a:pt x="1052512" y="7929562"/>
                  <a:pt x="1047750" y="7810500"/>
                </a:cubicBezTo>
              </a:path>
            </a:pathLst>
          </a:custGeom>
          <a:noFill/>
          <a:ln w="254000" cap="rnd" cmpd="sng">
            <a:solidFill>
              <a:srgbClr val="E6AC22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3cf0af94799_0_0"/>
          <p:cNvSpPr/>
          <p:nvPr/>
        </p:nvSpPr>
        <p:spPr>
          <a:xfrm>
            <a:off x="6172026" y="-543229"/>
            <a:ext cx="1443663" cy="7944455"/>
          </a:xfrm>
          <a:custGeom>
            <a:avLst/>
            <a:gdLst/>
            <a:ahLst/>
            <a:cxnLst/>
            <a:rect l="l" t="t" r="r" b="b"/>
            <a:pathLst>
              <a:path w="1443663" h="7944455" extrusionOk="0">
                <a:moveTo>
                  <a:pt x="0" y="0"/>
                </a:moveTo>
                <a:cubicBezTo>
                  <a:pt x="650875" y="1011237"/>
                  <a:pt x="1301750" y="2022475"/>
                  <a:pt x="1428750" y="3067050"/>
                </a:cubicBezTo>
                <a:cubicBezTo>
                  <a:pt x="1555750" y="4111625"/>
                  <a:pt x="831850" y="5480050"/>
                  <a:pt x="762000" y="6267450"/>
                </a:cubicBezTo>
                <a:cubicBezTo>
                  <a:pt x="692150" y="7054850"/>
                  <a:pt x="962025" y="7534275"/>
                  <a:pt x="1009650" y="7791450"/>
                </a:cubicBezTo>
                <a:cubicBezTo>
                  <a:pt x="1057275" y="8048625"/>
                  <a:pt x="1052512" y="7929562"/>
                  <a:pt x="1047750" y="7810500"/>
                </a:cubicBezTo>
              </a:path>
            </a:pathLst>
          </a:custGeom>
          <a:noFill/>
          <a:ln w="508000" cap="flat" cmpd="sng">
            <a:solidFill>
              <a:srgbClr val="E6AC2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3cf0af94799_0_0"/>
          <p:cNvSpPr/>
          <p:nvPr/>
        </p:nvSpPr>
        <p:spPr>
          <a:xfrm>
            <a:off x="5446982" y="-371171"/>
            <a:ext cx="1443663" cy="7944455"/>
          </a:xfrm>
          <a:custGeom>
            <a:avLst/>
            <a:gdLst/>
            <a:ahLst/>
            <a:cxnLst/>
            <a:rect l="l" t="t" r="r" b="b"/>
            <a:pathLst>
              <a:path w="1443663" h="7944455" extrusionOk="0">
                <a:moveTo>
                  <a:pt x="0" y="0"/>
                </a:moveTo>
                <a:cubicBezTo>
                  <a:pt x="650875" y="1011237"/>
                  <a:pt x="1301750" y="2022475"/>
                  <a:pt x="1428750" y="3067050"/>
                </a:cubicBezTo>
                <a:cubicBezTo>
                  <a:pt x="1555750" y="4111625"/>
                  <a:pt x="831850" y="5480050"/>
                  <a:pt x="762000" y="6267450"/>
                </a:cubicBezTo>
                <a:cubicBezTo>
                  <a:pt x="692150" y="7054850"/>
                  <a:pt x="962025" y="7534275"/>
                  <a:pt x="1009650" y="7791450"/>
                </a:cubicBezTo>
                <a:cubicBezTo>
                  <a:pt x="1057275" y="8048625"/>
                  <a:pt x="1052512" y="7929562"/>
                  <a:pt x="1047750" y="7810500"/>
                </a:cubicBezTo>
              </a:path>
            </a:pathLst>
          </a:custGeom>
          <a:noFill/>
          <a:ln w="5080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endParaRPr sz="19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Google Shape;209;g3cf0af94799_0_0" descr="Texto, Logotip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31136" y="202441"/>
            <a:ext cx="1934631" cy="624594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g3cf0af94799_0_0"/>
          <p:cNvSpPr/>
          <p:nvPr/>
        </p:nvSpPr>
        <p:spPr>
          <a:xfrm>
            <a:off x="8740578" y="5943152"/>
            <a:ext cx="3025200" cy="4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rPr>
              <a:t>Trilhos da Alfabetização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g3cf0af94799_0_0"/>
          <p:cNvSpPr/>
          <p:nvPr/>
        </p:nvSpPr>
        <p:spPr>
          <a:xfrm>
            <a:off x="7615700" y="2214500"/>
            <a:ext cx="4603500" cy="14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3200" b="1" i="0" u="none" strike="noStrike" cap="none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rPr>
              <a:t>Trilhos da Alfabetização</a:t>
            </a:r>
            <a:endParaRPr sz="3200" b="1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200" b="0" i="0" u="none" strike="noStrike" cap="none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rPr>
              <a:t>Coordenadoras Pedagógicas</a:t>
            </a:r>
            <a:endParaRPr sz="3200" b="0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>
                <a:solidFill>
                  <a:srgbClr val="747678"/>
                </a:solidFill>
                <a:latin typeface="Arial"/>
                <a:ea typeface="Arial"/>
                <a:cs typeface="Arial"/>
                <a:sym typeface="Arial"/>
              </a:rPr>
              <a:t>Ciclo 2- 2026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g3cf0af94799_0_0" descr="Imagem digital fictícia de personagem de desenho animado&#10;&#10;Descrição gerada automaticamente com confiança médi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80147" y="50687"/>
            <a:ext cx="928100" cy="9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e30e24c276_0_20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70" name="Google Shape;270;g3e30e24c276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8650" y="654798"/>
            <a:ext cx="9134626" cy="513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e30e24c276_0_26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77" name="Google Shape;277;g3e30e24c276_0_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2025" y="675148"/>
            <a:ext cx="9399911" cy="528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e30e24c276_0_32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84" name="Google Shape;284;g3e30e24c276_0_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2350" y="581674"/>
            <a:ext cx="9520700" cy="535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e30e24c276_0_38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91" name="Google Shape;291;g3e30e24c276_0_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8863" y="196700"/>
            <a:ext cx="10214275" cy="574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e30e24c276_0_44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298" name="Google Shape;298;g3e30e24c276_0_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1963" y="379875"/>
            <a:ext cx="9768076" cy="549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e30e24c276_0_50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05" name="Google Shape;305;g3e30e24c276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9150" y="666525"/>
            <a:ext cx="9113700" cy="512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e30e24c276_0_56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12" name="Google Shape;312;g3e30e24c276_0_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9550" y="508725"/>
            <a:ext cx="9719857" cy="546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e30e24c276_0_62"/>
          <p:cNvSpPr txBox="1"/>
          <p:nvPr/>
        </p:nvSpPr>
        <p:spPr>
          <a:xfrm>
            <a:off x="8893025" y="956452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200"/>
              </a:spcBef>
              <a:spcAft>
                <a:spcPts val="220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33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19" name="Google Shape;319;g3e30e24c276_0_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1300" y="366275"/>
            <a:ext cx="9936934" cy="558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3f43b67975_0_18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g33f43b67975_0_184"/>
          <p:cNvSpPr txBox="1"/>
          <p:nvPr/>
        </p:nvSpPr>
        <p:spPr>
          <a:xfrm>
            <a:off x="915876" y="4176425"/>
            <a:ext cx="102429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00"/>
              <a:buFont typeface="Arial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Devolutivas atividades práticas</a:t>
            </a:r>
            <a:endParaRPr sz="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e30e24c276_0_159"/>
          <p:cNvSpPr/>
          <p:nvPr/>
        </p:nvSpPr>
        <p:spPr>
          <a:xfrm>
            <a:off x="-868875" y="175075"/>
            <a:ext cx="13391100" cy="4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7E79"/>
                </a:solidFill>
                <a:latin typeface="Arial"/>
                <a:ea typeface="Arial"/>
                <a:cs typeface="Arial"/>
                <a:sym typeface="Arial"/>
              </a:rPr>
              <a:t>Devolutivas atividades práticas Cps</a:t>
            </a:r>
            <a:endParaRPr sz="3200" b="1" i="0" u="none" strike="noStrike" cap="none">
              <a:solidFill>
                <a:srgbClr val="007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7E79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3200" b="1" i="0" u="none" strike="noStrike" cap="none">
              <a:solidFill>
                <a:srgbClr val="007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3e30e24c276_0_159"/>
          <p:cNvSpPr txBox="1"/>
          <p:nvPr/>
        </p:nvSpPr>
        <p:spPr>
          <a:xfrm>
            <a:off x="258925" y="858800"/>
            <a:ext cx="6167100" cy="64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Planejamos também a releitura da história escolhida e um roteiro com os principais destaques para auxiliar na produção por meio da professora.</a:t>
            </a:r>
            <a:endParaRPr sz="16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F81BD"/>
                </a:solidFill>
              </a:rPr>
              <a:t>Durante a observação da aula, percebemos que os alunos apresentaram bastante dificuldade para realizar a produção, mesmo sendo coletiva. </a:t>
            </a:r>
            <a:r>
              <a:rPr lang="en-US" sz="1600">
                <a:solidFill>
                  <a:schemeClr val="dk1"/>
                </a:solidFill>
              </a:rPr>
              <a:t>Muitos tiveram dificuldade em ditar ideias, organizar as informações e compreender a estrutura da indicação literária. Diante disso, a professora realizou diversas intervenções, instigando os alunos a pensarem sobre o que escrever e auxiliando na construção do texto coletivamente.</a:t>
            </a:r>
            <a:endParaRPr sz="16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F81BD"/>
                </a:solidFill>
              </a:rPr>
              <a:t>Após essa aula, sentei novamente com Daniele para realizar a devolutiva e refletirmos sobre quais estratégias poderíamos adotar, já que a próxima seria a produção individual no Caderno dos Estudantes. Também conversamos sobre a aula de revisão, no qual o foco seria a estrutura do texto de indicação literária e a substituição de palavras repetidas</a:t>
            </a:r>
            <a:endParaRPr sz="1600">
              <a:solidFill>
                <a:srgbClr val="4F81BD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4F81BD"/>
                </a:solidFill>
              </a:rPr>
              <a:t>Então, pesquisamos novas indicações literárias para ampliar o repertório dos estudantes e aprofundar o estudo do gênero.</a:t>
            </a:r>
            <a:endParaRPr sz="1600">
              <a:solidFill>
                <a:srgbClr val="4F81BD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rgbClr val="4F81BD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1600">
                <a:solidFill>
                  <a:srgbClr val="4F81BD"/>
                </a:solidFill>
              </a:rPr>
              <a:t>Gisele</a:t>
            </a:r>
            <a:endParaRPr sz="1600">
              <a:solidFill>
                <a:srgbClr val="4F81BD"/>
              </a:solidFill>
            </a:endParaRPr>
          </a:p>
        </p:txBody>
      </p:sp>
      <p:sp>
        <p:nvSpPr>
          <p:cNvPr id="332" name="Google Shape;332;g3e30e24c276_0_159"/>
          <p:cNvSpPr txBox="1"/>
          <p:nvPr/>
        </p:nvSpPr>
        <p:spPr>
          <a:xfrm>
            <a:off x="8222344" y="2229250"/>
            <a:ext cx="37341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1700">
                <a:solidFill>
                  <a:srgbClr val="4F81BD"/>
                </a:solidFill>
              </a:rPr>
              <a:t>Outro desafio era garantir a participação do aluno não alfabético. Planejamos que ele realizaria a atividade de acordo com sua hipótese de escrita, com apoio da monitora para registrar e transcrever suas ideias.</a:t>
            </a:r>
            <a:endParaRPr sz="1700">
              <a:solidFill>
                <a:srgbClr val="4F81BD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7F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"/>
          <p:cNvSpPr txBox="1"/>
          <p:nvPr/>
        </p:nvSpPr>
        <p:spPr>
          <a:xfrm>
            <a:off x="915876" y="4176425"/>
            <a:ext cx="90888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r>
              <a:rPr lang="en-US" sz="5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Coordenação Pedagógica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e830c98d53_0_12"/>
          <p:cNvSpPr txBox="1"/>
          <p:nvPr/>
        </p:nvSpPr>
        <p:spPr>
          <a:xfrm>
            <a:off x="0" y="490275"/>
            <a:ext cx="3000000" cy="53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Ficou perceptível ao trabalhar com essa professora a importância das formações para 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fortalecimento da prática docente, principalmente no trabalho com produção textual. O estudo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 situações didáticas, como a produção de texto por meio do professor, possibilita ao docente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compreender melhor como organizar a participação dos alunos, conduzir boas intervenções,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ampliar repertórios e favorecer avanços na escrita. As formações contribuem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significativamente para que o professor desenvolva maior segurança no planejamento e na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condução das atividades, compreendendo a escrita como um processo que exige mediação,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escuta e acompanhamento constante.</a:t>
            </a:r>
            <a:endParaRPr/>
          </a:p>
        </p:txBody>
      </p:sp>
      <p:sp>
        <p:nvSpPr>
          <p:cNvPr id="339" name="Google Shape;339;g3e830c98d53_0_12"/>
          <p:cNvSpPr txBox="1"/>
          <p:nvPr/>
        </p:nvSpPr>
        <p:spPr>
          <a:xfrm>
            <a:off x="3993325" y="82450"/>
            <a:ext cx="30000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partir dessa necessidade, organizamos a discussão retomando alguns saberes docentes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importantes: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importância de planejar previamente as intervenções;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necessidade de apresentar boas referências do gênero;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 papel da oralidade antes da escrita;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escrita como processo, e não apenas produto final;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mediação do professor durante todas as etapas da produção.</a:t>
            </a:r>
            <a:endParaRPr/>
          </a:p>
        </p:txBody>
      </p:sp>
      <p:sp>
        <p:nvSpPr>
          <p:cNvPr id="340" name="Google Shape;340;g3e830c98d53_0_12"/>
          <p:cNvSpPr txBox="1"/>
          <p:nvPr/>
        </p:nvSpPr>
        <p:spPr>
          <a:xfrm>
            <a:off x="7450675" y="225025"/>
            <a:ext cx="4371300" cy="49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Durante o planejamento, discutimos que os alunos precisariam, antes da escrita, ouvir 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analisar exemplos de indicações literárias. Assim, orientamos que a professora realizasse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uma leitura compartilhada de algumas indicações, chamando atenção para: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como o autor apresenta o livro;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quais argumentos utiliza para convencer o leitor;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como expressa sua opinião;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quais palavras e expressões ajudam a recomendar a leitura.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Também conversamos sobre a importância dessa construção coletiva inicial e dessa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produção dela juntamente com a turma da indicação literária, realizando perguntas que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ajudassem os alunos a organizar o pensamento, como: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“Por que vocês gostaram desse livro?”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“O que torna essa história interessante?”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“Para quem vocês indicariam essa leitura?”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“Que parte da história pode despertar curiosidade sem contar o final?”</a:t>
            </a:r>
            <a:endParaRPr/>
          </a:p>
        </p:txBody>
      </p:sp>
      <p:sp>
        <p:nvSpPr>
          <p:cNvPr id="341" name="Google Shape;341;g3e830c98d53_0_12"/>
          <p:cNvSpPr txBox="1"/>
          <p:nvPr/>
        </p:nvSpPr>
        <p:spPr>
          <a:xfrm>
            <a:off x="3298325" y="4983250"/>
            <a:ext cx="3000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professora demonstrou dúvidas sobre até que ponto deveria ajudar os alunos durante 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escrita.</a:t>
            </a:r>
            <a:endParaRPr/>
          </a:p>
        </p:txBody>
      </p:sp>
      <p:sp>
        <p:nvSpPr>
          <p:cNvPr id="342" name="Google Shape;342;g3e830c98d53_0_12"/>
          <p:cNvSpPr txBox="1"/>
          <p:nvPr/>
        </p:nvSpPr>
        <p:spPr>
          <a:xfrm>
            <a:off x="3832925" y="4438200"/>
            <a:ext cx="6785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Juracy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e830c98d53_0_29"/>
          <p:cNvSpPr txBox="1"/>
          <p:nvPr/>
        </p:nvSpPr>
        <p:spPr>
          <a:xfrm>
            <a:off x="0" y="0"/>
            <a:ext cx="3000000" cy="60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Quando analisamos a produção já realizada pela turma, surgiram algumas dúvidas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da professora, principalmente sobre como evitar que os alunos apenas recontem 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narrativa, como ajudá-los a dar opiniões sobre o livro e como fazer perguntas que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favoreçam uma construção coletiva mais próxima do gênero indicação literária.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conversa aconteceu de maneira bem colaborativa e reflexiva, sem um caráter 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avaliação ou cobrança. O foco foi pensar juntos nos desafios da prática e em formas 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melhorar a condução da atividade. Durante o planejamento, pensamos em perguntas que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poderiam ajudar os alunos durante a produção, como: “Essa parte desperta curiosidade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 leitor?”, “Estamos contando demais da história?” e “O que faz esse livro valer a pena?”.</a:t>
            </a:r>
            <a:endParaRPr/>
          </a:p>
        </p:txBody>
      </p:sp>
      <p:sp>
        <p:nvSpPr>
          <p:cNvPr id="349" name="Google Shape;349;g3e830c98d53_0_29"/>
          <p:cNvSpPr txBox="1"/>
          <p:nvPr/>
        </p:nvSpPr>
        <p:spPr>
          <a:xfrm>
            <a:off x="4170000" y="765675"/>
            <a:ext cx="30000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Além disso, também refletimos sobre a importância de trabalhar a literatura não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apenas como uma forma de ensinar comportamentos ou valores morais, mas também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como experiência de imaginação, emoção, diversão e apreciação literária.</a:t>
            </a:r>
            <a:endParaRPr/>
          </a:p>
        </p:txBody>
      </p:sp>
      <p:sp>
        <p:nvSpPr>
          <p:cNvPr id="350" name="Google Shape;350;g3e830c98d53_0_29"/>
          <p:cNvSpPr txBox="1"/>
          <p:nvPr/>
        </p:nvSpPr>
        <p:spPr>
          <a:xfrm>
            <a:off x="7421200" y="2889675"/>
            <a:ext cx="30000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Nesse momento refletimos sobre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alguns saberes docentes importantes, como o conhecimento do gênero textual, 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condução da oralidade, a transformação da fala dos alunos em linguagem escrita e as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intervenções que ajudam os estudantes a participar e refletir durante a atividade.</a:t>
            </a:r>
            <a:endParaRPr/>
          </a:p>
        </p:txBody>
      </p:sp>
      <p:sp>
        <p:nvSpPr>
          <p:cNvPr id="351" name="Google Shape;351;g3e830c98d53_0_29"/>
          <p:cNvSpPr txBox="1"/>
          <p:nvPr/>
        </p:nvSpPr>
        <p:spPr>
          <a:xfrm>
            <a:off x="4386550" y="4108350"/>
            <a:ext cx="6785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Luciano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e830c98d53_0_43"/>
          <p:cNvSpPr txBox="1"/>
          <p:nvPr/>
        </p:nvSpPr>
        <p:spPr>
          <a:xfrm>
            <a:off x="1052900" y="360350"/>
            <a:ext cx="31770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Ao analisarmos a atividade da página 45, percebi que os alunos possivelmente ainda não tinham clareza sobre as diferenças entre histórias de aventura, mistério, humor, entre outros gêneros. Diante disso, orientei a professora a selecionar livros com essas características para a realização de uma roda de leitura, possibilitando momentos de comparação, conversa e identificação dos diferentes gêneros textuais.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58" name="Google Shape;358;g3e830c98d53_0_43"/>
          <p:cNvSpPr txBox="1"/>
          <p:nvPr/>
        </p:nvSpPr>
        <p:spPr>
          <a:xfrm>
            <a:off x="5745176" y="541775"/>
            <a:ext cx="5669700" cy="35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44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…ao discutirmos o momento em que os alunos precisariam registrar o que consideravam importante contar sobre a obra, surgiram dúvidas sobre como intervir diante das dificuldades das crianças sem comprometer a autoria da escrita.</a:t>
            </a:r>
            <a:endParaRPr sz="1600">
              <a:solidFill>
                <a:schemeClr val="dk1"/>
              </a:solidFill>
            </a:endParaRPr>
          </a:p>
          <a:p>
            <a:pPr marL="0" lvl="0" indent="444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</a:rPr>
              <a:t>Retomamos, então, as condições didáticas já construídas no projeto, como o cartaz com os elementos que não poderiam faltar em uma indicação literária. Conversamos sobre a importância de orientar os alunos a escreverem algo que despertasse a curiosidade do leitor, explicassem por que gostaram da história e considerassem que a indicação seria destinada a outras turmas da escola.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59" name="Google Shape;359;g3e830c98d53_0_43"/>
          <p:cNvSpPr txBox="1"/>
          <p:nvPr/>
        </p:nvSpPr>
        <p:spPr>
          <a:xfrm>
            <a:off x="1052900" y="4756250"/>
            <a:ext cx="6785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Magda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e830c98d53_0_54"/>
          <p:cNvSpPr txBox="1"/>
          <p:nvPr/>
        </p:nvSpPr>
        <p:spPr>
          <a:xfrm>
            <a:off x="100425" y="129950"/>
            <a:ext cx="11331900" cy="19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professora registrou a fala e orientou: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— Vamos escrever e depois organizar as ideias.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Larissa acrescentou: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— O lobo é mal disfarçado e muito guloso.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Heitor completou: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— O lobo faz um plano para pegar a Chapeuzinho.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professora ponderou, sem deixar de valorizar as contribuições: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— Precisamos dar esses detalhes? Isso é muito spoiler. Vamos ler o que já escrevemos. Vocês acham que está bom?</a:t>
            </a:r>
            <a:endParaRPr/>
          </a:p>
        </p:txBody>
      </p:sp>
      <p:pic>
        <p:nvPicPr>
          <p:cNvPr id="366" name="Google Shape;366;g3e830c98d53_0_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707500"/>
            <a:ext cx="8068238" cy="3998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g3e830c98d53_0_54"/>
          <p:cNvSpPr txBox="1"/>
          <p:nvPr/>
        </p:nvSpPr>
        <p:spPr>
          <a:xfrm>
            <a:off x="8484650" y="4399350"/>
            <a:ext cx="34023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</a:rPr>
              <a:t>Claudineia</a:t>
            </a:r>
            <a:endParaRPr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g3e830c98d53_0_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887201" cy="56003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ccf738033f_0_99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g2ccf738033f_0_991"/>
          <p:cNvSpPr txBox="1"/>
          <p:nvPr/>
        </p:nvSpPr>
        <p:spPr>
          <a:xfrm>
            <a:off x="915872" y="4176437"/>
            <a:ext cx="74943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00"/>
              <a:buFont typeface="Arial"/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Atitudes e saberes da coordenadora como formadora de professores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cf0af94799_0_213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r>
              <a:rPr lang="en-US" sz="26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Atividade em pequenos grupos parte 1</a:t>
            </a: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pequenos grupos, realizar a leitura do registro da Situação Didática 1 (Anexo 1) e discutir as questões a seguir, registrando os principais pontos para socialização: 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Quais saberes a professora Manuela revela em sua prática? O que isso indica sobre sua compreensão do ensino da escrita?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Como se caracterizam as intervenções da professora ao longo da atividade? Elas favorecem a reflexão do estudante sobre o sistema de escrita? Por quê?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tensões ou contradições podem ser identificadas entre a intenção da professora e suas ações em sala de aula?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você atuasse como coordenador(a) dessa professora que estratégias formativas utilizaria para apoiar a transformação de sua prática?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ea3fe9f2f8_0_0"/>
          <p:cNvSpPr txBox="1">
            <a:spLocks noGrp="1"/>
          </p:cNvSpPr>
          <p:nvPr>
            <p:ph type="ctrTitle"/>
          </p:nvPr>
        </p:nvSpPr>
        <p:spPr>
          <a:xfrm>
            <a:off x="522130" y="173191"/>
            <a:ext cx="10578000" cy="114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Registros</a:t>
            </a:r>
            <a:endParaRPr/>
          </a:p>
        </p:txBody>
      </p:sp>
      <p:sp>
        <p:nvSpPr>
          <p:cNvPr id="391" name="Google Shape;391;g3ea3fe9f2f8_0_0"/>
          <p:cNvSpPr txBox="1">
            <a:spLocks noGrp="1"/>
          </p:cNvSpPr>
          <p:nvPr>
            <p:ph type="body" idx="1"/>
          </p:nvPr>
        </p:nvSpPr>
        <p:spPr>
          <a:xfrm>
            <a:off x="125850" y="1318300"/>
            <a:ext cx="11195700" cy="4502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457200" lvl="0" indent="-400050" algn="l" rtl="0">
              <a:spcBef>
                <a:spcPts val="1100"/>
              </a:spcBef>
              <a:spcAft>
                <a:spcPts val="0"/>
              </a:spcAft>
              <a:buSzPts val="2700"/>
              <a:buChar char="-"/>
            </a:pPr>
            <a:r>
              <a:rPr lang="en-US" sz="2700"/>
              <a:t>Saberes - pedir para o aluno ler com o dedo. Uso de palavra referência - concepção de ensino contextualizado e reflexivo</a:t>
            </a:r>
            <a:endParaRPr sz="270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-"/>
            </a:pPr>
            <a:r>
              <a:rPr lang="en-US" sz="2700"/>
              <a:t>ela não trabalha com silabação ou sons de letras isoladas</a:t>
            </a:r>
            <a:endParaRPr sz="270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-"/>
            </a:pPr>
            <a:r>
              <a:rPr lang="en-US" sz="2700"/>
              <a:t>tinha intencionalidade ao escolher brigadeiro / revela um planejamento</a:t>
            </a:r>
            <a:endParaRPr sz="270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-"/>
            </a:pPr>
            <a:r>
              <a:rPr lang="en-US" sz="2700"/>
              <a:t>Intervenções - embora use as palavras de referência, elas não ajudam ou não soube fazer boas intervenções. Ela aponta os problemas (tirando o protagonismo da criança em pensar sobre a escrita)</a:t>
            </a:r>
            <a:endParaRPr sz="270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-"/>
            </a:pPr>
            <a:r>
              <a:rPr lang="en-US" sz="2700"/>
              <a:t>Objetivo final era uma escrita convencional.</a:t>
            </a:r>
            <a:endParaRPr sz="270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-"/>
            </a:pPr>
            <a:r>
              <a:rPr lang="en-US" sz="2700"/>
              <a:t>Processo alinhado ao objetivo dela que era a escrita convencional.</a:t>
            </a:r>
            <a:endParaRPr sz="270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-"/>
            </a:pPr>
            <a:r>
              <a:rPr lang="en-US" sz="2700"/>
              <a:t>Ela escreve a palavra, pergunta se pode ajudar, só que ela aponta a sílaba que precisa escrever. </a:t>
            </a:r>
            <a:endParaRPr sz="270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-"/>
            </a:pPr>
            <a:r>
              <a:rPr lang="en-US" sz="2700"/>
              <a:t>Diferença entre Ca e Ga - não questionou a sobra de letras quando a criança leu.  </a:t>
            </a:r>
            <a:endParaRPr sz="27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ea3fe9f2f8_0_6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registros</a:t>
            </a:r>
            <a:endParaRPr/>
          </a:p>
        </p:txBody>
      </p:sp>
      <p:sp>
        <p:nvSpPr>
          <p:cNvPr id="398" name="Google Shape;398;g3ea3fe9f2f8_0_6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2100" cy="3712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2500"/>
              <a:t>Devolutiva da observação (valorizar os saberes, o uso de palavras de referência, o pedido de leitura pela criança.</a:t>
            </a:r>
            <a:endParaRPr sz="2500"/>
          </a:p>
          <a:p>
            <a:pPr marL="457200" lvl="0" indent="-351631" algn="l" rtl="0">
              <a:spcBef>
                <a:spcPts val="1100"/>
              </a:spcBef>
              <a:spcAft>
                <a:spcPts val="0"/>
              </a:spcAft>
              <a:buSzPct val="100000"/>
              <a:buChar char="-"/>
            </a:pPr>
            <a:r>
              <a:rPr lang="en-US" sz="2500"/>
              <a:t>retoma partes da intervenção feita e problematizar. Ex. pedido de leitura do que foi escrito pela criança Questionar a criança o que fazer com as letras que sobraram, que parte de brigadeiro é.</a:t>
            </a:r>
            <a:endParaRPr sz="2500"/>
          </a:p>
          <a:p>
            <a:pPr marL="457200" lvl="0" indent="-351631" algn="l" rtl="0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 sz="2500"/>
              <a:t>analisar as intervenções da professora de modo a perceber que ela aponta os problemas e não ajuda a criança a refletir. </a:t>
            </a:r>
            <a:endParaRPr sz="2500"/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 sz="2500"/>
          </a:p>
          <a:p>
            <a:pPr marL="457200" lvl="0" indent="-351631" algn="l" rtl="0">
              <a:spcBef>
                <a:spcPts val="1100"/>
              </a:spcBef>
              <a:spcAft>
                <a:spcPts val="0"/>
              </a:spcAft>
              <a:buSzPct val="100000"/>
              <a:buChar char="-"/>
            </a:pPr>
            <a:r>
              <a:rPr lang="en-US" sz="2500"/>
              <a:t>Planejamento compartilhado - estudar/ tematizar a escrita entre todos</a:t>
            </a:r>
            <a:endParaRPr sz="2500"/>
          </a:p>
          <a:p>
            <a:pPr marL="457200" lvl="0" indent="0" algn="l" rtl="0"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2500"/>
              <a:t>Discutir as intencionalidades da professora com a proposta.  Pq escrita convencional? </a:t>
            </a:r>
            <a:endParaRPr sz="2500"/>
          </a:p>
          <a:p>
            <a:pPr marL="457200" lvl="0" indent="0" algn="l" rtl="0"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2500"/>
              <a:t>Discutir com a professora - Que apoios ela oferece sem estar presente. (ambiente alfabetizador, agrupamentos)</a:t>
            </a:r>
            <a:endParaRPr sz="2500"/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2500"/>
              <a:t> </a:t>
            </a:r>
            <a:endParaRPr sz="25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e30e24c276_0_254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r>
              <a:rPr lang="en-US" sz="29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Sistematizaçao</a:t>
            </a:r>
            <a:endParaRPr sz="29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Quais saberes a professora Manuela revela em sua prática? O que isso indica sobre sua compreensão do ensino da escrita?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Manuela revela saberes importantes relacionados às concepualizações das crianças sobre o sistema de escrita e demonstra compreender que aprender a escrever não significa apenas memorizar sílabas ou copiar palavras. Ao solicitar que o estudante escreva a palavra “brigadeiro” e leia o que produziu, ela cria uma situação em que a criança precisa explicitar o que pensa sobre a escrita.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Isso indica que a professora já se distancia de práticas tradicionais centradas apenas na repetição mecânica de sílabas e reconhece a importância de considerar as hipóteses infantis no processo de alfabetização. Há indícios de que compreende a escrita como objeto de reflexão e entende que o estudante precisa pensar sobre o funcionamento do sistema de escrita.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Além disso, Manuela demonstra disposição para aprender, estudar e refletir sobre sua prática, participando ativamente dos espaços formativos. Isso revela uma postura profissional comprometida com o desenvolvimento docente e aberta à transformação da prática pedagógica.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"/>
          <p:cNvSpPr txBox="1"/>
          <p:nvPr/>
        </p:nvSpPr>
        <p:spPr>
          <a:xfrm>
            <a:off x="1001975" y="268295"/>
            <a:ext cx="11184000" cy="6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Pauta - CP - Parte 1</a:t>
            </a:r>
            <a:endParaRPr sz="28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5" name="Google Shape;225;p4"/>
          <p:cNvGraphicFramePr/>
          <p:nvPr/>
        </p:nvGraphicFramePr>
        <p:xfrm>
          <a:off x="1601963" y="13364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{1D4CEB3E-A197-44A2-BAB8-363A97A83A9F}</a:tableStyleId>
              </a:tblPr>
              <a:tblGrid>
                <a:gridCol w="826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8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1</a:t>
                      </a: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Leitura literária pela formadora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2-Devolutiva Atividade Prática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0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1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4- Tematização da prática: Atitudes e saberes da coordenadora como formadora de professores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23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5-Transformação da Prática Docente – O desafio da formação (Vídeo Rosaura Soligo</a:t>
                      </a:r>
                      <a:endParaRPr sz="1800" b="1" u="none" strike="noStrike" cap="none">
                        <a:solidFill>
                          <a:srgbClr val="387C65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rgbClr val="387C65"/>
                        </a:solidFill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5- Pauta dos encontros dos professores e Caderno dos Estudantes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1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6- Proposta de observação (focos)</a:t>
                      </a:r>
                      <a:endParaRPr sz="1800" b="1" u="none" strike="noStrike" cap="none">
                        <a:solidFill>
                          <a:srgbClr val="387C65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endParaRPr sz="1800" b="1" u="none" strike="noStrike" cap="none">
                        <a:solidFill>
                          <a:srgbClr val="387C65"/>
                        </a:solidFill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e30e24c276_0_258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r>
              <a:rPr lang="en-US" sz="29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Sistematizaçao</a:t>
            </a:r>
            <a:endParaRPr sz="29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Como se caracterizam as intervenções da professora ao longo da atividade? Elas favorecem a reflexão do estudante sobre o sistema de escrita? Por quê?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As intervenções da professora oscilam entre momentos de problematização e momentos de transmissão direta da resposta correta. Embora a intenção inicial seja favorecer a reflexão do estudante, Manuela rapidamente passa a oferecer informações prontas sobre como escrever cada sílaba da palavra.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Ao apresentar palavras-modelo (“brinquedo”, “gato”, “dedo”) para que o estudante copie partes consideradas corretas, a professora acaba conduzindo a atividade para a reprodução da grafia convencional, antes que a criança tenha tempo de refletir sobre suas próprias escolhas.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Nesse contexto, as intervenções não favorecem plenamente a reflexão sobre o sistema de escrita porque: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o estudante tem poucas oportunidades de justificar suas escolhas;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 professora antecipa respostas;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 atividade se desloca da reflexão sobre hipóteses para a cópia de letras e sílabas;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 preocupação central passa a ser a escrita convencional da palavra.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e30e24c276_0_262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r>
              <a:rPr lang="en-US" sz="29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Sistematizaçao</a:t>
            </a:r>
            <a:endParaRPr sz="29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c) Que tensões ou contradições podem ser identificadas entre a intenção da professora e suas ações em sala de aula?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6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 principal tensão presente na prática de Manuela está no conflito entre:</a:t>
            </a:r>
            <a:endParaRPr sz="26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 intenção de promover reflexão sobre a escrita; </a:t>
            </a:r>
            <a:endParaRPr sz="26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e a necessidade de garantir que o estudante escreva corretamente. </a:t>
            </a:r>
            <a:endParaRPr sz="26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600"/>
              <a:buFont typeface="Calibri"/>
              <a:buChar char="●"/>
            </a:pPr>
            <a:r>
              <a:rPr lang="en-US" sz="26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Embora participe de formações que discutem as hipóteses das crianças e a problematização da escrita, Manuela ainda parece sustentar a crença de que a aprendizagem só se concretiza quando o aluno alcança a grafia convencional. </a:t>
            </a:r>
            <a:endParaRPr sz="26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e30e24c276_0_266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r>
              <a:rPr lang="en-US" sz="26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Atividade em pequenos grupos parte 2</a:t>
            </a: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Agora vamos analisar o registro em que a coordenadora pedagógica atua em parceria com a professora Manuela, apoiando a reflexão sobre a situação didática vivenciada. (Anexo 2)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pequenos grupos, leiam o registro com atenção, buscando observar como a formação é conduzida, quais intervenções são realizadas e que condições são criadas para a reflexão da professora sobre sua própria prática. A partir da leitura, discutam as questões a seguir.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-Quais saberes e atitudes a coordenadora revela ao conduzir a conversa com Manuela?</a:t>
            </a:r>
            <a:endParaRPr sz="2500" b="0" i="0" u="none" strike="noStrike" cap="none">
              <a:solidFill>
                <a:srgbClr val="99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-Como a coordenadora conduz a formação? O que caracteriza suas intervenções?</a:t>
            </a:r>
            <a:endParaRPr sz="2500" b="0" i="0" u="none" strike="noStrike" cap="none">
              <a:solidFill>
                <a:srgbClr val="99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-Que estratégia formativa está sendo utilizada nessa situação? Que efeitos ela pode produzir na aprendizagem da professora?</a:t>
            </a:r>
            <a:endParaRPr sz="2500" b="0" i="0" u="none" strike="noStrike" cap="none">
              <a:solidFill>
                <a:srgbClr val="99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n-US" sz="2500" b="0" i="0" u="none" strike="noStrike" cap="none">
                <a:solidFill>
                  <a:srgbClr val="9900FF"/>
                </a:solidFill>
                <a:latin typeface="Calibri"/>
                <a:ea typeface="Calibri"/>
                <a:cs typeface="Calibri"/>
                <a:sym typeface="Calibri"/>
              </a:rPr>
              <a:t>-O que a formação precisa considerar para que a transformação da prática da professora seja possível?</a:t>
            </a:r>
            <a:endParaRPr sz="2500" b="0" i="0" u="none" strike="noStrike" cap="none">
              <a:solidFill>
                <a:srgbClr val="99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ea3fe9f2f8_0_12"/>
          <p:cNvSpPr txBox="1">
            <a:spLocks noGrp="1"/>
          </p:cNvSpPr>
          <p:nvPr>
            <p:ph type="ctrTitle"/>
          </p:nvPr>
        </p:nvSpPr>
        <p:spPr>
          <a:xfrm>
            <a:off x="743655" y="-9"/>
            <a:ext cx="10578000" cy="114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Registros</a:t>
            </a:r>
            <a:endParaRPr/>
          </a:p>
        </p:txBody>
      </p:sp>
      <p:sp>
        <p:nvSpPr>
          <p:cNvPr id="425" name="Google Shape;425;g3ea3fe9f2f8_0_12"/>
          <p:cNvSpPr txBox="1">
            <a:spLocks noGrp="1"/>
          </p:cNvSpPr>
          <p:nvPr>
            <p:ph type="body" idx="1"/>
          </p:nvPr>
        </p:nvSpPr>
        <p:spPr>
          <a:xfrm>
            <a:off x="302950" y="1342277"/>
            <a:ext cx="11018700" cy="447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25450" algn="l" rtl="0">
              <a:spcBef>
                <a:spcPts val="1100"/>
              </a:spcBef>
              <a:spcAft>
                <a:spcPts val="0"/>
              </a:spcAft>
              <a:buSzPts val="3100"/>
              <a:buChar char="-"/>
            </a:pPr>
            <a:r>
              <a:rPr lang="en-US" sz="3100"/>
              <a:t>CP inicia perguntando o que a professora achou da própria aula</a:t>
            </a:r>
            <a:endParaRPr sz="3100"/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SzPts val="3100"/>
              <a:buChar char="-"/>
            </a:pPr>
            <a:r>
              <a:rPr lang="en-US" sz="3100"/>
              <a:t>fez perguntas para a professora pensar sobre a sua prática</a:t>
            </a:r>
            <a:endParaRPr sz="3100"/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SzPts val="3100"/>
              <a:buChar char="-"/>
            </a:pPr>
            <a:r>
              <a:rPr lang="en-US" sz="3100"/>
              <a:t>não disse que estava errado ou certo</a:t>
            </a:r>
            <a:endParaRPr sz="3100"/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SzPts val="3100"/>
              <a:buChar char="-"/>
            </a:pPr>
            <a:r>
              <a:rPr lang="en-US" sz="3100"/>
              <a:t>CP sabia como avançar com a criança - concepção de ensino de escrita</a:t>
            </a:r>
            <a:endParaRPr sz="3100"/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SzPts val="3100"/>
              <a:buChar char="-"/>
            </a:pPr>
            <a:r>
              <a:rPr lang="en-US" sz="3100"/>
              <a:t>CP sabia também sobre estratégias formativas para atingir um objetivo - formação da professora.</a:t>
            </a:r>
            <a:endParaRPr sz="3100"/>
          </a:p>
          <a:p>
            <a:pPr marL="457200" lvl="0" indent="-425450" algn="l" rtl="0">
              <a:spcBef>
                <a:spcPts val="0"/>
              </a:spcBef>
              <a:spcAft>
                <a:spcPts val="0"/>
              </a:spcAft>
              <a:buSzPts val="3100"/>
              <a:buChar char="-"/>
            </a:pPr>
            <a:r>
              <a:rPr lang="en-US" sz="3100"/>
              <a:t>gravar video / tematizar / professora assistiu antes</a:t>
            </a:r>
            <a:endParaRPr sz="31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e30e24c276_0_276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r>
              <a:rPr lang="en-US" sz="29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Sistematizaçao</a:t>
            </a:r>
            <a:endParaRPr sz="29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a) Quais saberes e atitudes a coordenadora revela ao conduzir a conversa com Manuela?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 coordenadora revela sólidos saberes didáticos relacionados à alfabetização, especialmente sobre os processos de aprendizagem da escrita e sobre a importância de favorecer a reflexão das crianças acerca de suas hipóteses de escrita. Ao questionar Manuela sobre os efeitos de suas intervenções, demonstra compreender que aprender a escrever não se resume à reprodução da grafia convencional, mas envolve reflexão sobre o sistema de escrita.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Além dos saberes didáticos, a coordenadora evidencia atitudes fundamentais para a formação docente: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escuta atenta;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postura investigativa;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respeito ao percurso da professora;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capacidade de problematizar sem culpabilizar;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reconhecimento da complexidade da transformação da prática. 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Em nenhum momento a coordenadora oferece respostas prontas ou desqualifica Manuela. Ao contrário, cria condições para que a própria professora analise suas ações e produza compreensões sobre elas</a:t>
            </a: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e30e24c276_0_280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r>
              <a:rPr lang="en-US" sz="29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Sistematizaçao</a:t>
            </a:r>
            <a:endParaRPr sz="29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b) Como a coordenadora conduz a formação? O que caracteriza suas intervenções?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 coordenadora conduz a formação por meio de perguntas problematizadoras que convidam Manuela a revisitar suas próprias ações e refletir sobre os sentidos de suas intervenções. Em vez de explicar teoricamente o que seria “correto”, ela organiza a conversa a partir da análise da prática concreta vivida pela professora.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Suas intervenções se caracterizam por: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retomada de situações reais da sala de aula;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perguntas abertas e reflexivas;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foco nos processos de aprendizagem do estudante;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problematização das intenções pedagógicas;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articulação entre ensino, aprendizagem e formação.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 coordenadora não corrige Manuela diretamente. Ela provoca deslocamentos de pensamento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e30e24c276_0_284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r>
              <a:rPr lang="en-US" sz="29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Sistematizaçao</a:t>
            </a:r>
            <a:endParaRPr sz="29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c) Que estratégia formativa está sendo utilizada nessa situação? Que efeitos ela pode produzir na aprendizagem da professora?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 principal estratégia formativa utilizada é a tematização da prática. Essa estratégia consiste em tomar a prática pedagógica como objeto de análise, buscando explicitar as hipóteses didáticas que orientam as decisões do professor.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No caso de Manuela, a tematização ocorre a partir: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da filmagem da situação didática;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da revisitação do registro da prática;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da análise compartilhada das intervenções realizadas;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da problematização conduzida pela coordenadora.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 tematização da prática rompe com uma visão aplicacionista da formação, pois não se trata de “ensinar técnicas”, mas de produzir reflexão sobre a ação docente.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e30e24c276_0_288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r>
              <a:rPr lang="en-US" sz="29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Sistematizaçao</a:t>
            </a:r>
            <a:endParaRPr sz="29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O que a formação precisa considerar para que a transformação da prática da professora seja possível?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 formação precisa considerar, antes de tudo, que a transformação da prática docente não ocorre de maneira imediata, linear ou automática. As contradições, tensões e imprecisões fazem parte do próprio processo experiencial da formação.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Nesse sentido, a formação precisa: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-partir das práticas reais e dos problemas concretos vividos pela professora;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-reconhecer os saberes já construídos pelo docente;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-considerar as crenças e concepções que sustentam a prática;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-criar espaços seguros de reflexão, escuta e problematização;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compreender que aprender envolve tempo, elaboração e experiência.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e30e24c276_0_292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r>
              <a:rPr lang="en-US" sz="29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Sistematizaçao</a:t>
            </a:r>
            <a:endParaRPr sz="29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d) O que a formação precisa considerar para que a transformação da prática da professora seja possível?</a:t>
            </a: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Não basta “dizer” ao professor o que fazer. A aprendizagem não acontece pela simples substituição de condutas consideradas erradas por condutas certas.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A formação precisa favorecer experiências que ajudem os professores a colocar em dúvida determinadas certezas sobre ensino e aprendizagem. Isso implica: escutar os professores; considerar seus conhecimentos prévios; propor situações-problema; sustentar processos contínuos de reflexão sobre a prática. 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27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900"/>
              <a:buFont typeface="Calibri"/>
              <a:buChar char="●"/>
            </a:pPr>
            <a:r>
              <a:rPr lang="en-US" sz="2900" b="0" i="0" u="none" strike="noStrike" cap="none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Por fim, a transformação da prática exige condições formativas permanentes: acompanhamento, diálogo, documentação da prática, tempo para reflexão coletiva e reconhecimento da professora como sujeito ativo do próprio processo formativo.</a:t>
            </a:r>
            <a:endParaRPr sz="2900" b="0" i="0" u="none" strike="noStrike" cap="none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cf0af94799_0_74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g3cf0af94799_0_742"/>
          <p:cNvSpPr txBox="1"/>
          <p:nvPr/>
        </p:nvSpPr>
        <p:spPr>
          <a:xfrm>
            <a:off x="915872" y="4176437"/>
            <a:ext cx="74943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00"/>
              <a:buFont typeface="Arial"/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Transformação da Prática Docente – O desafio da formação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15ae8dd162_0_107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7F7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g215ae8dd162_0_1078"/>
          <p:cNvSpPr txBox="1"/>
          <p:nvPr/>
        </p:nvSpPr>
        <p:spPr>
          <a:xfrm>
            <a:off x="915876" y="4176425"/>
            <a:ext cx="90888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r>
              <a:rPr lang="en-US" sz="5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Leitura literária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cf0af94799_0_628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Após a análise da primeira situação didática e a conversa com a coordenadora pedagógica, em que foi provocada a refletir sobre suas intervenções, Manuela se propôs a realizar uma nova atividade com seus alunos para ser analisada no espaço de formação. Nesse contexto, a professora organiza uma atividade de produção de lista (frutas) e identifica diferentes formas de escrita para a palavra abacate. Diante disso, propõe uma revisão coletiva com a intenção de problematizar as diferentes conceitualizações dos estudantes. No entanto, ao analisar o registro, observa-se que, mesmo após as reflexões realizadas, Manuela segue conduzindo suas intervenções no sentido de garantir a grafia correta da palavra, sem conseguir sustentar a problematização das hipóteses das crianças.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Pergunta para discussão: </a:t>
            </a:r>
            <a:r>
              <a:rPr lang="en-US" sz="2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que, mesmo após a conversa com a coordenadora, Manuela segue realizando intervenções centradas na grafia correta? O que isso revela sobre os desafios de transformação da prática docente?</a:t>
            </a:r>
            <a:endParaRPr sz="2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3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e30e24c276_0_296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8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Vïdeo Rosaura Soligo</a:t>
            </a:r>
            <a:endParaRPr sz="28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sistematizar as discussões realizadas até aqui, vamos assistir ao vídeo da professora Rosaura Soligo – “Por que é tão difícil que as ideias e as práticas se transformem?, buscando aprofundar a reflexão sobre os desafios da formação continuada e o papel da coordenação pedagógica na transformação das práticas docentes.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Link: https://www.youtube.com/watch?v=U1LFOMJ-Wnc 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Pergunta para discussão em duplas: O que a atuação da coordenação pedagógica, como formadora, precisa considerar para criar condições favoráveis à reflexão e à transformação das práticas docentes?</a:t>
            </a:r>
            <a:endParaRPr sz="2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ea3fe9f2f8_0_18"/>
          <p:cNvSpPr txBox="1">
            <a:spLocks noGrp="1"/>
          </p:cNvSpPr>
          <p:nvPr>
            <p:ph type="body" idx="1"/>
          </p:nvPr>
        </p:nvSpPr>
        <p:spPr>
          <a:xfrm>
            <a:off x="271800" y="232155"/>
            <a:ext cx="11221800" cy="53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1100"/>
              </a:spcBef>
              <a:spcAft>
                <a:spcPts val="0"/>
              </a:spcAft>
              <a:buSzPts val="2600"/>
              <a:buChar char="-"/>
            </a:pPr>
            <a:r>
              <a:rPr lang="en-US" sz="2600"/>
              <a:t>acesso ao conhecimento não é suficiente para mudar a prática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lang="en-US" sz="2600"/>
              <a:t>transformar a prática é uma construção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lang="en-US" sz="2600"/>
              <a:t>olhar a realidade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lang="en-US" sz="2600"/>
              <a:t>escutar professores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lang="en-US" sz="2600"/>
              <a:t>imoral tentar  mudar o outro -  ajudar o outro a se mudar desde que ele deseja 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lang="en-US" sz="2600"/>
              <a:t>incidir no desejo de mudar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lang="en-US" sz="2600"/>
              <a:t>formador como mediador e não como provedor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lang="en-US" sz="2600"/>
              <a:t>saber o sujeito de aprendizagem / saber o conteúdo abordado (didático), abordagens metodológicas (refletir sobre a prática, pensar em adequação, estratégias formativas, como abordar o conteúdo didático na formação) / reflexão sobre si mesmo</a:t>
            </a:r>
            <a:endParaRPr sz="2600"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endParaRPr sz="26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e30e24c276_0_300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8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Sistematizaçao: Condições da formação docente</a:t>
            </a:r>
            <a:endParaRPr sz="28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8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Romper com a herança do modelo transmissivo:</a:t>
            </a: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coordenação precisa compreender que ideias e práticas são construções culturais muito cristalizadas. Acreditar que basta comunicar o "conhecimento correto" para que o professor mude sua prática é uma ilusão de abordagens tradicionais e transmissivas. 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formação não é a substituição do "nada por algo" ou do "errado pelo certo", pois todo sujeito da aprendizagem (neste caso, o professor) possui uma história e um repertório de saberes que precisam ser considerados.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e30e24c276_0_304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8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Sistematizaçao: Condições da formação docente</a:t>
            </a:r>
            <a:endParaRPr sz="28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8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Mobilizar os Quatro Saberes Essenciais da Formadora: Segundo Rosaura Soligo, não basta apenas estudar a teoria; a formadora precisa mobilizar quatro blocos de conhecimento:</a:t>
            </a:r>
            <a:endParaRPr sz="2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Conhecimento sobre o sujeito da aprendizagem: Compreender quem é a professora, suas crenças, inseguranças e saberes já constituídos.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Conhecimento sobre o conteúdo: Dominar o objeto de ensino em questão (como a alfabetização) para conseguir interpretar as intervenções docentes.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Conhecimento sobre abordagens metodológicas: Saber como organizar a formação (por exemplo, utilizando a tematização da prática) de modo a articular teoria e experiência sem ser prescritiva.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Conhecimento sobre si mesma: Ter a capacidade de refletir sobre a própria experiência, reconhecendo seus automatismos, limites e como foi o seu próprio início de carreira.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e30e24c276_0_308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8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Sistematizaçao: Condições da formação docente</a:t>
            </a:r>
            <a:endParaRPr sz="28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800" b="0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Adotar uma atitude de escuta e mediação (não dar respostas prontas):</a:t>
            </a: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atitude da coordenadora não deve ser a de apontar erros ou fornecer a "solução pronta" ou o "bom modelo" a ser copiado. O seu papel é o de tensionar o que os professores pensam e instigar a busca por caminhos através de boas perguntas. As contradições devem ser vistas como conteúdo da formação e evidências do processo experiencial, não como resistência.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Considerar as condições concretas e materiais de trabalho:</a:t>
            </a: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formação não acontece em um vazio e a autoria docente depende das condições reais de exercício da profissão. A coordenação deve estar ciente de que tempo disponível, condições materiais de trabalho, valorização da carreira e políticas educacionais estruturam (ou limitam) as possibilidades reais de transformação da prática.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e30e24c276_0_312"/>
          <p:cNvSpPr txBox="1"/>
          <p:nvPr/>
        </p:nvSpPr>
        <p:spPr>
          <a:xfrm>
            <a:off x="152400" y="159425"/>
            <a:ext cx="11804100" cy="63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78"/>
              <a:buFont typeface="Arial"/>
              <a:buNone/>
            </a:pPr>
            <a:endParaRPr sz="26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800" b="1" i="0" u="none" strike="noStrike" cap="none">
                <a:solidFill>
                  <a:srgbClr val="007E79"/>
                </a:solidFill>
                <a:latin typeface="Calibri"/>
                <a:ea typeface="Calibri"/>
                <a:cs typeface="Calibri"/>
                <a:sym typeface="Calibri"/>
              </a:rPr>
              <a:t>Sistematizaçao: Condições da formação docente</a:t>
            </a:r>
            <a:endParaRPr sz="2800" b="1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800" b="0" i="0" u="none" strike="noStrike" cap="none">
              <a:solidFill>
                <a:srgbClr val="007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937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Char char="●"/>
            </a:pPr>
            <a:r>
              <a:rPr lang="en-US" sz="2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Respeitar o princípio ético da mudança: </a:t>
            </a:r>
            <a:r>
              <a:rPr lang="en-US"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fim, a coordenação pedagógica deve atuar com a premissa fundamental destacada por Rosaura Soligo (citando Michel Crozier): "É impossível e imoral pretender mudar o outro; só é possível ajudá-lo a mudar a si mesmo, se ele desejar". Formar não é forçar a mudança, mas sim criar as condições, o tempo e as boas perguntas para que o outro possa desejar e se engajar ativamente na transformação de sua própria prática.</a:t>
            </a: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3f43b67975_0_57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g33f43b67975_0_573"/>
          <p:cNvSpPr txBox="1"/>
          <p:nvPr/>
        </p:nvSpPr>
        <p:spPr>
          <a:xfrm>
            <a:off x="443398" y="4156995"/>
            <a:ext cx="11305200" cy="20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r>
              <a:rPr lang="en-US" sz="3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Pauta dos encontros com os professores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e7405b3338_0_2"/>
          <p:cNvSpPr txBox="1"/>
          <p:nvPr/>
        </p:nvSpPr>
        <p:spPr>
          <a:xfrm>
            <a:off x="1675925" y="325600"/>
            <a:ext cx="8528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Professores de 1º e 2º ano</a:t>
            </a:r>
            <a:endParaRPr sz="2200" b="1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05" name="Google Shape;505;g3e7405b3338_0_2"/>
          <p:cNvGraphicFramePr/>
          <p:nvPr/>
        </p:nvGraphicFramePr>
        <p:xfrm>
          <a:off x="2008963" y="13364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{1D4CEB3E-A197-44A2-BAB8-363A97A83A9F}</a:tableStyleId>
              </a:tblPr>
              <a:tblGrid>
                <a:gridCol w="7862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1</a:t>
                      </a: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Leitura literária pela formadora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2- </a:t>
                      </a: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Leitura literária e conversa apreciativa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3- </a:t>
                      </a: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Caderno dos estudantes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4- </a:t>
                      </a: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Devolutiva da atividade prática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5</a:t>
                      </a: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- Atividade Prática/ Combinados/ Espaço digital de formação/ Avaliação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3e7405b3338_0_7"/>
          <p:cNvSpPr txBox="1"/>
          <p:nvPr/>
        </p:nvSpPr>
        <p:spPr>
          <a:xfrm>
            <a:off x="1675925" y="325600"/>
            <a:ext cx="85284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Professores de </a:t>
            </a:r>
            <a:r>
              <a:rPr lang="en-US" sz="2200" b="1">
                <a:solidFill>
                  <a:srgbClr val="757070"/>
                </a:solidFill>
              </a:rPr>
              <a:t>3</a:t>
            </a:r>
            <a:r>
              <a:rPr lang="en-US" sz="2200" b="1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º ano</a:t>
            </a:r>
            <a:endParaRPr sz="2200" b="1" i="0" u="none" strike="noStrike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11" name="Google Shape;511;g3e7405b3338_0_7"/>
          <p:cNvGraphicFramePr/>
          <p:nvPr/>
        </p:nvGraphicFramePr>
        <p:xfrm>
          <a:off x="2008963" y="13364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{1D4CEB3E-A197-44A2-BAB8-363A97A83A9F}</a:tableStyleId>
              </a:tblPr>
              <a:tblGrid>
                <a:gridCol w="7862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1</a:t>
                      </a: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Leitura literária pela formadora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2- </a:t>
                      </a: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Leitura literária e conversa apreciativa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3- </a:t>
                      </a: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Caderno dos estudantes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4- Dados da Avaliação dos estudantes</a:t>
                      </a:r>
                      <a:endParaRPr sz="1800" b="1" u="none" strike="noStrike" cap="none">
                        <a:solidFill>
                          <a:srgbClr val="387C65"/>
                        </a:solidFill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5</a:t>
                      </a: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- </a:t>
                      </a: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Devolutiva da atividade prática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6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800" b="1">
                          <a:solidFill>
                            <a:srgbClr val="387C65"/>
                          </a:solidFill>
                        </a:rPr>
                        <a:t>6</a:t>
                      </a:r>
                      <a:r>
                        <a:rPr lang="en-US" sz="1800" b="1" u="none" strike="noStrike" cap="none">
                          <a:solidFill>
                            <a:srgbClr val="387C65"/>
                          </a:solidFill>
                        </a:rPr>
                        <a:t>- Atividade Prática/ Combinados/ Espaço digital de formação/ Avaliação</a:t>
                      </a:r>
                      <a:endParaRPr sz="18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3f43b67975_0_58"/>
          <p:cNvSpPr txBox="1"/>
          <p:nvPr/>
        </p:nvSpPr>
        <p:spPr>
          <a:xfrm>
            <a:off x="4830170" y="472125"/>
            <a:ext cx="61815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TEIA LITERÁRIA 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g33f43b67975_0_58"/>
          <p:cNvSpPr txBox="1"/>
          <p:nvPr/>
        </p:nvSpPr>
        <p:spPr>
          <a:xfrm>
            <a:off x="6599325" y="1216400"/>
            <a:ext cx="5186700" cy="50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23"/>
              <a:buFont typeface="Arial"/>
              <a:buNone/>
            </a:pPr>
            <a:r>
              <a:rPr lang="en-US" sz="2300" b="1" i="0" u="none" strike="noStrike" cap="none">
                <a:solidFill>
                  <a:srgbClr val="007E79"/>
                </a:solidFill>
                <a:latin typeface="Arial"/>
                <a:ea typeface="Arial"/>
                <a:cs typeface="Arial"/>
                <a:sym typeface="Arial"/>
              </a:rPr>
              <a:t>Conteúdo transversal de formação literária:</a:t>
            </a:r>
            <a:endParaRPr sz="2300" b="1" i="0" u="none" strike="noStrike" cap="none">
              <a:solidFill>
                <a:srgbClr val="007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23"/>
              <a:buFont typeface="Arial"/>
              <a:buNone/>
            </a:pPr>
            <a:endParaRPr sz="2300" b="1" i="0" u="none" strike="noStrike" cap="none">
              <a:solidFill>
                <a:srgbClr val="007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Sequência de histórias previamente pensada e organizada para provocar distintas experiências estéticas.</a:t>
            </a:r>
            <a:endParaRPr sz="23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3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Para 2026: Autores e Autoras Mineiras. </a:t>
            </a:r>
            <a:endParaRPr sz="23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23"/>
              <a:buFont typeface="Arial"/>
              <a:buNone/>
            </a:pPr>
            <a:endParaRPr sz="23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300" b="0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g33f43b67975_0_5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2125" y="1328250"/>
            <a:ext cx="5920001" cy="44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ce67e474d1_0_131"/>
          <p:cNvSpPr txBox="1"/>
          <p:nvPr/>
        </p:nvSpPr>
        <p:spPr>
          <a:xfrm>
            <a:off x="681125" y="46350"/>
            <a:ext cx="11296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Professores de 4º e 5º ano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17" name="Google Shape;517;g3ce67e474d1_0_131"/>
          <p:cNvGraphicFramePr/>
          <p:nvPr/>
        </p:nvGraphicFramePr>
        <p:xfrm>
          <a:off x="936663" y="202113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{1D4CEB3E-A197-44A2-BAB8-363A97A83A9F}</a:tableStyleId>
              </a:tblPr>
              <a:tblGrid>
                <a:gridCol w="795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3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87C65"/>
                          </a:solidFill>
                        </a:rPr>
                        <a:t>1</a:t>
                      </a:r>
                      <a:r>
                        <a:rPr lang="en-US" sz="2000" b="1" u="none" strike="noStrike" cap="none">
                          <a:solidFill>
                            <a:srgbClr val="387C6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 Leitura literária pela formadora</a:t>
                      </a:r>
                      <a:endParaRPr sz="20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87C65"/>
                          </a:solidFill>
                        </a:rPr>
                        <a:t>2- Devolutivas atividades práticas</a:t>
                      </a:r>
                      <a:endParaRPr sz="20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87C65"/>
                          </a:solidFill>
                        </a:rPr>
                        <a:t>3- Resultados Avaliação Trilhos estudantes do 3º anos/ 2025</a:t>
                      </a:r>
                      <a:endParaRPr sz="20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87C65"/>
                          </a:solidFill>
                        </a:rPr>
                        <a:t>4- Conto de Artimanhas com Pedro Malasartes: Revisão textual</a:t>
                      </a:r>
                      <a:endParaRPr sz="20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1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87C65"/>
                          </a:solidFill>
                        </a:rPr>
                        <a:t>5- Tematização da prática: Situação de Leitura por meio da professora</a:t>
                      </a:r>
                      <a:endParaRPr sz="20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9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87C65"/>
                          </a:solidFill>
                        </a:rPr>
                        <a:t>6- Atividade prática/Finalização/Combinados Espaço digital de formação / Avaliação do encontro</a:t>
                      </a:r>
                      <a:r>
                        <a:rPr lang="en-US" sz="2000" b="1" u="none" strike="noStrike" cap="none">
                          <a:solidFill>
                            <a:srgbClr val="387C6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sz="2000" b="1" u="none" strike="noStrike" cap="none">
                        <a:solidFill>
                          <a:srgbClr val="387C6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ce67e474d1_0_2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g3ce67e474d1_0_220"/>
          <p:cNvSpPr txBox="1"/>
          <p:nvPr/>
        </p:nvSpPr>
        <p:spPr>
          <a:xfrm>
            <a:off x="443398" y="4156995"/>
            <a:ext cx="11305200" cy="20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r>
              <a:rPr lang="en-US" sz="3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Focos de observação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ce65f870f5_0_41"/>
          <p:cNvSpPr txBox="1"/>
          <p:nvPr/>
        </p:nvSpPr>
        <p:spPr>
          <a:xfrm>
            <a:off x="1844333" y="2309867"/>
            <a:ext cx="88635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g3ce65f870f5_0_41"/>
          <p:cNvSpPr txBox="1"/>
          <p:nvPr/>
        </p:nvSpPr>
        <p:spPr>
          <a:xfrm>
            <a:off x="412925" y="149275"/>
            <a:ext cx="11165400" cy="70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Nos encontros de professoras:</a:t>
            </a:r>
            <a:endParaRPr sz="26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acompanhar situações de tematização da prática com foco na leitura por meio da professora e nas conversas em torno do literário.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Observe e anote: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937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as professoras revelam sobre suas práticas de leitura e condução das conversas literárias? Quais saberes e demandas formativas se evidenciam?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937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Como a tematização da prática é conduzida? Como as perguntas e mediações favorecem a reflexão e a problematização das práticas?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937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●"/>
            </a:pPr>
            <a:r>
              <a:rPr lang="en-US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Como ocorre a socialização das discussões? Há sistematização das aprendizagens que contribua para o avanço do grupo?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ce67e474d1_1_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g3ce67e474d1_1_0"/>
          <p:cNvSpPr txBox="1"/>
          <p:nvPr/>
        </p:nvSpPr>
        <p:spPr>
          <a:xfrm>
            <a:off x="443398" y="4156995"/>
            <a:ext cx="11305200" cy="20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00"/>
              <a:buFont typeface="Arial"/>
              <a:buNone/>
            </a:pPr>
            <a:r>
              <a:rPr lang="en-US" sz="3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Parte 2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ce65f870f5_0_372"/>
          <p:cNvSpPr txBox="1"/>
          <p:nvPr/>
        </p:nvSpPr>
        <p:spPr>
          <a:xfrm>
            <a:off x="1844333" y="2309867"/>
            <a:ext cx="88635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g3ce65f870f5_0_372"/>
          <p:cNvSpPr txBox="1"/>
          <p:nvPr/>
        </p:nvSpPr>
        <p:spPr>
          <a:xfrm>
            <a:off x="840600" y="478642"/>
            <a:ext cx="10510800" cy="59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Retomar os focos de observação levantados no encontro 1 e discutir: quais demandas se evidenciaram para ajustarmos o plano de formação? </a:t>
            </a: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Quais estratégias serão priorizadas pelas Cps considerando os conteúdos previstos para o Ciclo 2 da Formação?  </a:t>
            </a: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Como os materiais disponíveis no Espaço digital de formação podem contribuir para a elaboração do Plano de Formação das Professoras no Ciclo 2? </a:t>
            </a: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Preencher coletivamente o Plano de Formação no PPT</a:t>
            </a: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ed64893699_0_8"/>
          <p:cNvSpPr txBox="1"/>
          <p:nvPr/>
        </p:nvSpPr>
        <p:spPr>
          <a:xfrm>
            <a:off x="1844333" y="2309867"/>
            <a:ext cx="88635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g3ed64893699_0_8"/>
          <p:cNvSpPr txBox="1"/>
          <p:nvPr/>
        </p:nvSpPr>
        <p:spPr>
          <a:xfrm>
            <a:off x="840600" y="478642"/>
            <a:ext cx="10510800" cy="6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Magda - Professoras - 1o ao 3o ano - participação menor</a:t>
            </a:r>
            <a:endParaRPr sz="270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Professoras - 4 e 5o anos - participação maior do grupo, concentrada em poucas professoras.</a:t>
            </a:r>
            <a:endParaRPr sz="270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Luciano - grupo de professores que usam literatura como pretexto e outro grupo como leitura deleite / Silêncio foi tirar o chão, não é a prática / deveria ser a primeira formação / desconstrução / será que fiz errado? A prática está nos extremos ou é ler por ler ou é ler para algo. </a:t>
            </a:r>
            <a:endParaRPr sz="270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Juracy - não compreendem a intencionalidade, fazem por fazer. - desafio com as professoras do 2o ano (Joyce e Bernarda)</a:t>
            </a:r>
            <a:endParaRPr sz="270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3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ed64893699_0_13"/>
          <p:cNvSpPr txBox="1"/>
          <p:nvPr/>
        </p:nvSpPr>
        <p:spPr>
          <a:xfrm>
            <a:off x="531323" y="584256"/>
            <a:ext cx="11130900" cy="66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Eduarda - Não era claro a atividade de leitura dessa forma / leitura habitual para desenvolver comportamentos leitores. Agora como conteúdo de ensino não tinha chegado. 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Passei a entender com SSL.</a:t>
            </a:r>
            <a:br>
              <a:rPr lang="en-US" sz="1900"/>
            </a:br>
            <a:r>
              <a:rPr lang="en-US" sz="1900"/>
              <a:t>Conceitos chave de leitura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Luciano - foco estava no tema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Eduarda - planejamento da leitura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tematizar o planejamento e o vídeo do trabalho de campo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Segurança que o planejamento oferece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Gisele - planejamento muda, então vale a pena fazer?</a:t>
            </a:r>
            <a:br>
              <a:rPr lang="en-US" sz="1900"/>
            </a:br>
            <a:r>
              <a:rPr lang="en-US" sz="1900"/>
              <a:t>vídeo e teoria (trechos) - saber como fazer 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Claudineia -  maneira de ler o livro - explorar o autor e a capa / ler e parada para discutir / pós leitura reflexão sobre o tema / discussão - mediação da professora do Lá e aqui - fez poucas intervenções - falas das crianças era suficiente.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Trabalho de campo - há um trabalho de leitura com a turma, isso contribuiu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Organização da turma 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ed64893699_0_58"/>
          <p:cNvSpPr txBox="1"/>
          <p:nvPr/>
        </p:nvSpPr>
        <p:spPr>
          <a:xfrm>
            <a:off x="531323" y="584256"/>
            <a:ext cx="11130900" cy="55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Luciano - o que fazer depois de ler. 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Professores - podem não entender que a conversa basta…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papel do planejamento de leitura -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A discussão literária não tem ordem. 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Gisele - criança que falou não entendi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Luciano - evidência / controle da compreensão. 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Claudineia - tempo de leitura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Luciano - habilidades da avaliação CAED / diminuir a distância da formação/currículo com a prática docente. </a:t>
            </a: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-US" sz="1900"/>
              <a:t>Luciano - análise do livro didático - quando observou a análise que fizemos, ficou sem chão</a:t>
            </a:r>
            <a:endParaRPr sz="19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3cf0af94799_0_85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g3cf0af94799_0_850"/>
          <p:cNvSpPr txBox="1"/>
          <p:nvPr/>
        </p:nvSpPr>
        <p:spPr>
          <a:xfrm>
            <a:off x="443398" y="4156995"/>
            <a:ext cx="11305200" cy="20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100"/>
              <a:buFont typeface="Arial"/>
              <a:buNone/>
            </a:pPr>
            <a:r>
              <a:rPr lang="en-US" sz="3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Dados das avaliações dos estudantes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cf0af94799_0_856"/>
          <p:cNvSpPr txBox="1"/>
          <p:nvPr/>
        </p:nvSpPr>
        <p:spPr>
          <a:xfrm>
            <a:off x="1844333" y="2309867"/>
            <a:ext cx="88635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g3cf0af94799_0_856"/>
          <p:cNvSpPr txBox="1"/>
          <p:nvPr/>
        </p:nvSpPr>
        <p:spPr>
          <a:xfrm>
            <a:off x="108525" y="478650"/>
            <a:ext cx="11742000" cy="71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partir da análise dos dados das avaliações dos estudantes, vamos refletir sobre os encaminhamentos formativos junto aos professores.</a:t>
            </a: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000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●"/>
            </a:pPr>
            <a:r>
              <a:rPr lang="en-US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as discussões em torno dos dados das avaliações, realizadas nos encontros formativos, indicam sobre as demandas formativas dos professores e as necessidades de aprendizagem dos estudantes que precisamos continuar perseguindo?</a:t>
            </a: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000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●"/>
            </a:pPr>
            <a:r>
              <a:rPr lang="en-US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Como planejar </a:t>
            </a:r>
            <a:r>
              <a:rPr lang="en-US" sz="2700">
                <a:solidFill>
                  <a:schemeClr val="dk1"/>
                </a:solidFill>
              </a:rPr>
              <a:t>o encaminhamento </a:t>
            </a:r>
            <a:r>
              <a:rPr lang="en-US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 discussão desses dados com os professores de 1º e 2º anos, considerando a articulação entre análise dos resultados e encaminhamentos pedagógicos?</a:t>
            </a: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000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●"/>
            </a:pPr>
            <a:r>
              <a:rPr lang="en-US"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Como retomar a discussão com os professores de 3º ano, de modo a aprofundar a análise e qualificar as intervenções didáticas?</a:t>
            </a: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2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e30e24c276_0_0"/>
          <p:cNvSpPr txBox="1"/>
          <p:nvPr/>
        </p:nvSpPr>
        <p:spPr>
          <a:xfrm>
            <a:off x="268613" y="154800"/>
            <a:ext cx="11052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Teia literária - Ana Maria Gonçalves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" name="Google Shape;245;g3e30e24c276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5875" y="1043175"/>
            <a:ext cx="8706677" cy="4863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2ccf738033f_0_6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g2ccf738033f_0_624"/>
          <p:cNvSpPr txBox="1"/>
          <p:nvPr/>
        </p:nvSpPr>
        <p:spPr>
          <a:xfrm>
            <a:off x="915876" y="4176425"/>
            <a:ext cx="97128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</a:rPr>
              <a:t>Planejamento da pauta formativa</a:t>
            </a: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3e7405b3338_0_101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Pauta formativa: primeiras discussões</a:t>
            </a:r>
            <a:endParaRPr/>
          </a:p>
        </p:txBody>
      </p:sp>
      <p:sp>
        <p:nvSpPr>
          <p:cNvPr id="585" name="Google Shape;585;g3e7405b3338_0_101"/>
          <p:cNvSpPr txBox="1">
            <a:spLocks noGrp="1"/>
          </p:cNvSpPr>
          <p:nvPr>
            <p:ph type="body" idx="1"/>
          </p:nvPr>
        </p:nvSpPr>
        <p:spPr>
          <a:xfrm>
            <a:off x="6159348" y="2107850"/>
            <a:ext cx="5161800" cy="3712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Vale Sans"/>
                <a:ea typeface="Vale Sans"/>
                <a:cs typeface="Vale Sans"/>
                <a:sym typeface="Vale Sans"/>
              </a:rPr>
              <a:t>A partir da proposta de atividade prática, vamos iniciar o planejamento da tematização do vídeo de leitura do livro Eloisa e os bichos, de Jairo Buitrago e Rafael Yockteng.</a:t>
            </a:r>
            <a:endParaRPr sz="2200">
              <a:solidFill>
                <a:schemeClr val="dk1"/>
              </a:solidFill>
              <a:latin typeface="Vale Sans"/>
              <a:ea typeface="Vale Sans"/>
              <a:cs typeface="Vale Sans"/>
              <a:sym typeface="Vale Sans"/>
            </a:endParaRPr>
          </a:p>
          <a:p>
            <a:pPr marL="0" lvl="0" indent="0" algn="just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u="sng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leitura em voz alta em ação (1).</a:t>
            </a:r>
            <a:r>
              <a:rPr lang="en-US" sz="1100" u="sng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mp4</a:t>
            </a:r>
            <a:endParaRPr sz="1200">
              <a:solidFill>
                <a:schemeClr val="dk1"/>
              </a:solidFill>
              <a:latin typeface="Vale Sans"/>
              <a:ea typeface="Vale Sans"/>
              <a:cs typeface="Vale Sans"/>
              <a:sym typeface="Vale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6" name="Google Shape;586;g3e7405b3338_0_1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700" y="2107850"/>
            <a:ext cx="5403523" cy="3102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3ed64893699_0_62"/>
          <p:cNvSpPr txBox="1">
            <a:spLocks noGrp="1"/>
          </p:cNvSpPr>
          <p:nvPr>
            <p:ph type="body" idx="1"/>
          </p:nvPr>
        </p:nvSpPr>
        <p:spPr>
          <a:xfrm>
            <a:off x="351850" y="245081"/>
            <a:ext cx="10969500" cy="557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/>
              <a:t>Tematização do vídeo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600"/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SzPts val="2600"/>
              <a:buChar char="-"/>
            </a:pPr>
            <a:r>
              <a:rPr lang="en-US" sz="2600" b="1" u="sng"/>
              <a:t>Respostas das crianças </a:t>
            </a:r>
            <a:r>
              <a:rPr lang="en-US" sz="2600"/>
              <a:t>- relação intertextual (quando cita o livro Gorila); quem é Eloisa (passagem do tempo é um indício; pulseira na mão da Eloisa vendo as fotos); sim, no meu primeiro dia de aula (sentir como a personagem)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600"/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SzPts val="2600"/>
              <a:buChar char="-"/>
            </a:pPr>
            <a:r>
              <a:rPr lang="en-US" sz="2600" b="1" u="sng"/>
              <a:t>Encaminhamento da professora</a:t>
            </a:r>
            <a:r>
              <a:rPr lang="en-US" sz="2600"/>
              <a:t> - percurso de leitura de livros que a imagem complementa o texto, quem é Eloisa? ( e destaca os sentimentos dela na capa e ao longo da história) Por que ela se sentia um bicho estranho, alguém já se sentiu assim?  Por que o ilustrador colocou  Eloisa com tantos bichos?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 b="1"/>
              <a:t>Cola para o formador</a:t>
            </a:r>
            <a:r>
              <a:rPr lang="en-US" sz="2600"/>
              <a:t>- considerar as paradas na leitura, a forma de organizar as crianças (roda ou todos perto da professora)</a:t>
            </a:r>
            <a:endParaRPr sz="260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3ed64893699_0_68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Estrutura da pauta</a:t>
            </a:r>
            <a:endParaRPr/>
          </a:p>
        </p:txBody>
      </p:sp>
      <p:sp>
        <p:nvSpPr>
          <p:cNvPr id="599" name="Google Shape;599;g3ed64893699_0_68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1800" cy="3712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/>
              <a:t>1- Leitura pela CP - Eloísa e os bichos (intencionalidade: professora enquanto leitora - apreciação estética)</a:t>
            </a:r>
            <a:endParaRPr sz="29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/>
              <a:t>Antes: vou ler mais um livro-álbum - a imagem é importante para a história</a:t>
            </a:r>
            <a:br>
              <a:rPr lang="en-US" sz="2900"/>
            </a:br>
            <a:r>
              <a:rPr lang="en-US" sz="2900"/>
              <a:t>Quem é Eloisa? Quem está contando a história? Analisar as guardas (fotos)</a:t>
            </a:r>
            <a:endParaRPr sz="29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9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/>
              <a:t>2- Elencar as características literárias / chaves de leitura da obra (podemos retomar o conceito - ppt)</a:t>
            </a:r>
            <a:endParaRPr sz="290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ed64893699_0_74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Estrutura da pauta</a:t>
            </a:r>
            <a:endParaRPr/>
          </a:p>
        </p:txBody>
      </p:sp>
      <p:sp>
        <p:nvSpPr>
          <p:cNvPr id="606" name="Google Shape;606;g3ed64893699_0_74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1800" cy="3712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/>
              <a:t>3- Tematização da prática</a:t>
            </a:r>
            <a:endParaRPr sz="29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/>
              <a:t>Foco - Respostas das crianças e encaminhamento da professora (elaborar uma pergunta para as professoras a partir dos focos)</a:t>
            </a:r>
            <a:endParaRPr sz="29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9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/>
              <a:t>Sistematização - trechos teóricos (chaves de leitura/ apreciação/ conversa)</a:t>
            </a:r>
            <a:endParaRPr sz="29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9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/>
              <a:t>4- Orientação para atividade prática - usar Uma Chapeuzinho Vermelho / Eloísa e os bichos</a:t>
            </a:r>
            <a:endParaRPr sz="290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3e7405b3338_0_9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CB11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g3e7405b3338_0_96"/>
          <p:cNvSpPr txBox="1"/>
          <p:nvPr/>
        </p:nvSpPr>
        <p:spPr>
          <a:xfrm>
            <a:off x="915876" y="4176425"/>
            <a:ext cx="97128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Atividade Prática </a:t>
            </a:r>
            <a:endParaRPr sz="3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3f43b67975_0_1133"/>
          <p:cNvSpPr txBox="1">
            <a:spLocks noGrp="1"/>
          </p:cNvSpPr>
          <p:nvPr>
            <p:ph type="ctrTitle"/>
          </p:nvPr>
        </p:nvSpPr>
        <p:spPr>
          <a:xfrm>
            <a:off x="164555" y="-9"/>
            <a:ext cx="10578000" cy="11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b="1">
                <a:solidFill>
                  <a:srgbClr val="007E79"/>
                </a:solidFill>
                <a:latin typeface="Arial"/>
                <a:ea typeface="Arial"/>
                <a:cs typeface="Arial"/>
                <a:sym typeface="Arial"/>
              </a:rPr>
              <a:t>Planejamento da prática e proposta de registro</a:t>
            </a:r>
            <a:endParaRPr b="1">
              <a:solidFill>
                <a:srgbClr val="007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g33f43b67975_0_1133"/>
          <p:cNvSpPr txBox="1">
            <a:spLocks noGrp="1"/>
          </p:cNvSpPr>
          <p:nvPr>
            <p:ph type="body" idx="1"/>
          </p:nvPr>
        </p:nvSpPr>
        <p:spPr>
          <a:xfrm>
            <a:off x="164550" y="-541357"/>
            <a:ext cx="11548800" cy="37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2000">
              <a:solidFill>
                <a:schemeClr val="dk2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000">
                <a:solidFill>
                  <a:schemeClr val="dk2"/>
                </a:solidFill>
              </a:rPr>
              <a:t> </a:t>
            </a:r>
            <a:endParaRPr sz="2000">
              <a:solidFill>
                <a:schemeClr val="dk2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sz="2000">
              <a:solidFill>
                <a:schemeClr val="dk2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sz="2300">
              <a:solidFill>
                <a:schemeClr val="dk2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>
              <a:solidFill>
                <a:schemeClr val="dk1"/>
              </a:solidFill>
            </a:endParaRPr>
          </a:p>
          <a:p>
            <a:pPr marL="457200" lvl="0" indent="-3746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AutoNum type="arabicParenR"/>
            </a:pPr>
            <a:r>
              <a:rPr lang="en-US" sz="2300">
                <a:solidFill>
                  <a:schemeClr val="dk1"/>
                </a:solidFill>
              </a:rPr>
              <a:t>[Termine de elaborar] Elabore uma pauta formativa a ser desenvolvida com o coletivo de professores, tendo como foco a tematização da prática a partir do vídeo Leitura – Eloísa e os bichos (leitura por meio da professora). </a:t>
            </a:r>
            <a:endParaRPr sz="2300">
              <a:solidFill>
                <a:schemeClr val="dk1"/>
              </a:solidFill>
            </a:endParaRPr>
          </a:p>
          <a:p>
            <a:pPr marL="457200" lvl="0" indent="-3746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AutoNum type="arabicParenR"/>
            </a:pPr>
            <a:r>
              <a:rPr lang="en-US" sz="2300">
                <a:solidFill>
                  <a:schemeClr val="dk1"/>
                </a:solidFill>
              </a:rPr>
              <a:t>Na elaboração da pauta, explicite: os objetivos do encontro; as perguntas que irão orientar a tematização da prática; a forma de condução da discussão (mediação); </a:t>
            </a:r>
            <a:endParaRPr sz="2300">
              <a:solidFill>
                <a:schemeClr val="dk1"/>
              </a:solidFill>
            </a:endParaRPr>
          </a:p>
          <a:p>
            <a:pPr marL="4572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300">
                <a:solidFill>
                  <a:schemeClr val="dk1"/>
                </a:solidFill>
              </a:rPr>
              <a:t>as estratégias de socialização e sistematização das reflexões do grupo. </a:t>
            </a:r>
            <a:endParaRPr sz="23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3) Desenvolvimento do encontro formativo: Realize o encontro com o coletivo de professores, conforme o planejamento elaborado, garantindo espaço para análise, troca e reflexão sobre a prática observada. </a:t>
            </a:r>
            <a:endParaRPr sz="23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solidFill>
                  <a:schemeClr val="dk1"/>
                </a:solidFill>
              </a:rPr>
              <a:t>4- Registro e reflexão sobre a prática formativa: Elabore um registro do encontro, destacando: como a pauta foi conduzida; as principais reflexões produzidas pelo grupo; os saberes docentes evidenciados e as demandas formativas identificadas; uma análise sobre a sua atuação como formador(a): o que favoreceu a discussão? O que poderia ser ajustado? Quais saberes e atitudes da formadora você mobilizou na condução do encontro? </a:t>
            </a:r>
            <a:endParaRPr sz="230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sz="3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3ed64893699_0_80"/>
          <p:cNvSpPr txBox="1">
            <a:spLocks noGrp="1"/>
          </p:cNvSpPr>
          <p:nvPr>
            <p:ph type="ctrTitle"/>
          </p:nvPr>
        </p:nvSpPr>
        <p:spPr>
          <a:xfrm>
            <a:off x="745055" y="566316"/>
            <a:ext cx="10578000" cy="114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Plano de formação</a:t>
            </a:r>
            <a:endParaRPr/>
          </a:p>
        </p:txBody>
      </p:sp>
      <p:sp>
        <p:nvSpPr>
          <p:cNvPr id="626" name="Google Shape;626;g3ed64893699_0_80"/>
          <p:cNvSpPr txBox="1">
            <a:spLocks noGrp="1"/>
          </p:cNvSpPr>
          <p:nvPr>
            <p:ph type="body" idx="1"/>
          </p:nvPr>
        </p:nvSpPr>
        <p:spPr>
          <a:xfrm>
            <a:off x="759472" y="2107838"/>
            <a:ext cx="10561800" cy="3712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-"/>
            </a:pPr>
            <a:r>
              <a:rPr lang="en-US" sz="2500"/>
              <a:t>Atividade prática - terminar de elaborar a pauta; realizar o encontro, registrar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 sz="2500"/>
              <a:t>Observar um professor realizando a leitura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 sz="2500"/>
              <a:t>resultados de avaliação dos estudantes com professores de 1o e 2o anos 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 sz="2500"/>
              <a:t>Acompanhar o processo de produção de textos do Projeto Malasartes (manutenção das discussões sobre produção de texto com os professores)</a:t>
            </a:r>
            <a:endParaRPr sz="2500"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 sz="2500"/>
              <a:t>Explorar o EDF junto com os professores</a:t>
            </a:r>
            <a:endParaRPr sz="250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33f43b67975_0_1152"/>
          <p:cNvSpPr txBox="1"/>
          <p:nvPr/>
        </p:nvSpPr>
        <p:spPr>
          <a:xfrm>
            <a:off x="487375" y="34925"/>
            <a:ext cx="11052000" cy="9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Acesso ao Espaço Digital de Formação 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2" name="Google Shape;632;g33f43b67975_0_11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5425" y="1053575"/>
            <a:ext cx="4115738" cy="559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33f43b67975_0_1246"/>
          <p:cNvSpPr txBox="1"/>
          <p:nvPr/>
        </p:nvSpPr>
        <p:spPr>
          <a:xfrm>
            <a:off x="487375" y="34925"/>
            <a:ext cx="11052000" cy="9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Acesso ao Espaço Digital de Formação 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8" name="Google Shape;638;g33f43b67975_0_12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8175" y="733625"/>
            <a:ext cx="9474624" cy="5329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e30e24c276_0_5"/>
          <p:cNvSpPr txBox="1"/>
          <p:nvPr/>
        </p:nvSpPr>
        <p:spPr>
          <a:xfrm>
            <a:off x="268613" y="154800"/>
            <a:ext cx="11052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Teia literária - Ana Maria Gonçalves - Um defeito de cor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1" name="Google Shape;251;g3e30e24c276_0_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6400" y="941450"/>
            <a:ext cx="9256150" cy="520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33f43b67975_0_1340"/>
          <p:cNvSpPr txBox="1"/>
          <p:nvPr/>
        </p:nvSpPr>
        <p:spPr>
          <a:xfrm>
            <a:off x="944575" y="-41275"/>
            <a:ext cx="11052000" cy="9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Acesso ao Espaço Digital de Formação 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4" name="Google Shape;644;g33f43b67975_0_13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938" y="605875"/>
            <a:ext cx="9674126" cy="5441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217a5d2081f_0_65"/>
          <p:cNvSpPr txBox="1"/>
          <p:nvPr/>
        </p:nvSpPr>
        <p:spPr>
          <a:xfrm>
            <a:off x="806400" y="2021511"/>
            <a:ext cx="11056800" cy="43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88888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82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rgbClr val="747678"/>
                </a:solidFill>
              </a:rPr>
              <a:t>LP - CP</a:t>
            </a:r>
            <a:endParaRPr sz="1600" b="0" i="0" u="none" strike="noStrike" cap="none">
              <a:solidFill>
                <a:srgbClr val="747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g217a5d2081f_0_65"/>
          <p:cNvSpPr txBox="1"/>
          <p:nvPr/>
        </p:nvSpPr>
        <p:spPr>
          <a:xfrm>
            <a:off x="558750" y="566738"/>
            <a:ext cx="110745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7F7B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Avaliação de Satisfação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1" name="Google Shape;651;g217a5d2081f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625" y="1356675"/>
            <a:ext cx="4429050" cy="478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217a5d2081f_0_72"/>
          <p:cNvSpPr txBox="1"/>
          <p:nvPr/>
        </p:nvSpPr>
        <p:spPr>
          <a:xfrm>
            <a:off x="558750" y="1504664"/>
            <a:ext cx="11056800" cy="43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0" i="0" u="sng" strike="noStrike" cap="non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https://bit.ly/trilhoscadastro25</a:t>
            </a:r>
            <a:r>
              <a:rPr lang="en-US" sz="1000" b="0" i="0" u="none" strike="noStrike" cap="none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0" b="0" i="0" u="none" strike="noStrike" cap="none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g217a5d2081f_0_72"/>
          <p:cNvSpPr txBox="1"/>
          <p:nvPr/>
        </p:nvSpPr>
        <p:spPr>
          <a:xfrm>
            <a:off x="558750" y="566738"/>
            <a:ext cx="110745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7F7B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Inscrição/Cadastro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8" name="Google Shape;658;g217a5d2081f_0_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8100" y="2863075"/>
            <a:ext cx="2381025" cy="238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3cf0af94799_0_10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4" name="Google Shape;664;g3cf0af94799_0_109" descr="Texto, Logotip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4847" y="2907686"/>
            <a:ext cx="3227756" cy="1042630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g3cf0af94799_0_109"/>
          <p:cNvSpPr txBox="1"/>
          <p:nvPr/>
        </p:nvSpPr>
        <p:spPr>
          <a:xfrm>
            <a:off x="7884852" y="2263125"/>
            <a:ext cx="1403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INICIATIVA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g3cf0af94799_0_109"/>
          <p:cNvSpPr txBox="1"/>
          <p:nvPr/>
        </p:nvSpPr>
        <p:spPr>
          <a:xfrm>
            <a:off x="1462348" y="2263125"/>
            <a:ext cx="1403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PARCEIROS</a:t>
            </a:r>
            <a:endParaRPr sz="1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7" name="Google Shape;667;g3cf0af94799_0_109" descr="Logotip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2776" y="2491727"/>
            <a:ext cx="3218536" cy="182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g3cf0af94799_0_109" descr="Imagem digital fictícia de personagem de desenho animado&#10;&#10;Descrição gerada automaticamente com confiança médi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9651" y="2651469"/>
            <a:ext cx="1403700" cy="140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e30e24c276_0_10"/>
          <p:cNvSpPr txBox="1"/>
          <p:nvPr/>
        </p:nvSpPr>
        <p:spPr>
          <a:xfrm>
            <a:off x="268613" y="154800"/>
            <a:ext cx="11052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Teia literária 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7" name="Google Shape;257;g3e30e24c276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4063" y="840413"/>
            <a:ext cx="9203875" cy="517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e30e24c276_0_15"/>
          <p:cNvSpPr txBox="1"/>
          <p:nvPr/>
        </p:nvSpPr>
        <p:spPr>
          <a:xfrm>
            <a:off x="268613" y="154800"/>
            <a:ext cx="11052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07F7B"/>
                </a:solidFill>
                <a:latin typeface="Arial"/>
                <a:ea typeface="Arial"/>
                <a:cs typeface="Arial"/>
                <a:sym typeface="Arial"/>
              </a:rPr>
              <a:t>Teia literária </a:t>
            </a:r>
            <a:endParaRPr sz="3000" b="1" i="0" u="none" strike="noStrike" cap="none">
              <a:solidFill>
                <a:srgbClr val="107F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g3e30e24c276_0_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4063" y="840413"/>
            <a:ext cx="9203875" cy="517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5141</Words>
  <Application>Microsoft Macintosh PowerPoint</Application>
  <PresentationFormat>Widescreen</PresentationFormat>
  <Paragraphs>436</Paragraphs>
  <Slides>73</Slides>
  <Notes>73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73</vt:i4>
      </vt:variant>
    </vt:vector>
  </HeadingPairs>
  <TitlesOfParts>
    <vt:vector size="80" baseType="lpstr">
      <vt:lpstr>Vale Sans</vt:lpstr>
      <vt:lpstr>Arial</vt:lpstr>
      <vt:lpstr>Play</vt:lpstr>
      <vt:lpstr>Trebuchet MS</vt:lpstr>
      <vt:lpstr>Calibri</vt:lpstr>
      <vt:lpstr>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Registros</vt:lpstr>
      <vt:lpstr>registros</vt:lpstr>
      <vt:lpstr>Apresentação do PowerPoint</vt:lpstr>
      <vt:lpstr>Apresentação do PowerPoint</vt:lpstr>
      <vt:lpstr>Apresentação do PowerPoint</vt:lpstr>
      <vt:lpstr>Apresentação do PowerPoint</vt:lpstr>
      <vt:lpstr>Registros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Pauta formativa: primeiras discussões</vt:lpstr>
      <vt:lpstr>Apresentação do PowerPoint</vt:lpstr>
      <vt:lpstr>Estrutura da pauta</vt:lpstr>
      <vt:lpstr>Estrutura da pauta</vt:lpstr>
      <vt:lpstr>Apresentação do PowerPoint</vt:lpstr>
      <vt:lpstr>Planejamento da prática e proposta de registro</vt:lpstr>
      <vt:lpstr>Plano de formação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bruno.coelho.queiroz@vale.com</dc:creator>
  <cp:lastModifiedBy>ERICA DUTRA</cp:lastModifiedBy>
  <cp:revision>1</cp:revision>
  <dcterms:created xsi:type="dcterms:W3CDTF">2021-02-10T12:29:23Z</dcterms:created>
  <dcterms:modified xsi:type="dcterms:W3CDTF">2026-06-23T13:00:27Z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0x01010075467E5792BD2C46A4DEE73301ABD4C7</vt:lpwstr>
  </property>
</Properties>
</file>