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  <Override PartName="/ppt/changesInfos/changesInfo1.xml" ContentType="application/vnd.ms-powerpoint.changesinfo+xml"/>
  <Override PartName="/ppt/authors.xml" ContentType="application/vnd.ms-powerpoint.author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 bookmarkIdSeed="2">
  <p:sldMasterIdLst>
    <p:sldMasterId id="2147483678" r:id="rId1"/>
  </p:sldMasterIdLst>
  <p:notesMasterIdLst>
    <p:notesMasterId r:id="rId37"/>
  </p:notesMasterIdLst>
  <p:sldIdLst>
    <p:sldId id="2147375758" r:id="rId2"/>
    <p:sldId id="2147375821" r:id="rId3"/>
    <p:sldId id="2147375919" r:id="rId4"/>
    <p:sldId id="2147375867" r:id="rId5"/>
    <p:sldId id="2147375839" r:id="rId6"/>
    <p:sldId id="2147375797" r:id="rId7"/>
    <p:sldId id="2147375910" r:id="rId8"/>
    <p:sldId id="2147375939" r:id="rId9"/>
    <p:sldId id="2147375908" r:id="rId10"/>
    <p:sldId id="2147375904" r:id="rId11"/>
    <p:sldId id="2147375920" r:id="rId12"/>
    <p:sldId id="2147375921" r:id="rId13"/>
    <p:sldId id="2147375922" r:id="rId14"/>
    <p:sldId id="2147375923" r:id="rId15"/>
    <p:sldId id="2147375924" r:id="rId16"/>
    <p:sldId id="2147375925" r:id="rId17"/>
    <p:sldId id="2147375926" r:id="rId18"/>
    <p:sldId id="2147375927" r:id="rId19"/>
    <p:sldId id="2147375928" r:id="rId20"/>
    <p:sldId id="2147375929" r:id="rId21"/>
    <p:sldId id="2147375930" r:id="rId22"/>
    <p:sldId id="2147375931" r:id="rId23"/>
    <p:sldId id="2147375859" r:id="rId24"/>
    <p:sldId id="2147375940" r:id="rId25"/>
    <p:sldId id="2147375907" r:id="rId26"/>
    <p:sldId id="2147375932" r:id="rId27"/>
    <p:sldId id="2147375905" r:id="rId28"/>
    <p:sldId id="2147375865" r:id="rId29"/>
    <p:sldId id="2147375938" r:id="rId30"/>
    <p:sldId id="2147375937" r:id="rId31"/>
    <p:sldId id="2147375854" r:id="rId32"/>
    <p:sldId id="2147375855" r:id="rId33"/>
    <p:sldId id="2147375856" r:id="rId34"/>
    <p:sldId id="2147375857" r:id="rId35"/>
    <p:sldId id="273" r:id="rId36"/>
  </p:sldIdLst>
  <p:sldSz cx="12192000" cy="6858000"/>
  <p:notesSz cx="6888163" cy="100203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7491" userDrawn="1">
          <p15:clr>
            <a:srgbClr val="A4A3A4"/>
          </p15:clr>
        </p15:guide>
        <p15:guide id="2" orient="horz" pos="663" userDrawn="1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8" roundtripDataSignature="AMtx7mhEHhMxtXLKAESoe/bQBksikNOVdw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C32AD06-DDBC-0674-53EE-3D2EAB1F43B0}" name="Tereza Perez" initials="TP" userId="S::tereza.perez@comunidadeeducativa.org.br::e5d1ce77-90ce-4562-8e58-96783ded1279" providerId="AD"/>
  <p188:author id="{E71B1D17-937F-346B-DA79-6420F0E4B601}" name="Ana Lucia Lima" initials="AL" userId="S::ana.lima@conhecimentosocial.com::3dfd9c0f-b26d-4ea2-8608-00d2a942091d" providerId="AD"/>
  <p188:author id="{6BBC2E7C-81CE-ECD2-9F5B-650AD50CB6D3}" name="Ana Clara Bin" initials="AB" userId="fd274bfde62e6ac0" providerId="Windows Live"/>
  <p188:author id="{035C519D-BEC3-FF5A-EFF6-E3BF638EB740}" name="Priscila de Giovani" initials="Pd" userId="6b5c9707a9b6f653" providerId="Windows Live"/>
  <p188:author id="{D98F5CC1-55B7-5750-AA0B-8FD1FB5816E4}" name="Fernanda Martinelli" initials="FM" userId="f22bda6ed5669311" providerId="Windows Live"/>
  <p188:author id="{581716E1-E2A3-B230-BDAC-F39580FA90E2}" name="Fernanda Cury" initials="FC" userId="4e09e97372d806cf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riscila de Giovani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AA8D"/>
    <a:srgbClr val="D9D5D4"/>
    <a:srgbClr val="E2702F"/>
    <a:srgbClr val="F2C108"/>
    <a:srgbClr val="009183"/>
    <a:srgbClr val="E97132"/>
    <a:srgbClr val="FFFFFF"/>
    <a:srgbClr val="0F9ED5"/>
    <a:srgbClr val="4EA72E"/>
    <a:srgbClr val="A02B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E7723CC-C2BC-4D29-AF28-1BC6A3FF4293}" v="1" dt="2025-08-20T15:06:10.957"/>
  </p1510:revLst>
</p1510:revInfo>
</file>

<file path=ppt/tableStyles.xml><?xml version="1.0" encoding="utf-8"?>
<a:tblStyleLst xmlns:a="http://schemas.openxmlformats.org/drawingml/2006/main" def="{77642AF3-18B6-4FCE-B54E-48D05566FDCE}">
  <a:tblStyle styleId="{77642AF3-18B6-4FCE-B54E-48D05566FDCE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E3FDE45-AF77-4B5C-9715-49D594BDF05E}" styleName="Estilo Claro 1 - Ênfas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397" autoAdjust="0"/>
    <p:restoredTop sz="94364" autoAdjust="0"/>
  </p:normalViewPr>
  <p:slideViewPr>
    <p:cSldViewPr snapToGrid="0">
      <p:cViewPr varScale="1">
        <p:scale>
          <a:sx n="73" d="100"/>
          <a:sy n="73" d="100"/>
        </p:scale>
        <p:origin x="972" y="54"/>
      </p:cViewPr>
      <p:guideLst>
        <p:guide pos="7491"/>
        <p:guide orient="horz" pos="663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27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58" Type="http://customschemas.google.com/relationships/presentationmetadata" Target="metadata"/><Relationship Id="rId66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60" Type="http://schemas.openxmlformats.org/officeDocument/2006/relationships/presProps" Target="presProps.xml"/><Relationship Id="rId65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64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59" Type="http://schemas.openxmlformats.org/officeDocument/2006/relationships/commentAuthors" Target="commentAuthors.xml"/><Relationship Id="rId20" Type="http://schemas.openxmlformats.org/officeDocument/2006/relationships/slide" Target="slides/slide19.xml"/><Relationship Id="rId6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cinha Magalhaes" userId="8afcdce9c330d94b" providerId="LiveId" clId="{DE7723CC-C2BC-4D29-AF28-1BC6A3FF4293}"/>
    <pc:docChg chg="custSel addSld delSld modSld">
      <pc:chgData name="Lucinha Magalhaes" userId="8afcdce9c330d94b" providerId="LiveId" clId="{DE7723CC-C2BC-4D29-AF28-1BC6A3FF4293}" dt="2025-08-20T15:11:00.058" v="594" actId="6549"/>
      <pc:docMkLst>
        <pc:docMk/>
      </pc:docMkLst>
      <pc:sldChg chg="del">
        <pc:chgData name="Lucinha Magalhaes" userId="8afcdce9c330d94b" providerId="LiveId" clId="{DE7723CC-C2BC-4D29-AF28-1BC6A3FF4293}" dt="2025-08-20T15:05:36.250" v="2" actId="47"/>
        <pc:sldMkLst>
          <pc:docMk/>
          <pc:sldMk cId="1899536974" sldId="2147375852"/>
        </pc:sldMkLst>
      </pc:sldChg>
      <pc:sldChg chg="add">
        <pc:chgData name="Lucinha Magalhaes" userId="8afcdce9c330d94b" providerId="LiveId" clId="{DE7723CC-C2BC-4D29-AF28-1BC6A3FF4293}" dt="2025-08-20T15:05:19.357" v="0" actId="2890"/>
        <pc:sldMkLst>
          <pc:docMk/>
          <pc:sldMk cId="1164672052" sldId="2147375865"/>
        </pc:sldMkLst>
      </pc:sldChg>
      <pc:sldChg chg="modSp add mod">
        <pc:chgData name="Lucinha Magalhaes" userId="8afcdce9c330d94b" providerId="LiveId" clId="{DE7723CC-C2BC-4D29-AF28-1BC6A3FF4293}" dt="2025-08-20T15:11:00.058" v="594" actId="6549"/>
        <pc:sldMkLst>
          <pc:docMk/>
          <pc:sldMk cId="2308415106" sldId="2147375866"/>
        </pc:sldMkLst>
        <pc:spChg chg="mod">
          <ac:chgData name="Lucinha Magalhaes" userId="8afcdce9c330d94b" providerId="LiveId" clId="{DE7723CC-C2BC-4D29-AF28-1BC6A3FF4293}" dt="2025-08-20T15:11:00.058" v="594" actId="6549"/>
          <ac:spMkLst>
            <pc:docMk/>
            <pc:sldMk cId="2308415106" sldId="2147375866"/>
            <ac:spMk id="2" creationId="{E1834745-0D6F-E52C-291B-48234FB360CD}"/>
          </ac:spMkLst>
        </pc:spChg>
        <pc:spChg chg="mod">
          <ac:chgData name="Lucinha Magalhaes" userId="8afcdce9c330d94b" providerId="LiveId" clId="{DE7723CC-C2BC-4D29-AF28-1BC6A3FF4293}" dt="2025-08-20T15:06:03.443" v="50" actId="1076"/>
          <ac:spMkLst>
            <pc:docMk/>
            <pc:sldMk cId="2308415106" sldId="2147375866"/>
            <ac:spMk id="4" creationId="{278252A1-3838-BC1E-C43C-97B0A036FF3E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dados</c:v>
                </c:pt>
              </c:strCache>
            </c:strRef>
          </c:tx>
          <c:spPr>
            <a:solidFill>
              <a:srgbClr val="01AA8D"/>
            </a:solidFill>
          </c:spPr>
          <c:dPt>
            <c:idx val="0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016-45A9-BFC5-4A19ADCF92F9}"/>
              </c:ext>
            </c:extLst>
          </c:dPt>
          <c:dPt>
            <c:idx val="1"/>
            <c:bubble3D val="0"/>
            <c:spPr>
              <a:solidFill>
                <a:srgbClr val="01AA8D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016-45A9-BFC5-4A19ADCF92F9}"/>
              </c:ext>
            </c:extLst>
          </c:dPt>
          <c:cat>
            <c:strRef>
              <c:f>Planilha1!$A$2:$A$3</c:f>
              <c:strCache>
                <c:ptCount val="2"/>
                <c:pt idx="0">
                  <c:v>Total</c:v>
                </c:pt>
                <c:pt idx="1">
                  <c:v>Aplicado</c:v>
                </c:pt>
              </c:strCache>
            </c:strRef>
          </c:cat>
          <c:val>
            <c:numRef>
              <c:f>Planilha1!$B$2:$B$3</c:f>
              <c:numCache>
                <c:formatCode>0%</c:formatCode>
                <c:ptCount val="2"/>
                <c:pt idx="0">
                  <c:v>0.41</c:v>
                </c:pt>
                <c:pt idx="1">
                  <c:v>0.59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016-45A9-BFC5-4A19ADCF92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dados</c:v>
                </c:pt>
              </c:strCache>
            </c:strRef>
          </c:tx>
          <c:spPr>
            <a:solidFill>
              <a:srgbClr val="01AA8D"/>
            </a:solidFill>
          </c:spPr>
          <c:dPt>
            <c:idx val="0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DC7-4753-9AF5-4D5850AF8276}"/>
              </c:ext>
            </c:extLst>
          </c:dPt>
          <c:dPt>
            <c:idx val="1"/>
            <c:bubble3D val="0"/>
            <c:spPr>
              <a:solidFill>
                <a:srgbClr val="A02B9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DC7-4753-9AF5-4D5850AF8276}"/>
              </c:ext>
            </c:extLst>
          </c:dPt>
          <c:cat>
            <c:strRef>
              <c:f>Planilha1!$A$2:$A$3</c:f>
              <c:strCache>
                <c:ptCount val="2"/>
                <c:pt idx="0">
                  <c:v>Total</c:v>
                </c:pt>
                <c:pt idx="1">
                  <c:v>Aplicado</c:v>
                </c:pt>
              </c:strCache>
            </c:strRef>
          </c:cat>
          <c:val>
            <c:numRef>
              <c:f>Planilha1!$B$2:$B$3</c:f>
              <c:numCache>
                <c:formatCode>0%</c:formatCode>
                <c:ptCount val="2"/>
                <c:pt idx="0">
                  <c:v>0.33999999999999997</c:v>
                </c:pt>
                <c:pt idx="1">
                  <c:v>0.66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DC7-4753-9AF5-4D5850AF82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84871" cy="502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Vale Sans" panose="020B0503020204030204" pitchFamily="34" charset="0"/>
                <a:ea typeface="Vale Sans" panose="020B0503020204030204" pitchFamily="34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pt-BR"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01698" y="0"/>
            <a:ext cx="2984871" cy="502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Vale Sans" panose="020B0503020204030204" pitchFamily="34" charset="0"/>
                <a:ea typeface="Vale Sans" panose="020B0503020204030204" pitchFamily="34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pt-BR"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39738" y="1252538"/>
            <a:ext cx="6008687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517547"/>
            <a:ext cx="2984871" cy="502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Vale Sans" panose="020B0503020204030204" pitchFamily="34" charset="0"/>
                <a:ea typeface="Vale Sans" panose="020B0503020204030204" pitchFamily="34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pt-BR"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b" anchorCtr="0">
            <a:noAutofit/>
          </a:bodyPr>
          <a:lstStyle>
            <a:lvl1pPr>
              <a:defRPr>
                <a:latin typeface="Vale Sans" panose="020B0503020204030204" pitchFamily="34" charset="0"/>
              </a:defRPr>
            </a:lvl1pPr>
          </a:lstStyle>
          <a:p>
            <a:pPr algn="r"/>
            <a:fld id="{00000000-1234-1234-1234-123412341234}" type="slidenum">
              <a:rPr lang="pt-BR" sz="130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pPr algn="r"/>
              <a:t>‹nº›</a:t>
            </a:fld>
            <a:endParaRPr lang="pt-BR" sz="13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9728349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Vale Sans" panose="020B0503020204030204" pitchFamily="34" charset="0"/>
        <a:ea typeface="Vale Sans" panose="020B0503020204030204" pitchFamily="34" charset="0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>
          <a:extLst>
            <a:ext uri="{FF2B5EF4-FFF2-40B4-BE49-F238E27FC236}">
              <a16:creationId xmlns:a16="http://schemas.microsoft.com/office/drawing/2014/main" id="{9E4E8B98-223B-5C36-E35B-26325CDDA1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>
            <a:extLst>
              <a:ext uri="{FF2B5EF4-FFF2-40B4-BE49-F238E27FC236}">
                <a16:creationId xmlns:a16="http://schemas.microsoft.com/office/drawing/2014/main" id="{3032FBFC-78F9-3E59-F42A-9EDB72EB6F5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spcFirstLastPara="1" wrap="square" lIns="96600" tIns="48300" rIns="96600" bIns="48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Vale Sans" panose="020B0503020204030204" pitchFamily="34" charset="0"/>
            </a:endParaRPr>
          </a:p>
        </p:txBody>
      </p:sp>
      <p:sp>
        <p:nvSpPr>
          <p:cNvPr id="88" name="Google Shape;88;p1:notes">
            <a:extLst>
              <a:ext uri="{FF2B5EF4-FFF2-40B4-BE49-F238E27FC236}">
                <a16:creationId xmlns:a16="http://schemas.microsoft.com/office/drawing/2014/main" id="{C79F86FB-D791-F139-9DA5-19B3D268A6E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807996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19DB4D-C4EF-6EFD-9632-6297027977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1C376BAB-2117-6E91-9FB2-5C6D6B5E69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B32DEB85-B333-AD2B-F4BC-23470DAF48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A3C0039-EEF0-3E52-4023-4B29C49C363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pt-BR" sz="130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pPr algn="r"/>
              <a:t>20</a:t>
            </a:fld>
            <a:endParaRPr lang="pt-BR" sz="13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544181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4B404B-8EBA-4EF2-9C81-F3010C9B57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1379863C-3253-F97C-D224-C13C1E347B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FDCBE8EC-EB8D-A3B9-F270-5AB81B812D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BB47878-70DC-0930-4589-C7CC6301EDA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pt-BR" sz="130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pPr algn="r"/>
              <a:t>21</a:t>
            </a:fld>
            <a:endParaRPr lang="pt-BR" sz="13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851121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AFF475-3217-BC7C-9421-ABA7CEC8C4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F57CE076-2812-463A-7714-D5734F018B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32011F6E-E734-1BC6-919A-2CED0C7F8E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D807069-FB15-E18C-9BEC-63376DC0DBE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pt-BR" sz="130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pPr algn="r"/>
              <a:t>22</a:t>
            </a:fld>
            <a:endParaRPr lang="pt-BR" sz="13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756855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pt-BR" sz="130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pPr algn="r"/>
              <a:t>24</a:t>
            </a:fld>
            <a:endParaRPr lang="pt-BR" sz="13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688084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2:notes"/>
          <p:cNvSpPr txBox="1">
            <a:spLocks noGrp="1"/>
          </p:cNvSpPr>
          <p:nvPr>
            <p:ph type="body" idx="1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spcFirstLastPara="1" wrap="square" lIns="96600" tIns="48300" rIns="96600" bIns="48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Vale Sans" panose="020B0503020204030204" pitchFamily="34" charset="0"/>
            </a:endParaRPr>
          </a:p>
        </p:txBody>
      </p:sp>
      <p:sp>
        <p:nvSpPr>
          <p:cNvPr id="241" name="Google Shape;24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 txBox="1">
            <a:spLocks noGrp="1"/>
          </p:cNvSpPr>
          <p:nvPr>
            <p:ph type="body" idx="1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spcFirstLastPara="1" wrap="square" lIns="96600" tIns="48300" rIns="96600" bIns="48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Vale Sans" panose="020B0503020204030204" pitchFamily="34" charset="0"/>
            </a:endParaRPr>
          </a:p>
        </p:txBody>
      </p:sp>
      <p:sp>
        <p:nvSpPr>
          <p:cNvPr id="101" name="Google Shape;10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78213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latin typeface="Vale Sans" panose="020B0503020204030204" pitchFamily="34" charset="0"/>
            </a:endParaRPr>
          </a:p>
        </p:txBody>
      </p:sp>
      <p:sp>
        <p:nvSpPr>
          <p:cNvPr id="131" name="Google Shape;13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910375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pt-BR" sz="130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pPr algn="r"/>
              <a:t>13</a:t>
            </a:fld>
            <a:endParaRPr lang="pt-BR" sz="13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319884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43CC10-BDB2-68C2-77F7-F86FD779F2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A2411AE8-96C6-4238-AF6E-EF13AD6CA8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C99A394C-A2C2-7342-88D0-F51684372F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C755F86-F62B-B3BB-5D75-629BA157408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pt-BR" sz="130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pPr algn="r"/>
              <a:t>15</a:t>
            </a:fld>
            <a:endParaRPr lang="pt-BR" sz="13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948573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76F33E-9077-EC6F-0F96-08A6598306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98F78E60-7EB3-297F-0A6E-89AF5FA0C3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9818933B-F70F-2A25-8A5C-BAFEEBBEF1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0E25DE3-EC09-A7CD-6195-2FF5E7E2317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pt-BR" sz="130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pPr algn="r"/>
              <a:t>16</a:t>
            </a:fld>
            <a:endParaRPr lang="pt-BR" sz="13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375699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4CBE9E-D7BC-C0EC-97F1-C21F02E3EA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6A666D3F-53D1-E0FF-434E-0E1AA0A4FA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8098F328-7C61-F9F4-D147-C9D814CB90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0FD1E3E-DA3C-A454-8B5D-4836A65816D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pt-BR" sz="130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pPr algn="r"/>
              <a:t>17</a:t>
            </a:fld>
            <a:endParaRPr lang="pt-BR" sz="13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791676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pt-BR" sz="130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pPr algn="r"/>
              <a:t>18</a:t>
            </a:fld>
            <a:endParaRPr lang="pt-BR" sz="13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95096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2D574F-8539-8218-4B9B-63F18E4BBD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9D44BCBD-4DDD-4D48-C035-0ABB1F8A81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4B49E4FD-6554-2EB5-BDA6-D3E2E22015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D1347C5-B440-8BB6-C3C6-54A5B24A870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pt-BR" sz="130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pPr algn="r"/>
              <a:t>19</a:t>
            </a:fld>
            <a:endParaRPr lang="pt-BR" sz="13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66479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A3E35-33ED-F64A-AA9C-E66064972A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399297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78574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75298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F2919939-82FE-1871-924E-66E407BD6CED}"/>
              </a:ext>
            </a:extLst>
          </p:cNvPr>
          <p:cNvGrpSpPr/>
          <p:nvPr userDrawn="1"/>
        </p:nvGrpSpPr>
        <p:grpSpPr>
          <a:xfrm>
            <a:off x="0" y="6061602"/>
            <a:ext cx="12192000" cy="796398"/>
            <a:chOff x="0" y="6061602"/>
            <a:chExt cx="12192000" cy="79639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79F8075-67F3-7637-7C30-868A73A8E49F}"/>
                </a:ext>
              </a:extLst>
            </p:cNvPr>
            <p:cNvSpPr/>
            <p:nvPr/>
          </p:nvSpPr>
          <p:spPr>
            <a:xfrm>
              <a:off x="0" y="6298330"/>
              <a:ext cx="12192000" cy="559670"/>
            </a:xfrm>
            <a:prstGeom prst="rect">
              <a:avLst/>
            </a:prstGeom>
            <a:solidFill>
              <a:srgbClr val="0091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9" name="Picture 8" descr="A green circle with a black background&#10;&#10;Description automatically generated">
              <a:extLst>
                <a:ext uri="{FF2B5EF4-FFF2-40B4-BE49-F238E27FC236}">
                  <a16:creationId xmlns:a16="http://schemas.microsoft.com/office/drawing/2014/main" id="{828B8FE7-CED7-F806-9846-62247D4866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417318" y="6061602"/>
              <a:ext cx="671540" cy="719667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81F7A62-7796-7E34-E997-24247F982DE4}"/>
                </a:ext>
              </a:extLst>
            </p:cNvPr>
            <p:cNvSpPr txBox="1"/>
            <p:nvPr/>
          </p:nvSpPr>
          <p:spPr>
            <a:xfrm>
              <a:off x="348342" y="6353470"/>
              <a:ext cx="609600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endParaRPr lang="pt-BR" sz="1400" b="1" dirty="0">
                <a:solidFill>
                  <a:schemeClr val="bg1"/>
                </a:solidFill>
                <a:latin typeface="Vale Sans Light" panose="020B0403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9334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F2919939-82FE-1871-924E-66E407BD6CED}"/>
              </a:ext>
            </a:extLst>
          </p:cNvPr>
          <p:cNvGrpSpPr/>
          <p:nvPr userDrawn="1"/>
        </p:nvGrpSpPr>
        <p:grpSpPr>
          <a:xfrm>
            <a:off x="0" y="6061602"/>
            <a:ext cx="12192000" cy="796398"/>
            <a:chOff x="0" y="6061602"/>
            <a:chExt cx="12192000" cy="79639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79F8075-67F3-7637-7C30-868A73A8E49F}"/>
                </a:ext>
              </a:extLst>
            </p:cNvPr>
            <p:cNvSpPr/>
            <p:nvPr/>
          </p:nvSpPr>
          <p:spPr>
            <a:xfrm>
              <a:off x="0" y="6298330"/>
              <a:ext cx="12192000" cy="559670"/>
            </a:xfrm>
            <a:prstGeom prst="rect">
              <a:avLst/>
            </a:prstGeom>
            <a:solidFill>
              <a:srgbClr val="0091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9" name="Picture 8" descr="A green circle with a black background&#10;&#10;Description automatically generated">
              <a:extLst>
                <a:ext uri="{FF2B5EF4-FFF2-40B4-BE49-F238E27FC236}">
                  <a16:creationId xmlns:a16="http://schemas.microsoft.com/office/drawing/2014/main" id="{828B8FE7-CED7-F806-9846-62247D4866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417318" y="6061602"/>
              <a:ext cx="671540" cy="719667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81F7A62-7796-7E34-E997-24247F982DE4}"/>
                </a:ext>
              </a:extLst>
            </p:cNvPr>
            <p:cNvSpPr txBox="1"/>
            <p:nvPr/>
          </p:nvSpPr>
          <p:spPr>
            <a:xfrm>
              <a:off x="348342" y="6353470"/>
              <a:ext cx="609600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endParaRPr lang="pt-BR" sz="1400" b="1" dirty="0">
                <a:solidFill>
                  <a:schemeClr val="bg1"/>
                </a:solidFill>
                <a:latin typeface="Vale Sans Light" panose="020B0403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7488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F2919939-82FE-1871-924E-66E407BD6CED}"/>
              </a:ext>
            </a:extLst>
          </p:cNvPr>
          <p:cNvGrpSpPr/>
          <p:nvPr userDrawn="1"/>
        </p:nvGrpSpPr>
        <p:grpSpPr>
          <a:xfrm>
            <a:off x="0" y="6061602"/>
            <a:ext cx="12192000" cy="796398"/>
            <a:chOff x="0" y="6061602"/>
            <a:chExt cx="12192000" cy="79639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79F8075-67F3-7637-7C30-868A73A8E49F}"/>
                </a:ext>
              </a:extLst>
            </p:cNvPr>
            <p:cNvSpPr/>
            <p:nvPr/>
          </p:nvSpPr>
          <p:spPr>
            <a:xfrm>
              <a:off x="0" y="6298330"/>
              <a:ext cx="12192000" cy="559670"/>
            </a:xfrm>
            <a:prstGeom prst="rect">
              <a:avLst/>
            </a:prstGeom>
            <a:solidFill>
              <a:srgbClr val="0091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9" name="Picture 8" descr="A green circle with a black background&#10;&#10;Description automatically generated">
              <a:extLst>
                <a:ext uri="{FF2B5EF4-FFF2-40B4-BE49-F238E27FC236}">
                  <a16:creationId xmlns:a16="http://schemas.microsoft.com/office/drawing/2014/main" id="{828B8FE7-CED7-F806-9846-62247D4866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417318" y="6061602"/>
              <a:ext cx="671540" cy="719667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81F7A62-7796-7E34-E997-24247F982DE4}"/>
                </a:ext>
              </a:extLst>
            </p:cNvPr>
            <p:cNvSpPr txBox="1"/>
            <p:nvPr/>
          </p:nvSpPr>
          <p:spPr>
            <a:xfrm>
              <a:off x="348342" y="6353470"/>
              <a:ext cx="609600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endParaRPr lang="pt-BR" sz="1400" b="1" dirty="0">
                <a:solidFill>
                  <a:schemeClr val="bg1"/>
                </a:solidFill>
                <a:latin typeface="Vale Sans Light" panose="020B0403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02694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36199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83984E4-6D37-F222-0E85-7E5936F38096}"/>
              </a:ext>
            </a:extLst>
          </p:cNvPr>
          <p:cNvGrpSpPr/>
          <p:nvPr userDrawn="1"/>
        </p:nvGrpSpPr>
        <p:grpSpPr>
          <a:xfrm>
            <a:off x="0" y="-71718"/>
            <a:ext cx="12192000" cy="6929718"/>
            <a:chOff x="0" y="-71718"/>
            <a:chExt cx="12192000" cy="6929718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C80AD7A-6993-6BA4-F98E-06D5014A6B68}"/>
                </a:ext>
              </a:extLst>
            </p:cNvPr>
            <p:cNvSpPr/>
            <p:nvPr userDrawn="1"/>
          </p:nvSpPr>
          <p:spPr>
            <a:xfrm>
              <a:off x="0" y="-71718"/>
              <a:ext cx="12192000" cy="6373906"/>
            </a:xfrm>
            <a:prstGeom prst="rect">
              <a:avLst/>
            </a:prstGeom>
            <a:solidFill>
              <a:srgbClr val="0091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BDC97C0-59C7-3C82-BD34-B5D0944F353B}"/>
                </a:ext>
              </a:extLst>
            </p:cNvPr>
            <p:cNvSpPr/>
            <p:nvPr/>
          </p:nvSpPr>
          <p:spPr>
            <a:xfrm>
              <a:off x="0" y="6298330"/>
              <a:ext cx="12192000" cy="559670"/>
            </a:xfrm>
            <a:prstGeom prst="rect">
              <a:avLst/>
            </a:prstGeom>
            <a:solidFill>
              <a:srgbClr val="0091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pic>
          <p:nvPicPr>
            <p:cNvPr id="9" name="Picture 8" descr="A green circle with a black background&#10;&#10;Description automatically generated">
              <a:extLst>
                <a:ext uri="{FF2B5EF4-FFF2-40B4-BE49-F238E27FC236}">
                  <a16:creationId xmlns:a16="http://schemas.microsoft.com/office/drawing/2014/main" id="{B81A9E52-A132-6872-57DE-CD023FBC06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417318" y="6061602"/>
              <a:ext cx="671540" cy="719667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D85636C-0CD9-7A2D-A3DF-F784355E97B3}"/>
                </a:ext>
              </a:extLst>
            </p:cNvPr>
            <p:cNvSpPr txBox="1"/>
            <p:nvPr/>
          </p:nvSpPr>
          <p:spPr>
            <a:xfrm>
              <a:off x="348342" y="6353470"/>
              <a:ext cx="609600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endParaRPr lang="pt-BR" sz="1400" b="1" dirty="0">
                <a:solidFill>
                  <a:schemeClr val="bg1"/>
                </a:solidFill>
                <a:latin typeface="Vale Sans Light" panose="020B0403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321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A4852831-3119-686A-E93F-8B08ED857C03}"/>
              </a:ext>
            </a:extLst>
          </p:cNvPr>
          <p:cNvGrpSpPr/>
          <p:nvPr userDrawn="1"/>
        </p:nvGrpSpPr>
        <p:grpSpPr>
          <a:xfrm>
            <a:off x="0" y="-71718"/>
            <a:ext cx="12192000" cy="6929718"/>
            <a:chOff x="0" y="-71718"/>
            <a:chExt cx="12192000" cy="6929718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D85F32E-515E-EB60-E562-F2A6170A9153}"/>
                </a:ext>
              </a:extLst>
            </p:cNvPr>
            <p:cNvSpPr/>
            <p:nvPr userDrawn="1"/>
          </p:nvSpPr>
          <p:spPr>
            <a:xfrm>
              <a:off x="0" y="-71718"/>
              <a:ext cx="12192000" cy="6382871"/>
            </a:xfrm>
            <a:prstGeom prst="rect">
              <a:avLst/>
            </a:prstGeom>
            <a:solidFill>
              <a:srgbClr val="01AA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D7DCE5E-53CA-989A-AB46-6A6B28193141}"/>
                </a:ext>
              </a:extLst>
            </p:cNvPr>
            <p:cNvSpPr/>
            <p:nvPr/>
          </p:nvSpPr>
          <p:spPr>
            <a:xfrm>
              <a:off x="0" y="6298330"/>
              <a:ext cx="12192000" cy="559670"/>
            </a:xfrm>
            <a:prstGeom prst="rect">
              <a:avLst/>
            </a:prstGeom>
            <a:solidFill>
              <a:srgbClr val="0091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pic>
          <p:nvPicPr>
            <p:cNvPr id="9" name="Picture 8" descr="A green circle with a black background&#10;&#10;Description automatically generated">
              <a:extLst>
                <a:ext uri="{FF2B5EF4-FFF2-40B4-BE49-F238E27FC236}">
                  <a16:creationId xmlns:a16="http://schemas.microsoft.com/office/drawing/2014/main" id="{A857E9C7-5F43-03B8-D93B-013DC57D16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417318" y="6061602"/>
              <a:ext cx="671540" cy="719667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84CFC27-5BCD-6C63-F784-9A4AC0730C98}"/>
                </a:ext>
              </a:extLst>
            </p:cNvPr>
            <p:cNvSpPr txBox="1"/>
            <p:nvPr/>
          </p:nvSpPr>
          <p:spPr>
            <a:xfrm>
              <a:off x="348342" y="6353470"/>
              <a:ext cx="609600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endParaRPr lang="pt-BR" sz="1400" b="1" dirty="0">
                <a:solidFill>
                  <a:schemeClr val="bg1"/>
                </a:solidFill>
                <a:latin typeface="Vale Sans Light" panose="020B0403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79124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F2919939-82FE-1871-924E-66E407BD6CED}"/>
              </a:ext>
            </a:extLst>
          </p:cNvPr>
          <p:cNvGrpSpPr/>
          <p:nvPr userDrawn="1"/>
        </p:nvGrpSpPr>
        <p:grpSpPr>
          <a:xfrm>
            <a:off x="0" y="6061602"/>
            <a:ext cx="12192000" cy="796398"/>
            <a:chOff x="0" y="6061602"/>
            <a:chExt cx="12192000" cy="79639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79F8075-67F3-7637-7C30-868A73A8E49F}"/>
                </a:ext>
              </a:extLst>
            </p:cNvPr>
            <p:cNvSpPr/>
            <p:nvPr/>
          </p:nvSpPr>
          <p:spPr>
            <a:xfrm>
              <a:off x="0" y="6298330"/>
              <a:ext cx="12192000" cy="559670"/>
            </a:xfrm>
            <a:prstGeom prst="rect">
              <a:avLst/>
            </a:prstGeom>
            <a:solidFill>
              <a:srgbClr val="0091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9" name="Picture 8" descr="A green circle with a black background&#10;&#10;Description automatically generated">
              <a:extLst>
                <a:ext uri="{FF2B5EF4-FFF2-40B4-BE49-F238E27FC236}">
                  <a16:creationId xmlns:a16="http://schemas.microsoft.com/office/drawing/2014/main" id="{828B8FE7-CED7-F806-9846-62247D4866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417318" y="6061602"/>
              <a:ext cx="671540" cy="719667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81F7A62-7796-7E34-E997-24247F982DE4}"/>
                </a:ext>
              </a:extLst>
            </p:cNvPr>
            <p:cNvSpPr txBox="1"/>
            <p:nvPr/>
          </p:nvSpPr>
          <p:spPr>
            <a:xfrm>
              <a:off x="348342" y="6353470"/>
              <a:ext cx="609600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endParaRPr lang="pt-BR" sz="1400" b="1" dirty="0">
                <a:solidFill>
                  <a:schemeClr val="bg1"/>
                </a:solidFill>
                <a:latin typeface="Vale Sans Light" panose="020B0403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5064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">
  <p:cSld name="Custom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821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A3E35-33ED-F64A-AA9C-E66064972A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9790998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F2919939-82FE-1871-924E-66E407BD6CED}"/>
              </a:ext>
            </a:extLst>
          </p:cNvPr>
          <p:cNvGrpSpPr/>
          <p:nvPr userDrawn="1"/>
        </p:nvGrpSpPr>
        <p:grpSpPr>
          <a:xfrm>
            <a:off x="0" y="6061602"/>
            <a:ext cx="12192000" cy="796398"/>
            <a:chOff x="0" y="6061602"/>
            <a:chExt cx="12192000" cy="79639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79F8075-67F3-7637-7C30-868A73A8E49F}"/>
                </a:ext>
              </a:extLst>
            </p:cNvPr>
            <p:cNvSpPr/>
            <p:nvPr/>
          </p:nvSpPr>
          <p:spPr>
            <a:xfrm>
              <a:off x="0" y="6298330"/>
              <a:ext cx="12192000" cy="559670"/>
            </a:xfrm>
            <a:prstGeom prst="rect">
              <a:avLst/>
            </a:prstGeom>
            <a:solidFill>
              <a:srgbClr val="0091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9" name="Picture 8" descr="A green circle with a black background&#10;&#10;Description automatically generated">
              <a:extLst>
                <a:ext uri="{FF2B5EF4-FFF2-40B4-BE49-F238E27FC236}">
                  <a16:creationId xmlns:a16="http://schemas.microsoft.com/office/drawing/2014/main" id="{828B8FE7-CED7-F806-9846-62247D4866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417318" y="6061602"/>
              <a:ext cx="671540" cy="719667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81F7A62-7796-7E34-E997-24247F982DE4}"/>
                </a:ext>
              </a:extLst>
            </p:cNvPr>
            <p:cNvSpPr txBox="1"/>
            <p:nvPr/>
          </p:nvSpPr>
          <p:spPr>
            <a:xfrm>
              <a:off x="348342" y="6353470"/>
              <a:ext cx="609600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endParaRPr lang="pt-BR" sz="1400" b="1" dirty="0">
                <a:solidFill>
                  <a:schemeClr val="bg1"/>
                </a:solidFill>
                <a:latin typeface="Vale Sans Light" panose="020B0403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0938886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F2919939-82FE-1871-924E-66E407BD6CED}"/>
              </a:ext>
            </a:extLst>
          </p:cNvPr>
          <p:cNvGrpSpPr/>
          <p:nvPr userDrawn="1"/>
        </p:nvGrpSpPr>
        <p:grpSpPr>
          <a:xfrm>
            <a:off x="0" y="6061602"/>
            <a:ext cx="12192000" cy="796398"/>
            <a:chOff x="0" y="6061602"/>
            <a:chExt cx="12192000" cy="79639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79F8075-67F3-7637-7C30-868A73A8E49F}"/>
                </a:ext>
              </a:extLst>
            </p:cNvPr>
            <p:cNvSpPr/>
            <p:nvPr/>
          </p:nvSpPr>
          <p:spPr>
            <a:xfrm>
              <a:off x="0" y="6298330"/>
              <a:ext cx="12192000" cy="559670"/>
            </a:xfrm>
            <a:prstGeom prst="rect">
              <a:avLst/>
            </a:prstGeom>
            <a:solidFill>
              <a:srgbClr val="0091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pic>
          <p:nvPicPr>
            <p:cNvPr id="9" name="Picture 8" descr="A green circle with a black background&#10;&#10;Description automatically generated">
              <a:extLst>
                <a:ext uri="{FF2B5EF4-FFF2-40B4-BE49-F238E27FC236}">
                  <a16:creationId xmlns:a16="http://schemas.microsoft.com/office/drawing/2014/main" id="{828B8FE7-CED7-F806-9846-62247D4866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417318" y="6061602"/>
              <a:ext cx="671540" cy="719667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81F7A62-7796-7E34-E997-24247F982DE4}"/>
                </a:ext>
              </a:extLst>
            </p:cNvPr>
            <p:cNvSpPr txBox="1"/>
            <p:nvPr/>
          </p:nvSpPr>
          <p:spPr>
            <a:xfrm>
              <a:off x="348342" y="6353470"/>
              <a:ext cx="609600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endParaRPr lang="pt-BR" sz="1400" b="1" dirty="0">
                <a:solidFill>
                  <a:schemeClr val="bg1"/>
                </a:solidFill>
                <a:latin typeface="Vale Sans Light" panose="020B0403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507376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F2919939-82FE-1871-924E-66E407BD6CED}"/>
              </a:ext>
            </a:extLst>
          </p:cNvPr>
          <p:cNvGrpSpPr/>
          <p:nvPr userDrawn="1"/>
        </p:nvGrpSpPr>
        <p:grpSpPr>
          <a:xfrm>
            <a:off x="0" y="6061602"/>
            <a:ext cx="12192000" cy="796398"/>
            <a:chOff x="0" y="6061602"/>
            <a:chExt cx="12192000" cy="79639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79F8075-67F3-7637-7C30-868A73A8E49F}"/>
                </a:ext>
              </a:extLst>
            </p:cNvPr>
            <p:cNvSpPr/>
            <p:nvPr/>
          </p:nvSpPr>
          <p:spPr>
            <a:xfrm>
              <a:off x="0" y="6298330"/>
              <a:ext cx="12192000" cy="559670"/>
            </a:xfrm>
            <a:prstGeom prst="rect">
              <a:avLst/>
            </a:prstGeom>
            <a:solidFill>
              <a:srgbClr val="0091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pic>
          <p:nvPicPr>
            <p:cNvPr id="9" name="Picture 8" descr="A green circle with a black background&#10;&#10;Description automatically generated">
              <a:extLst>
                <a:ext uri="{FF2B5EF4-FFF2-40B4-BE49-F238E27FC236}">
                  <a16:creationId xmlns:a16="http://schemas.microsoft.com/office/drawing/2014/main" id="{828B8FE7-CED7-F806-9846-62247D4866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417318" y="6061602"/>
              <a:ext cx="671540" cy="719667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81F7A62-7796-7E34-E997-24247F982DE4}"/>
                </a:ext>
              </a:extLst>
            </p:cNvPr>
            <p:cNvSpPr txBox="1"/>
            <p:nvPr/>
          </p:nvSpPr>
          <p:spPr>
            <a:xfrm>
              <a:off x="348342" y="6353470"/>
              <a:ext cx="609600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endParaRPr lang="pt-BR" sz="1400" b="1" dirty="0">
                <a:solidFill>
                  <a:schemeClr val="bg1"/>
                </a:solidFill>
                <a:latin typeface="Vale Sans Light" panose="020B0403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203683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F2919939-82FE-1871-924E-66E407BD6CED}"/>
              </a:ext>
            </a:extLst>
          </p:cNvPr>
          <p:cNvGrpSpPr/>
          <p:nvPr userDrawn="1"/>
        </p:nvGrpSpPr>
        <p:grpSpPr>
          <a:xfrm>
            <a:off x="0" y="6061602"/>
            <a:ext cx="12192000" cy="796398"/>
            <a:chOff x="0" y="6061602"/>
            <a:chExt cx="12192000" cy="79639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79F8075-67F3-7637-7C30-868A73A8E49F}"/>
                </a:ext>
              </a:extLst>
            </p:cNvPr>
            <p:cNvSpPr/>
            <p:nvPr/>
          </p:nvSpPr>
          <p:spPr>
            <a:xfrm>
              <a:off x="0" y="6298330"/>
              <a:ext cx="12192000" cy="559670"/>
            </a:xfrm>
            <a:prstGeom prst="rect">
              <a:avLst/>
            </a:prstGeom>
            <a:solidFill>
              <a:srgbClr val="0091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pic>
          <p:nvPicPr>
            <p:cNvPr id="9" name="Picture 8" descr="A green circle with a black background&#10;&#10;Description automatically generated">
              <a:extLst>
                <a:ext uri="{FF2B5EF4-FFF2-40B4-BE49-F238E27FC236}">
                  <a16:creationId xmlns:a16="http://schemas.microsoft.com/office/drawing/2014/main" id="{828B8FE7-CED7-F806-9846-62247D4866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417318" y="6061602"/>
              <a:ext cx="671540" cy="719667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81F7A62-7796-7E34-E997-24247F982DE4}"/>
                </a:ext>
              </a:extLst>
            </p:cNvPr>
            <p:cNvSpPr txBox="1"/>
            <p:nvPr/>
          </p:nvSpPr>
          <p:spPr>
            <a:xfrm>
              <a:off x="348342" y="6353470"/>
              <a:ext cx="609600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endParaRPr lang="pt-BR" sz="1400" b="1" dirty="0">
                <a:solidFill>
                  <a:schemeClr val="bg1"/>
                </a:solidFill>
                <a:latin typeface="Vale Sans Light" panose="020B0403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953889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F2919939-82FE-1871-924E-66E407BD6CED}"/>
              </a:ext>
            </a:extLst>
          </p:cNvPr>
          <p:cNvGrpSpPr/>
          <p:nvPr userDrawn="1"/>
        </p:nvGrpSpPr>
        <p:grpSpPr>
          <a:xfrm>
            <a:off x="0" y="6061602"/>
            <a:ext cx="12192000" cy="796398"/>
            <a:chOff x="0" y="6061602"/>
            <a:chExt cx="12192000" cy="79639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79F8075-67F3-7637-7C30-868A73A8E49F}"/>
                </a:ext>
              </a:extLst>
            </p:cNvPr>
            <p:cNvSpPr/>
            <p:nvPr/>
          </p:nvSpPr>
          <p:spPr>
            <a:xfrm>
              <a:off x="0" y="6298330"/>
              <a:ext cx="12192000" cy="559670"/>
            </a:xfrm>
            <a:prstGeom prst="rect">
              <a:avLst/>
            </a:prstGeom>
            <a:solidFill>
              <a:srgbClr val="0091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pic>
          <p:nvPicPr>
            <p:cNvPr id="9" name="Picture 8" descr="A green circle with a black background&#10;&#10;Description automatically generated">
              <a:extLst>
                <a:ext uri="{FF2B5EF4-FFF2-40B4-BE49-F238E27FC236}">
                  <a16:creationId xmlns:a16="http://schemas.microsoft.com/office/drawing/2014/main" id="{828B8FE7-CED7-F806-9846-62247D4866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417318" y="6061602"/>
              <a:ext cx="671540" cy="719667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81F7A62-7796-7E34-E997-24247F982DE4}"/>
                </a:ext>
              </a:extLst>
            </p:cNvPr>
            <p:cNvSpPr txBox="1"/>
            <p:nvPr/>
          </p:nvSpPr>
          <p:spPr>
            <a:xfrm>
              <a:off x="348342" y="6353470"/>
              <a:ext cx="609600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endParaRPr lang="pt-BR" sz="1400" b="1" dirty="0">
                <a:solidFill>
                  <a:schemeClr val="bg1"/>
                </a:solidFill>
                <a:latin typeface="Vale Sans Light" panose="020B0403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1252652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F2919939-82FE-1871-924E-66E407BD6CED}"/>
              </a:ext>
            </a:extLst>
          </p:cNvPr>
          <p:cNvGrpSpPr/>
          <p:nvPr userDrawn="1"/>
        </p:nvGrpSpPr>
        <p:grpSpPr>
          <a:xfrm>
            <a:off x="0" y="6061602"/>
            <a:ext cx="12192000" cy="796398"/>
            <a:chOff x="0" y="6061602"/>
            <a:chExt cx="12192000" cy="79639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79F8075-67F3-7637-7C30-868A73A8E49F}"/>
                </a:ext>
              </a:extLst>
            </p:cNvPr>
            <p:cNvSpPr/>
            <p:nvPr/>
          </p:nvSpPr>
          <p:spPr>
            <a:xfrm>
              <a:off x="0" y="6298330"/>
              <a:ext cx="12192000" cy="559670"/>
            </a:xfrm>
            <a:prstGeom prst="rect">
              <a:avLst/>
            </a:prstGeom>
            <a:solidFill>
              <a:srgbClr val="0091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pic>
          <p:nvPicPr>
            <p:cNvPr id="9" name="Picture 8" descr="A green circle with a black background&#10;&#10;Description automatically generated">
              <a:extLst>
                <a:ext uri="{FF2B5EF4-FFF2-40B4-BE49-F238E27FC236}">
                  <a16:creationId xmlns:a16="http://schemas.microsoft.com/office/drawing/2014/main" id="{828B8FE7-CED7-F806-9846-62247D4866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417318" y="6061602"/>
              <a:ext cx="671540" cy="719667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81F7A62-7796-7E34-E997-24247F982DE4}"/>
                </a:ext>
              </a:extLst>
            </p:cNvPr>
            <p:cNvSpPr txBox="1"/>
            <p:nvPr/>
          </p:nvSpPr>
          <p:spPr>
            <a:xfrm>
              <a:off x="348342" y="6353470"/>
              <a:ext cx="609600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endParaRPr lang="pt-BR" sz="1400" b="1" dirty="0">
                <a:solidFill>
                  <a:schemeClr val="bg1"/>
                </a:solidFill>
                <a:latin typeface="Vale Sans Light" panose="020B0403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010284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F2919939-82FE-1871-924E-66E407BD6CED}"/>
              </a:ext>
            </a:extLst>
          </p:cNvPr>
          <p:cNvGrpSpPr/>
          <p:nvPr userDrawn="1"/>
        </p:nvGrpSpPr>
        <p:grpSpPr>
          <a:xfrm>
            <a:off x="0" y="6061602"/>
            <a:ext cx="12192000" cy="796398"/>
            <a:chOff x="0" y="6061602"/>
            <a:chExt cx="12192000" cy="79639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79F8075-67F3-7637-7C30-868A73A8E49F}"/>
                </a:ext>
              </a:extLst>
            </p:cNvPr>
            <p:cNvSpPr/>
            <p:nvPr/>
          </p:nvSpPr>
          <p:spPr>
            <a:xfrm>
              <a:off x="0" y="6298330"/>
              <a:ext cx="12192000" cy="559670"/>
            </a:xfrm>
            <a:prstGeom prst="rect">
              <a:avLst/>
            </a:prstGeom>
            <a:solidFill>
              <a:srgbClr val="0091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pic>
          <p:nvPicPr>
            <p:cNvPr id="9" name="Picture 8" descr="A green circle with a black background&#10;&#10;Description automatically generated">
              <a:extLst>
                <a:ext uri="{FF2B5EF4-FFF2-40B4-BE49-F238E27FC236}">
                  <a16:creationId xmlns:a16="http://schemas.microsoft.com/office/drawing/2014/main" id="{828B8FE7-CED7-F806-9846-62247D4866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417318" y="6061602"/>
              <a:ext cx="671540" cy="719667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81F7A62-7796-7E34-E997-24247F982DE4}"/>
                </a:ext>
              </a:extLst>
            </p:cNvPr>
            <p:cNvSpPr txBox="1"/>
            <p:nvPr/>
          </p:nvSpPr>
          <p:spPr>
            <a:xfrm>
              <a:off x="348342" y="6353470"/>
              <a:ext cx="609600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endParaRPr lang="pt-BR" sz="1400" b="1" dirty="0">
                <a:solidFill>
                  <a:schemeClr val="bg1"/>
                </a:solidFill>
                <a:latin typeface="Vale Sans Light" panose="020B0403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612945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F2919939-82FE-1871-924E-66E407BD6CED}"/>
              </a:ext>
            </a:extLst>
          </p:cNvPr>
          <p:cNvGrpSpPr/>
          <p:nvPr userDrawn="1"/>
        </p:nvGrpSpPr>
        <p:grpSpPr>
          <a:xfrm>
            <a:off x="0" y="6061602"/>
            <a:ext cx="12192000" cy="796398"/>
            <a:chOff x="0" y="6061602"/>
            <a:chExt cx="12192000" cy="79639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79F8075-67F3-7637-7C30-868A73A8E49F}"/>
                </a:ext>
              </a:extLst>
            </p:cNvPr>
            <p:cNvSpPr/>
            <p:nvPr/>
          </p:nvSpPr>
          <p:spPr>
            <a:xfrm>
              <a:off x="0" y="6298330"/>
              <a:ext cx="12192000" cy="559670"/>
            </a:xfrm>
            <a:prstGeom prst="rect">
              <a:avLst/>
            </a:prstGeom>
            <a:solidFill>
              <a:srgbClr val="0091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pic>
          <p:nvPicPr>
            <p:cNvPr id="9" name="Picture 8" descr="A green circle with a black background&#10;&#10;Description automatically generated">
              <a:extLst>
                <a:ext uri="{FF2B5EF4-FFF2-40B4-BE49-F238E27FC236}">
                  <a16:creationId xmlns:a16="http://schemas.microsoft.com/office/drawing/2014/main" id="{828B8FE7-CED7-F806-9846-62247D4866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417318" y="6061602"/>
              <a:ext cx="671540" cy="719667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81F7A62-7796-7E34-E997-24247F982DE4}"/>
                </a:ext>
              </a:extLst>
            </p:cNvPr>
            <p:cNvSpPr txBox="1"/>
            <p:nvPr/>
          </p:nvSpPr>
          <p:spPr>
            <a:xfrm>
              <a:off x="348342" y="6353470"/>
              <a:ext cx="609600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endParaRPr lang="pt-BR" sz="1400" b="1" dirty="0">
                <a:solidFill>
                  <a:schemeClr val="bg1"/>
                </a:solidFill>
                <a:latin typeface="Vale Sans Light" panose="020B0403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662496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F2919939-82FE-1871-924E-66E407BD6CED}"/>
              </a:ext>
            </a:extLst>
          </p:cNvPr>
          <p:cNvGrpSpPr/>
          <p:nvPr userDrawn="1"/>
        </p:nvGrpSpPr>
        <p:grpSpPr>
          <a:xfrm>
            <a:off x="0" y="6061602"/>
            <a:ext cx="12192000" cy="796398"/>
            <a:chOff x="0" y="6061602"/>
            <a:chExt cx="12192000" cy="79639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79F8075-67F3-7637-7C30-868A73A8E49F}"/>
                </a:ext>
              </a:extLst>
            </p:cNvPr>
            <p:cNvSpPr/>
            <p:nvPr/>
          </p:nvSpPr>
          <p:spPr>
            <a:xfrm>
              <a:off x="0" y="6298330"/>
              <a:ext cx="12192000" cy="559670"/>
            </a:xfrm>
            <a:prstGeom prst="rect">
              <a:avLst/>
            </a:prstGeom>
            <a:solidFill>
              <a:srgbClr val="0091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pic>
          <p:nvPicPr>
            <p:cNvPr id="9" name="Picture 8" descr="A green circle with a black background&#10;&#10;Description automatically generated">
              <a:extLst>
                <a:ext uri="{FF2B5EF4-FFF2-40B4-BE49-F238E27FC236}">
                  <a16:creationId xmlns:a16="http://schemas.microsoft.com/office/drawing/2014/main" id="{828B8FE7-CED7-F806-9846-62247D4866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417318" y="6061602"/>
              <a:ext cx="671540" cy="719667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81F7A62-7796-7E34-E997-24247F982DE4}"/>
                </a:ext>
              </a:extLst>
            </p:cNvPr>
            <p:cNvSpPr txBox="1"/>
            <p:nvPr/>
          </p:nvSpPr>
          <p:spPr>
            <a:xfrm>
              <a:off x="348342" y="6353470"/>
              <a:ext cx="609600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endParaRPr lang="pt-BR" sz="1400" b="1" dirty="0">
                <a:solidFill>
                  <a:schemeClr val="bg1"/>
                </a:solidFill>
                <a:latin typeface="Vale Sans Light" panose="020B0403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004291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F2919939-82FE-1871-924E-66E407BD6CED}"/>
              </a:ext>
            </a:extLst>
          </p:cNvPr>
          <p:cNvGrpSpPr/>
          <p:nvPr userDrawn="1"/>
        </p:nvGrpSpPr>
        <p:grpSpPr>
          <a:xfrm>
            <a:off x="0" y="6061602"/>
            <a:ext cx="12192000" cy="796398"/>
            <a:chOff x="0" y="6061602"/>
            <a:chExt cx="12192000" cy="79639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79F8075-67F3-7637-7C30-868A73A8E49F}"/>
                </a:ext>
              </a:extLst>
            </p:cNvPr>
            <p:cNvSpPr/>
            <p:nvPr/>
          </p:nvSpPr>
          <p:spPr>
            <a:xfrm>
              <a:off x="0" y="6298330"/>
              <a:ext cx="12192000" cy="559670"/>
            </a:xfrm>
            <a:prstGeom prst="rect">
              <a:avLst/>
            </a:prstGeom>
            <a:solidFill>
              <a:srgbClr val="0091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pic>
          <p:nvPicPr>
            <p:cNvPr id="9" name="Picture 8" descr="A green circle with a black background&#10;&#10;Description automatically generated">
              <a:extLst>
                <a:ext uri="{FF2B5EF4-FFF2-40B4-BE49-F238E27FC236}">
                  <a16:creationId xmlns:a16="http://schemas.microsoft.com/office/drawing/2014/main" id="{828B8FE7-CED7-F806-9846-62247D4866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417318" y="6061602"/>
              <a:ext cx="671540" cy="719667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81F7A62-7796-7E34-E997-24247F982DE4}"/>
                </a:ext>
              </a:extLst>
            </p:cNvPr>
            <p:cNvSpPr txBox="1"/>
            <p:nvPr/>
          </p:nvSpPr>
          <p:spPr>
            <a:xfrm>
              <a:off x="348342" y="6353470"/>
              <a:ext cx="609600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endParaRPr lang="pt-BR" sz="1400" b="1" dirty="0">
                <a:solidFill>
                  <a:schemeClr val="bg1"/>
                </a:solidFill>
                <a:latin typeface="Vale Sans Light" panose="020B0403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446241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A3E35-33ED-F64A-AA9C-E66064972A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9524800"/>
      </p:ext>
    </p:extLst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F2919939-82FE-1871-924E-66E407BD6CED}"/>
              </a:ext>
            </a:extLst>
          </p:cNvPr>
          <p:cNvGrpSpPr/>
          <p:nvPr userDrawn="1"/>
        </p:nvGrpSpPr>
        <p:grpSpPr>
          <a:xfrm>
            <a:off x="0" y="6061602"/>
            <a:ext cx="12192000" cy="796398"/>
            <a:chOff x="0" y="6061602"/>
            <a:chExt cx="12192000" cy="79639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79F8075-67F3-7637-7C30-868A73A8E49F}"/>
                </a:ext>
              </a:extLst>
            </p:cNvPr>
            <p:cNvSpPr/>
            <p:nvPr/>
          </p:nvSpPr>
          <p:spPr>
            <a:xfrm>
              <a:off x="0" y="6298330"/>
              <a:ext cx="12192000" cy="559670"/>
            </a:xfrm>
            <a:prstGeom prst="rect">
              <a:avLst/>
            </a:prstGeom>
            <a:solidFill>
              <a:srgbClr val="0091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pic>
          <p:nvPicPr>
            <p:cNvPr id="9" name="Picture 8" descr="A green circle with a black background&#10;&#10;Description automatically generated">
              <a:extLst>
                <a:ext uri="{FF2B5EF4-FFF2-40B4-BE49-F238E27FC236}">
                  <a16:creationId xmlns:a16="http://schemas.microsoft.com/office/drawing/2014/main" id="{828B8FE7-CED7-F806-9846-62247D4866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417318" y="6061602"/>
              <a:ext cx="671540" cy="719667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81F7A62-7796-7E34-E997-24247F982DE4}"/>
                </a:ext>
              </a:extLst>
            </p:cNvPr>
            <p:cNvSpPr txBox="1"/>
            <p:nvPr/>
          </p:nvSpPr>
          <p:spPr>
            <a:xfrm>
              <a:off x="348342" y="6353470"/>
              <a:ext cx="609600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endParaRPr lang="pt-BR" sz="1400" b="1" dirty="0">
                <a:solidFill>
                  <a:schemeClr val="bg1"/>
                </a:solidFill>
                <a:latin typeface="Vale Sans Light" panose="020B0403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782297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1">
  <p:cSld name="Custom 1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71893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A4852831-3119-686A-E93F-8B08ED857C03}"/>
              </a:ext>
            </a:extLst>
          </p:cNvPr>
          <p:cNvGrpSpPr/>
          <p:nvPr userDrawn="1"/>
        </p:nvGrpSpPr>
        <p:grpSpPr>
          <a:xfrm>
            <a:off x="0" y="-71718"/>
            <a:ext cx="12192000" cy="6929718"/>
            <a:chOff x="0" y="-71718"/>
            <a:chExt cx="12192000" cy="6929718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D85F32E-515E-EB60-E562-F2A6170A9153}"/>
                </a:ext>
              </a:extLst>
            </p:cNvPr>
            <p:cNvSpPr/>
            <p:nvPr userDrawn="1"/>
          </p:nvSpPr>
          <p:spPr>
            <a:xfrm>
              <a:off x="0" y="-71718"/>
              <a:ext cx="12192000" cy="6382871"/>
            </a:xfrm>
            <a:prstGeom prst="rect">
              <a:avLst/>
            </a:prstGeom>
            <a:solidFill>
              <a:srgbClr val="01AA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D7DCE5E-53CA-989A-AB46-6A6B28193141}"/>
                </a:ext>
              </a:extLst>
            </p:cNvPr>
            <p:cNvSpPr/>
            <p:nvPr/>
          </p:nvSpPr>
          <p:spPr>
            <a:xfrm>
              <a:off x="0" y="6298330"/>
              <a:ext cx="12192000" cy="559670"/>
            </a:xfrm>
            <a:prstGeom prst="rect">
              <a:avLst/>
            </a:prstGeom>
            <a:solidFill>
              <a:srgbClr val="0091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 dirty="0"/>
            </a:p>
          </p:txBody>
        </p:sp>
        <p:pic>
          <p:nvPicPr>
            <p:cNvPr id="9" name="Picture 8" descr="A green circle with a black background&#10;&#10;Description automatically generated">
              <a:extLst>
                <a:ext uri="{FF2B5EF4-FFF2-40B4-BE49-F238E27FC236}">
                  <a16:creationId xmlns:a16="http://schemas.microsoft.com/office/drawing/2014/main" id="{A857E9C7-5F43-03B8-D93B-013DC57D16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417318" y="6061602"/>
              <a:ext cx="671540" cy="719667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84CFC27-5BCD-6C63-F784-9A4AC0730C98}"/>
                </a:ext>
              </a:extLst>
            </p:cNvPr>
            <p:cNvSpPr txBox="1"/>
            <p:nvPr/>
          </p:nvSpPr>
          <p:spPr>
            <a:xfrm>
              <a:off x="348342" y="6353470"/>
              <a:ext cx="609600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endParaRPr lang="pt-BR" sz="1400" b="1" dirty="0">
                <a:solidFill>
                  <a:schemeClr val="bg1"/>
                </a:solidFill>
                <a:latin typeface="Vale Sans Light" panose="020B0403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1560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63221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5074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5200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A3E35-33ED-F64A-AA9C-E66064972A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3164974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29719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A3E35-33ED-F64A-AA9C-E66064972A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268856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BA3E35-33ED-F64A-AA9C-E66064972A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0864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1" r:id="rId12"/>
    <p:sldLayoutId id="2147483692" r:id="rId13"/>
    <p:sldLayoutId id="2147483697" r:id="rId14"/>
    <p:sldLayoutId id="2147483699" r:id="rId15"/>
    <p:sldLayoutId id="2147483664" r:id="rId16"/>
    <p:sldLayoutId id="2147483665" r:id="rId17"/>
    <p:sldLayoutId id="2147483700" r:id="rId18"/>
    <p:sldLayoutId id="2147483703" r:id="rId19"/>
    <p:sldLayoutId id="2147483717" r:id="rId20"/>
    <p:sldLayoutId id="2147483718" r:id="rId21"/>
    <p:sldLayoutId id="2147483719" r:id="rId22"/>
    <p:sldLayoutId id="2147483720" r:id="rId23"/>
    <p:sldLayoutId id="2147483721" r:id="rId24"/>
    <p:sldLayoutId id="2147483722" r:id="rId25"/>
    <p:sldLayoutId id="2147483723" r:id="rId26"/>
    <p:sldLayoutId id="2147483724" r:id="rId27"/>
    <p:sldLayoutId id="2147483725" r:id="rId28"/>
    <p:sldLayoutId id="2147483726" r:id="rId29"/>
    <p:sldLayoutId id="2147483727" r:id="rId30"/>
    <p:sldLayoutId id="2147483728" r:id="rId31"/>
    <p:sldLayoutId id="2147483729" r:id="rId3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5" Type="http://schemas.openxmlformats.org/officeDocument/2006/relationships/image" Target="NUL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Relationship Id="rId4" Type="http://schemas.openxmlformats.org/officeDocument/2006/relationships/chart" Target="../charts/char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image" Target="../media/image17.png"/><Relationship Id="rId7" Type="http://schemas.openxmlformats.org/officeDocument/2006/relationships/image" Target="../media/image20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microsoft.com/office/2007/relationships/hdphoto" Target="../media/hdphoto1.wdp"/><Relationship Id="rId9" Type="http://schemas.openxmlformats.org/officeDocument/2006/relationships/image" Target="../media/image22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8.png"/><Relationship Id="rId5" Type="http://schemas.openxmlformats.org/officeDocument/2006/relationships/image" Target="../media/image7.png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>
          <a:extLst>
            <a:ext uri="{FF2B5EF4-FFF2-40B4-BE49-F238E27FC236}">
              <a16:creationId xmlns:a16="http://schemas.microsoft.com/office/drawing/2014/main" id="{48FD6418-0A9F-204C-9AD0-E4A7C066F8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DBE42D8-175D-0688-40DD-04A9B6A55B07}"/>
              </a:ext>
            </a:extLst>
          </p:cNvPr>
          <p:cNvSpPr/>
          <p:nvPr/>
        </p:nvSpPr>
        <p:spPr>
          <a:xfrm>
            <a:off x="-33453" y="126007"/>
            <a:ext cx="12244940" cy="6858000"/>
          </a:xfrm>
          <a:prstGeom prst="rect">
            <a:avLst/>
          </a:prstGeom>
          <a:solidFill>
            <a:srgbClr val="00B4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/>
            <a:r>
              <a:rPr lang="pt-BR" altLang="pt-BR" b="1">
                <a:solidFill>
                  <a:srgbClr val="747678"/>
                </a:solidFill>
                <a:latin typeface="Vale Sans" panose="020B0503020204030204" pitchFamily="34" charset="0"/>
              </a:rPr>
              <a:t>Trilhos da Alfabetização</a:t>
            </a:r>
            <a:endParaRPr lang="pt-BR" altLang="pt-BR" b="1" dirty="0">
              <a:solidFill>
                <a:srgbClr val="747678"/>
              </a:solidFill>
              <a:latin typeface="Vale Sans" panose="020B050302020403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2BFA78C-8DCC-7C68-73AB-EE392D3D88B6}"/>
              </a:ext>
            </a:extLst>
          </p:cNvPr>
          <p:cNvSpPr/>
          <p:nvPr/>
        </p:nvSpPr>
        <p:spPr>
          <a:xfrm>
            <a:off x="-61359" y="8851"/>
            <a:ext cx="12353692" cy="2513117"/>
          </a:xfrm>
          <a:prstGeom prst="rect">
            <a:avLst/>
          </a:prstGeom>
          <a:solidFill>
            <a:srgbClr val="009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F7501D2-9AD0-3162-0215-AAF8EEA054F0}"/>
              </a:ext>
            </a:extLst>
          </p:cNvPr>
          <p:cNvSpPr/>
          <p:nvPr/>
        </p:nvSpPr>
        <p:spPr>
          <a:xfrm>
            <a:off x="-61359" y="2281877"/>
            <a:ext cx="12353692" cy="2086313"/>
          </a:xfrm>
          <a:prstGeom prst="rect">
            <a:avLst/>
          </a:prstGeom>
          <a:solidFill>
            <a:srgbClr val="F68B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20" name="Picture 19" descr="A green circle with a black background&#10;&#10;Description automatically generated">
            <a:extLst>
              <a:ext uri="{FF2B5EF4-FFF2-40B4-BE49-F238E27FC236}">
                <a16:creationId xmlns:a16="http://schemas.microsoft.com/office/drawing/2014/main" id="{325C88C8-D9E6-DC42-87B2-B231B992CB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613" y="435620"/>
            <a:ext cx="6548387" cy="6548387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118E86E-722C-A9A0-700F-C820330A9EA3}"/>
              </a:ext>
            </a:extLst>
          </p:cNvPr>
          <p:cNvSpPr txBox="1"/>
          <p:nvPr/>
        </p:nvSpPr>
        <p:spPr>
          <a:xfrm>
            <a:off x="281522" y="2176000"/>
            <a:ext cx="6223352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300"/>
              </a:lnSpc>
            </a:pPr>
            <a:r>
              <a:rPr lang="pt-BR" sz="3600" b="1" dirty="0">
                <a:solidFill>
                  <a:schemeClr val="bg1"/>
                </a:solidFill>
                <a:latin typeface="Vale Sans Black" panose="020B0A03020204030204" pitchFamily="34" charset="0"/>
              </a:rPr>
              <a:t>Catas Altas</a:t>
            </a:r>
          </a:p>
          <a:p>
            <a:pPr>
              <a:lnSpc>
                <a:spcPts val="4300"/>
              </a:lnSpc>
            </a:pPr>
            <a:r>
              <a:rPr lang="pt-BR" sz="3600" b="1" dirty="0">
                <a:solidFill>
                  <a:schemeClr val="bg1"/>
                </a:solidFill>
                <a:latin typeface="Vale Sans Black" panose="020B0A03020204030204" pitchFamily="34" charset="0"/>
              </a:rPr>
              <a:t>Rio Piracicaba</a:t>
            </a:r>
          </a:p>
          <a:p>
            <a:pPr>
              <a:lnSpc>
                <a:spcPts val="4300"/>
              </a:lnSpc>
            </a:pPr>
            <a:r>
              <a:rPr lang="pt-BR" sz="3600" b="1" dirty="0">
                <a:solidFill>
                  <a:schemeClr val="bg1"/>
                </a:solidFill>
                <a:latin typeface="Vale Sans Black" panose="020B0A03020204030204" pitchFamily="34" charset="0"/>
              </a:rPr>
              <a:t>Santa Bárbara</a:t>
            </a:r>
          </a:p>
          <a:p>
            <a:pPr>
              <a:lnSpc>
                <a:spcPts val="4300"/>
              </a:lnSpc>
            </a:pPr>
            <a:r>
              <a:rPr lang="pt-BR" sz="3600" b="1" dirty="0">
                <a:solidFill>
                  <a:schemeClr val="bg1"/>
                </a:solidFill>
                <a:latin typeface="Vale Sans Black" panose="020B0A03020204030204" pitchFamily="34" charset="0"/>
              </a:rPr>
              <a:t>(MG)</a:t>
            </a:r>
          </a:p>
          <a:p>
            <a:pPr>
              <a:lnSpc>
                <a:spcPts val="4300"/>
              </a:lnSpc>
            </a:pPr>
            <a:r>
              <a:rPr lang="pt-BR" sz="3600" b="1" dirty="0">
                <a:solidFill>
                  <a:schemeClr val="bg1"/>
                </a:solidFill>
                <a:latin typeface="Vale Sans Black" panose="020B0A03020204030204" pitchFamily="34" charset="0"/>
              </a:rPr>
              <a:t>Ciclo 2</a:t>
            </a:r>
          </a:p>
          <a:p>
            <a:pPr>
              <a:lnSpc>
                <a:spcPts val="4300"/>
              </a:lnSpc>
            </a:pPr>
            <a:r>
              <a:rPr lang="pt-BR" sz="3600" b="1" dirty="0">
                <a:solidFill>
                  <a:schemeClr val="bg1"/>
                </a:solidFill>
                <a:latin typeface="Vale Sans Black" panose="020B0A03020204030204" pitchFamily="34" charset="0"/>
              </a:rPr>
              <a:t>Reunião Equipe Técnica</a:t>
            </a:r>
          </a:p>
        </p:txBody>
      </p:sp>
      <p:pic>
        <p:nvPicPr>
          <p:cNvPr id="24" name="Picture 23" descr="A child reading a book&#10;&#10;Description automatically generated">
            <a:extLst>
              <a:ext uri="{FF2B5EF4-FFF2-40B4-BE49-F238E27FC236}">
                <a16:creationId xmlns:a16="http://schemas.microsoft.com/office/drawing/2014/main" id="{8A6C855E-4121-4895-E4D7-12E036C394F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115" t="12245" r="21759" b="6691"/>
          <a:stretch/>
        </p:blipFill>
        <p:spPr>
          <a:xfrm>
            <a:off x="7124011" y="1928071"/>
            <a:ext cx="2641059" cy="2693608"/>
          </a:xfrm>
          <a:prstGeom prst="ellipse">
            <a:avLst/>
          </a:prstGeom>
        </p:spPr>
      </p:pic>
      <p:pic>
        <p:nvPicPr>
          <p:cNvPr id="26" name="Picture 25" descr="White text on a black background&#10;&#10;Description automatically generated">
            <a:extLst>
              <a:ext uri="{FF2B5EF4-FFF2-40B4-BE49-F238E27FC236}">
                <a16:creationId xmlns:a16="http://schemas.microsoft.com/office/drawing/2014/main" id="{6033241B-B44C-F16A-3308-9803986595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307" y="808536"/>
            <a:ext cx="3174681" cy="757274"/>
          </a:xfrm>
          <a:prstGeom prst="rect">
            <a:avLst/>
          </a:prstGeom>
        </p:spPr>
      </p:pic>
      <p:pic>
        <p:nvPicPr>
          <p:cNvPr id="8" name="Picture 7" descr="A logo with white circles and white text&#10;&#10;Description automatically generated">
            <a:extLst>
              <a:ext uri="{FF2B5EF4-FFF2-40B4-BE49-F238E27FC236}">
                <a16:creationId xmlns:a16="http://schemas.microsoft.com/office/drawing/2014/main" id="{6344E3DA-72B8-F969-B30F-C311CC40DE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3603" y="5374665"/>
            <a:ext cx="2225037" cy="1261285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AC985175-1C18-76F9-BBAE-7FB343A6C53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3243101" y="5694446"/>
            <a:ext cx="1679647" cy="538139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9580B50B-A423-BDE2-EF75-CA7067236B98}"/>
              </a:ext>
            </a:extLst>
          </p:cNvPr>
          <p:cNvGrpSpPr/>
          <p:nvPr/>
        </p:nvGrpSpPr>
        <p:grpSpPr>
          <a:xfrm flipV="1">
            <a:off x="-33453" y="6513288"/>
            <a:ext cx="12355551" cy="689917"/>
            <a:chOff x="0" y="4348975"/>
            <a:chExt cx="12772004" cy="524108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E359822-8C34-40E2-BE09-155019F6B8C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flipV="1">
              <a:off x="0" y="4348975"/>
              <a:ext cx="6415809" cy="524108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15DC4D3-C07E-D06D-A01F-54922B2A23D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flipV="1">
              <a:off x="6356195" y="4348975"/>
              <a:ext cx="6415809" cy="524108"/>
            </a:xfrm>
            <a:prstGeom prst="rect">
              <a:avLst/>
            </a:prstGeom>
          </p:spPr>
        </p:pic>
      </p:grpSp>
      <p:pic>
        <p:nvPicPr>
          <p:cNvPr id="16" name="Picture 2" descr="Prefeitura Municipal de Catas Altas - IBDM Modernização">
            <a:extLst>
              <a:ext uri="{FF2B5EF4-FFF2-40B4-BE49-F238E27FC236}">
                <a16:creationId xmlns:a16="http://schemas.microsoft.com/office/drawing/2014/main" id="{AC83C489-76DA-D122-94FF-5B9C6F9854FC}"/>
              </a:ext>
            </a:extLst>
          </p:cNvPr>
          <p:cNvPicPr/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918"/>
          <a:stretch/>
        </p:blipFill>
        <p:spPr bwMode="auto">
          <a:xfrm>
            <a:off x="9760579" y="5821904"/>
            <a:ext cx="758389" cy="793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m 16" descr="Imagem digital fictícia de personagem de desenho animado&#10;&#10;Descrição gerada automaticamente com confiança média">
            <a:extLst>
              <a:ext uri="{FF2B5EF4-FFF2-40B4-BE49-F238E27FC236}">
                <a16:creationId xmlns:a16="http://schemas.microsoft.com/office/drawing/2014/main" id="{3B7C65FC-EFF9-7134-000D-4143053AE779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9814" y="5713459"/>
            <a:ext cx="902074" cy="902074"/>
          </a:xfrm>
          <a:prstGeom prst="rect">
            <a:avLst/>
          </a:prstGeom>
        </p:spPr>
      </p:pic>
      <p:pic>
        <p:nvPicPr>
          <p:cNvPr id="19" name="Imagem 18" descr="Aplicativo&#10;&#10;Descrição gerada automaticamente com confiança média">
            <a:extLst>
              <a:ext uri="{FF2B5EF4-FFF2-40B4-BE49-F238E27FC236}">
                <a16:creationId xmlns:a16="http://schemas.microsoft.com/office/drawing/2014/main" id="{162CFD24-4312-2503-1499-AF311D7A4837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3419" y="5798976"/>
            <a:ext cx="647606" cy="71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8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1C989E75-8606-728B-6DB3-C25DC6C7E30B}"/>
              </a:ext>
            </a:extLst>
          </p:cNvPr>
          <p:cNvSpPr txBox="1"/>
          <p:nvPr/>
        </p:nvSpPr>
        <p:spPr>
          <a:xfrm>
            <a:off x="561702" y="444499"/>
            <a:ext cx="11194869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900"/>
              </a:lnSpc>
            </a:pPr>
            <a:r>
              <a:rPr lang="pt-BR" sz="3600" b="1" dirty="0">
                <a:solidFill>
                  <a:srgbClr val="01AA8D"/>
                </a:solidFill>
                <a:latin typeface="Vale Sans Black" panose="020B0A03020204030204" pitchFamily="34" charset="0"/>
              </a:rPr>
              <a:t>Avaliação do estudantes:  discussão dos resultados</a:t>
            </a:r>
          </a:p>
          <a:p>
            <a:pPr>
              <a:lnSpc>
                <a:spcPts val="3900"/>
              </a:lnSpc>
            </a:pPr>
            <a:endParaRPr lang="pt-BR" sz="3600" b="1" dirty="0">
              <a:solidFill>
                <a:srgbClr val="01AA8D"/>
              </a:solidFill>
              <a:latin typeface="Vale Sans Black" panose="020B0A0302020403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071154" y="1653639"/>
            <a:ext cx="9418320" cy="4264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algn="just">
              <a:lnSpc>
                <a:spcPct val="107000"/>
              </a:lnSpc>
              <a:spcAft>
                <a:spcPts val="800"/>
              </a:spcAft>
            </a:pPr>
            <a:r>
              <a:rPr lang="pt-BR" sz="2400" dirty="0" smtClean="0">
                <a:latin typeface="Vale Sans" panose="020B0503020204030204" pitchFamily="34" charset="0"/>
                <a:ea typeface="Vale Sans" panose="020B0503020204030204" pitchFamily="34" charset="0"/>
                <a:cs typeface="Vale Sans" panose="020B0503020204030204" pitchFamily="34" charset="0"/>
              </a:rPr>
              <a:t>Vamos analisar a seguir os dados do município X. O </a:t>
            </a:r>
            <a:r>
              <a:rPr lang="pt-BR" sz="2400" dirty="0">
                <a:latin typeface="Vale Sans" panose="020B0503020204030204" pitchFamily="34" charset="0"/>
                <a:ea typeface="Vale Sans" panose="020B0503020204030204" pitchFamily="34" charset="0"/>
                <a:cs typeface="Vale Sans" panose="020B0503020204030204" pitchFamily="34" charset="0"/>
              </a:rPr>
              <a:t>que observam em </a:t>
            </a:r>
            <a:r>
              <a:rPr lang="pt-BR" sz="2400" dirty="0" smtClean="0">
                <a:latin typeface="Vale Sans" panose="020B0503020204030204" pitchFamily="34" charset="0"/>
                <a:ea typeface="Vale Sans" panose="020B0503020204030204" pitchFamily="34" charset="0"/>
                <a:cs typeface="Vale Sans" panose="020B0503020204030204" pitchFamily="34" charset="0"/>
              </a:rPr>
              <a:t>relação</a:t>
            </a:r>
          </a:p>
          <a:p>
            <a:pPr marL="612775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Vale Sans" panose="020B0503020204030204" pitchFamily="34" charset="0"/>
                <a:ea typeface="Vale Sans" panose="020B0503020204030204" pitchFamily="34" charset="0"/>
                <a:cs typeface="Vale Sans" panose="020B0503020204030204" pitchFamily="34" charset="0"/>
              </a:rPr>
              <a:t>ao </a:t>
            </a:r>
            <a:r>
              <a:rPr lang="pt-BR" sz="2400" dirty="0">
                <a:latin typeface="Vale Sans" panose="020B0503020204030204" pitchFamily="34" charset="0"/>
                <a:ea typeface="Vale Sans" panose="020B0503020204030204" pitchFamily="34" charset="0"/>
                <a:cs typeface="Vale Sans" panose="020B0503020204030204" pitchFamily="34" charset="0"/>
              </a:rPr>
              <a:t>número de escolas participantes</a:t>
            </a:r>
            <a:r>
              <a:rPr lang="pt-BR" sz="2400" dirty="0" smtClean="0">
                <a:latin typeface="Vale Sans" panose="020B0503020204030204" pitchFamily="34" charset="0"/>
                <a:ea typeface="Vale Sans" panose="020B0503020204030204" pitchFamily="34" charset="0"/>
                <a:cs typeface="Vale Sans" panose="020B0503020204030204" pitchFamily="34" charset="0"/>
              </a:rPr>
              <a:t>,</a:t>
            </a:r>
          </a:p>
          <a:p>
            <a:pPr marL="612775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Vale Sans" panose="020B0503020204030204" pitchFamily="34" charset="0"/>
                <a:ea typeface="Vale Sans" panose="020B0503020204030204" pitchFamily="34" charset="0"/>
                <a:cs typeface="Vale Sans" panose="020B0503020204030204" pitchFamily="34" charset="0"/>
              </a:rPr>
              <a:t>número </a:t>
            </a:r>
            <a:r>
              <a:rPr lang="pt-BR" sz="2400" dirty="0">
                <a:latin typeface="Vale Sans" panose="020B0503020204030204" pitchFamily="34" charset="0"/>
                <a:ea typeface="Vale Sans" panose="020B0503020204030204" pitchFamily="34" charset="0"/>
                <a:cs typeface="Vale Sans" panose="020B0503020204030204" pitchFamily="34" charset="0"/>
              </a:rPr>
              <a:t>de estudantes que </a:t>
            </a:r>
            <a:r>
              <a:rPr lang="pt-BR" sz="2400" dirty="0" smtClean="0">
                <a:latin typeface="Vale Sans" panose="020B0503020204030204" pitchFamily="34" charset="0"/>
                <a:ea typeface="Vale Sans" panose="020B0503020204030204" pitchFamily="34" charset="0"/>
                <a:cs typeface="Vale Sans" panose="020B0503020204030204" pitchFamily="34" charset="0"/>
              </a:rPr>
              <a:t>realizaram as provas,</a:t>
            </a:r>
          </a:p>
          <a:p>
            <a:pPr marL="612775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Vale Sans" panose="020B0503020204030204" pitchFamily="34" charset="0"/>
                <a:ea typeface="Vale Sans" panose="020B0503020204030204" pitchFamily="34" charset="0"/>
                <a:cs typeface="Vale Sans" panose="020B0503020204030204" pitchFamily="34" charset="0"/>
              </a:rPr>
              <a:t>resultados,</a:t>
            </a:r>
          </a:p>
          <a:p>
            <a:pPr marL="612775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Vale Sans" panose="020B0503020204030204" pitchFamily="34" charset="0"/>
                <a:ea typeface="Vale Sans" panose="020B0503020204030204" pitchFamily="34" charset="0"/>
                <a:cs typeface="Vale Sans" panose="020B0503020204030204" pitchFamily="34" charset="0"/>
              </a:rPr>
              <a:t>número </a:t>
            </a:r>
            <a:r>
              <a:rPr lang="pt-BR" sz="2400" dirty="0">
                <a:latin typeface="Vale Sans" panose="020B0503020204030204" pitchFamily="34" charset="0"/>
                <a:ea typeface="Vale Sans" panose="020B0503020204030204" pitchFamily="34" charset="0"/>
                <a:cs typeface="Vale Sans" panose="020B0503020204030204" pitchFamily="34" charset="0"/>
              </a:rPr>
              <a:t>de estudantes dentro do esperado e dentro do não esperado, </a:t>
            </a:r>
            <a:endParaRPr lang="pt-BR" sz="2400" dirty="0" smtClean="0">
              <a:latin typeface="Vale Sans" panose="020B0503020204030204" pitchFamily="34" charset="0"/>
              <a:ea typeface="Vale Sans" panose="020B0503020204030204" pitchFamily="34" charset="0"/>
              <a:cs typeface="Vale Sans" panose="020B0503020204030204" pitchFamily="34" charset="0"/>
            </a:endParaRPr>
          </a:p>
          <a:p>
            <a:pPr marL="612775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Vale Sans" panose="020B0503020204030204" pitchFamily="34" charset="0"/>
                <a:ea typeface="Vale Sans" panose="020B0503020204030204" pitchFamily="34" charset="0"/>
                <a:cs typeface="Vale Sans" panose="020B0503020204030204" pitchFamily="34" charset="0"/>
              </a:rPr>
              <a:t>evolução </a:t>
            </a:r>
            <a:r>
              <a:rPr lang="pt-BR" sz="2400" dirty="0">
                <a:latin typeface="Vale Sans" panose="020B0503020204030204" pitchFamily="34" charset="0"/>
                <a:ea typeface="Vale Sans" panose="020B0503020204030204" pitchFamily="34" charset="0"/>
                <a:cs typeface="Vale Sans" panose="020B0503020204030204" pitchFamily="34" charset="0"/>
              </a:rPr>
              <a:t>no </a:t>
            </a:r>
            <a:r>
              <a:rPr lang="pt-BR" sz="2400" dirty="0" smtClean="0">
                <a:latin typeface="Vale Sans" panose="020B0503020204030204" pitchFamily="34" charset="0"/>
                <a:ea typeface="Vale Sans" panose="020B0503020204030204" pitchFamily="34" charset="0"/>
                <a:cs typeface="Vale Sans" panose="020B0503020204030204" pitchFamily="34" charset="0"/>
              </a:rPr>
              <a:t>tempo,</a:t>
            </a:r>
          </a:p>
          <a:p>
            <a:pPr marL="612775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Vale Sans" panose="020B0503020204030204" pitchFamily="34" charset="0"/>
                <a:ea typeface="Calibri" panose="020F0502020204030204" pitchFamily="34" charset="0"/>
              </a:rPr>
              <a:t>Outras observações.</a:t>
            </a:r>
            <a:endParaRPr lang="pt-BR" sz="24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5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"/>
          <p:cNvSpPr/>
          <p:nvPr/>
        </p:nvSpPr>
        <p:spPr>
          <a:xfrm>
            <a:off x="-868867" y="175087"/>
            <a:ext cx="10269464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371600" marR="0" lvl="3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 i="0" u="none" strike="noStrike" cap="none" dirty="0">
                <a:solidFill>
                  <a:srgbClr val="007E79"/>
                </a:solidFill>
                <a:latin typeface="Vale Sans" panose="020B0503020204030204" pitchFamily="34" charset="0"/>
                <a:sym typeface="Arial"/>
              </a:rPr>
              <a:t>Trilhos da Alfabetização </a:t>
            </a:r>
            <a:endParaRPr sz="3200" b="1" i="0" u="none" strike="noStrike" cap="none" dirty="0">
              <a:solidFill>
                <a:srgbClr val="007E79"/>
              </a:solidFill>
              <a:latin typeface="Vale Sans" panose="020B0503020204030204" pitchFamily="34" charset="0"/>
              <a:sym typeface="Arial"/>
            </a:endParaRPr>
          </a:p>
        </p:txBody>
      </p:sp>
      <p:sp>
        <p:nvSpPr>
          <p:cNvPr id="104" name="Google Shape;104;p2"/>
          <p:cNvSpPr/>
          <p:nvPr/>
        </p:nvSpPr>
        <p:spPr>
          <a:xfrm>
            <a:off x="522515" y="871362"/>
            <a:ext cx="3445328" cy="4924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dirty="0">
                <a:solidFill>
                  <a:schemeClr val="lt1"/>
                </a:solidFill>
                <a:latin typeface="Vale Sans" panose="020B0503020204030204" pitchFamily="34" charset="0"/>
                <a:sym typeface="Arial"/>
              </a:rPr>
              <a:t>Formação</a:t>
            </a:r>
            <a:endParaRPr dirty="0">
              <a:latin typeface="Vale Sans" panose="020B0503020204030204" pitchFamily="34" charset="0"/>
            </a:endParaRPr>
          </a:p>
        </p:txBody>
      </p:sp>
      <p:sp>
        <p:nvSpPr>
          <p:cNvPr id="105" name="Google Shape;105;p2"/>
          <p:cNvSpPr/>
          <p:nvPr/>
        </p:nvSpPr>
        <p:spPr>
          <a:xfrm>
            <a:off x="4373336" y="855026"/>
            <a:ext cx="3445328" cy="508779"/>
          </a:xfrm>
          <a:prstGeom prst="rect">
            <a:avLst/>
          </a:prstGeom>
          <a:solidFill>
            <a:srgbClr val="107F7B"/>
          </a:solidFill>
          <a:ln>
            <a:solidFill>
              <a:srgbClr val="107F7B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dirty="0">
                <a:solidFill>
                  <a:schemeClr val="lt1"/>
                </a:solidFill>
                <a:latin typeface="Vale Sans" panose="020B0503020204030204" pitchFamily="34" charset="0"/>
                <a:sym typeface="Arial"/>
              </a:rPr>
              <a:t>Ampliação de conhecimento (materiais)</a:t>
            </a:r>
            <a:endParaRPr dirty="0">
              <a:latin typeface="Vale Sans" panose="020B0503020204030204" pitchFamily="34" charset="0"/>
            </a:endParaRPr>
          </a:p>
        </p:txBody>
      </p:sp>
      <p:sp>
        <p:nvSpPr>
          <p:cNvPr id="106" name="Google Shape;106;p2"/>
          <p:cNvSpPr/>
          <p:nvPr/>
        </p:nvSpPr>
        <p:spPr>
          <a:xfrm>
            <a:off x="8224157" y="871363"/>
            <a:ext cx="3445328" cy="521606"/>
          </a:xfrm>
          <a:prstGeom prst="rect">
            <a:avLst/>
          </a:prstGeom>
          <a:solidFill>
            <a:srgbClr val="BC19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dirty="0">
                <a:solidFill>
                  <a:schemeClr val="lt1"/>
                </a:solidFill>
                <a:latin typeface="Vale Sans" panose="020B0503020204030204" pitchFamily="34" charset="0"/>
                <a:sym typeface="Arial"/>
              </a:rPr>
              <a:t>Avaliação</a:t>
            </a:r>
            <a:endParaRPr dirty="0">
              <a:latin typeface="Vale Sans" panose="020B0503020204030204" pitchFamily="34" charset="0"/>
            </a:endParaRPr>
          </a:p>
        </p:txBody>
      </p:sp>
      <p:sp>
        <p:nvSpPr>
          <p:cNvPr id="107" name="Google Shape;107;p2"/>
          <p:cNvSpPr txBox="1"/>
          <p:nvPr/>
        </p:nvSpPr>
        <p:spPr>
          <a:xfrm>
            <a:off x="549809" y="1466634"/>
            <a:ext cx="3445328" cy="1323385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E1722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 b="1" dirty="0">
                <a:solidFill>
                  <a:srgbClr val="E17223"/>
                </a:solidFill>
                <a:latin typeface="Vale Sans" panose="020B0503020204030204" pitchFamily="34" charset="0"/>
                <a:sym typeface="Arial"/>
              </a:rPr>
              <a:t>Formação síncrona no município</a:t>
            </a:r>
            <a:endParaRPr sz="1300" dirty="0">
              <a:solidFill>
                <a:srgbClr val="E17223"/>
              </a:solidFill>
              <a:latin typeface="Vale Sans" panose="020B0503020204030204" pitchFamily="34" charset="0"/>
              <a:sym typeface="Arial"/>
            </a:endParaRPr>
          </a:p>
          <a:p>
            <a:pPr marL="182558" marR="0" lvl="0" indent="-182558" algn="l" rtl="0">
              <a:spcBef>
                <a:spcPts val="0"/>
              </a:spcBef>
              <a:spcAft>
                <a:spcPts val="0"/>
              </a:spcAft>
              <a:buClr>
                <a:srgbClr val="77797B"/>
              </a:buClr>
              <a:buSzPts val="825"/>
              <a:buFont typeface="Arial"/>
              <a:buChar char="•"/>
            </a:pPr>
            <a:r>
              <a:rPr lang="pt-BR" sz="1300" dirty="0">
                <a:solidFill>
                  <a:srgbClr val="77797B"/>
                </a:solidFill>
                <a:latin typeface="Vale Sans" panose="020B0503020204030204" pitchFamily="34" charset="0"/>
                <a:sym typeface="Arial"/>
              </a:rPr>
              <a:t>formação com equipe técnica da Secretaria, formadores locais, diretores, coordenadores pedagógicos e professores</a:t>
            </a:r>
            <a:endParaRPr dirty="0">
              <a:latin typeface="Vale Sans" panose="020B0503020204030204" pitchFamily="34" charset="0"/>
            </a:endParaRPr>
          </a:p>
          <a:p>
            <a:pPr marL="182558" marR="0" lvl="0" indent="-182558" algn="l" rtl="0">
              <a:spcBef>
                <a:spcPts val="0"/>
              </a:spcBef>
              <a:spcAft>
                <a:spcPts val="0"/>
              </a:spcAft>
              <a:buClr>
                <a:srgbClr val="77797B"/>
              </a:buClr>
              <a:buSzPts val="825"/>
              <a:buFont typeface="Arial"/>
              <a:buChar char="•"/>
            </a:pPr>
            <a:r>
              <a:rPr lang="pt-BR" sz="1300" dirty="0">
                <a:solidFill>
                  <a:srgbClr val="77797B"/>
                </a:solidFill>
                <a:latin typeface="Vale Sans" panose="020B0503020204030204" pitchFamily="34" charset="0"/>
                <a:sym typeface="Arial"/>
              </a:rPr>
              <a:t>Realização de trabalho de campo</a:t>
            </a:r>
            <a:endParaRPr sz="1300" dirty="0">
              <a:solidFill>
                <a:srgbClr val="77797B"/>
              </a:solidFill>
              <a:latin typeface="Vale Sans" panose="020B0503020204030204" pitchFamily="34" charset="0"/>
              <a:sym typeface="Arial"/>
            </a:endParaRPr>
          </a:p>
        </p:txBody>
      </p:sp>
      <p:sp>
        <p:nvSpPr>
          <p:cNvPr id="108" name="Google Shape;108;p2"/>
          <p:cNvSpPr txBox="1"/>
          <p:nvPr/>
        </p:nvSpPr>
        <p:spPr>
          <a:xfrm>
            <a:off x="522515" y="3021800"/>
            <a:ext cx="3445328" cy="923275"/>
          </a:xfrm>
          <a:prstGeom prst="rect">
            <a:avLst/>
          </a:prstGeom>
          <a:noFill/>
          <a:ln w="28575" cap="flat" cmpd="sng">
            <a:solidFill>
              <a:srgbClr val="E1722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 b="1" dirty="0">
                <a:solidFill>
                  <a:srgbClr val="E17223"/>
                </a:solidFill>
                <a:latin typeface="Vale Sans" panose="020B0503020204030204" pitchFamily="34" charset="0"/>
                <a:sym typeface="Arial"/>
              </a:rPr>
              <a:t>Formação assíncrona – ambiente virtual</a:t>
            </a:r>
            <a:endParaRPr sz="1300" dirty="0">
              <a:solidFill>
                <a:srgbClr val="E17223"/>
              </a:solidFill>
              <a:latin typeface="Vale Sans" panose="020B0503020204030204" pitchFamily="34" charset="0"/>
              <a:sym typeface="Arial"/>
            </a:endParaRPr>
          </a:p>
          <a:p>
            <a:pPr marL="182558" marR="0" lvl="0" indent="-182558" algn="l" rtl="0">
              <a:spcBef>
                <a:spcPts val="0"/>
              </a:spcBef>
              <a:spcAft>
                <a:spcPts val="0"/>
              </a:spcAft>
              <a:buClr>
                <a:srgbClr val="77797B"/>
              </a:buClr>
              <a:buSzPts val="825"/>
              <a:buFont typeface="Arial"/>
              <a:buChar char="•"/>
            </a:pPr>
            <a:r>
              <a:rPr lang="pt-BR" sz="1300" dirty="0">
                <a:solidFill>
                  <a:srgbClr val="77797B"/>
                </a:solidFill>
                <a:latin typeface="Vale Sans" panose="020B0503020204030204" pitchFamily="34" charset="0"/>
                <a:sym typeface="Arial"/>
              </a:rPr>
              <a:t>Disponibilização de conteúdos formativos</a:t>
            </a:r>
            <a:endParaRPr dirty="0">
              <a:latin typeface="Vale Sans" panose="020B0503020204030204" pitchFamily="34" charset="0"/>
            </a:endParaRPr>
          </a:p>
          <a:p>
            <a:pPr marL="182558" marR="0" lvl="0" indent="-182558" algn="l" rtl="0">
              <a:spcBef>
                <a:spcPts val="0"/>
              </a:spcBef>
              <a:spcAft>
                <a:spcPts val="0"/>
              </a:spcAft>
              <a:buClr>
                <a:srgbClr val="77797B"/>
              </a:buClr>
              <a:buSzPts val="825"/>
              <a:buFont typeface="Arial"/>
              <a:buChar char="•"/>
            </a:pPr>
            <a:r>
              <a:rPr lang="pt-BR" sz="1300" dirty="0">
                <a:solidFill>
                  <a:srgbClr val="77797B"/>
                </a:solidFill>
                <a:latin typeface="Vale Sans" panose="020B0503020204030204" pitchFamily="34" charset="0"/>
                <a:sym typeface="Arial"/>
              </a:rPr>
              <a:t>Desenvolvimento de propostas práticas</a:t>
            </a:r>
            <a:endParaRPr sz="1300" dirty="0">
              <a:solidFill>
                <a:srgbClr val="77797B"/>
              </a:solidFill>
              <a:latin typeface="Vale Sans" panose="020B0503020204030204" pitchFamily="34" charset="0"/>
              <a:sym typeface="Arial"/>
            </a:endParaRPr>
          </a:p>
        </p:txBody>
      </p:sp>
      <p:sp>
        <p:nvSpPr>
          <p:cNvPr id="109" name="Google Shape;109;p2"/>
          <p:cNvSpPr txBox="1"/>
          <p:nvPr/>
        </p:nvSpPr>
        <p:spPr>
          <a:xfrm>
            <a:off x="4373336" y="1487971"/>
            <a:ext cx="3445327" cy="1323385"/>
          </a:xfrm>
          <a:prstGeom prst="rect">
            <a:avLst/>
          </a:prstGeom>
          <a:noFill/>
          <a:ln w="28575" cap="flat" cmpd="sng">
            <a:solidFill>
              <a:srgbClr val="107F7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 b="1" dirty="0">
                <a:solidFill>
                  <a:srgbClr val="107F7B"/>
                </a:solidFill>
                <a:latin typeface="Vale Sans" panose="020B0503020204030204" pitchFamily="34" charset="0"/>
                <a:sym typeface="Arial"/>
              </a:rPr>
              <a:t>Material para educadores -“Formação na Escola”</a:t>
            </a:r>
            <a:endParaRPr sz="1300" dirty="0">
              <a:solidFill>
                <a:srgbClr val="7F7F7F"/>
              </a:solidFill>
              <a:latin typeface="Vale Sans" panose="020B0503020204030204" pitchFamily="34" charset="0"/>
              <a:sym typeface="Arial"/>
            </a:endParaRPr>
          </a:p>
          <a:p>
            <a:pPr marL="182558" marR="0" lvl="0" indent="-182558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31"/>
              <a:buFont typeface="Arial"/>
              <a:buChar char="•"/>
            </a:pPr>
            <a:r>
              <a:rPr lang="pt-BR" sz="1300" dirty="0">
                <a:solidFill>
                  <a:srgbClr val="7F7F7F"/>
                </a:solidFill>
                <a:latin typeface="Vale Sans" panose="020B0503020204030204" pitchFamily="34" charset="0"/>
                <a:sym typeface="Arial"/>
              </a:rPr>
              <a:t>Orientações didáticas para o desenvolvimento de </a:t>
            </a:r>
            <a:r>
              <a:rPr lang="pt-BR" sz="1300" b="1" dirty="0">
                <a:solidFill>
                  <a:srgbClr val="7F7F7F"/>
                </a:solidFill>
                <a:latin typeface="Vale Sans" panose="020B0503020204030204" pitchFamily="34" charset="0"/>
                <a:sym typeface="Arial"/>
              </a:rPr>
              <a:t>projetos,</a:t>
            </a:r>
            <a:r>
              <a:rPr lang="pt-BR" sz="1300" dirty="0">
                <a:solidFill>
                  <a:srgbClr val="7F7F7F"/>
                </a:solidFill>
                <a:latin typeface="Vale Sans" panose="020B0503020204030204" pitchFamily="34" charset="0"/>
                <a:sym typeface="Arial"/>
              </a:rPr>
              <a:t> </a:t>
            </a:r>
            <a:r>
              <a:rPr lang="pt-BR" sz="1300" b="1" dirty="0">
                <a:solidFill>
                  <a:srgbClr val="7F7F7F"/>
                </a:solidFill>
                <a:latin typeface="Vale Sans" panose="020B0503020204030204" pitchFamily="34" charset="0"/>
                <a:sym typeface="Arial"/>
              </a:rPr>
              <a:t>sequências didáticas e atividades habituais</a:t>
            </a:r>
            <a:endParaRPr sz="1300" dirty="0">
              <a:solidFill>
                <a:schemeClr val="dk1"/>
              </a:solidFill>
              <a:latin typeface="Vale Sans" panose="020B0503020204030204" pitchFamily="34" charset="0"/>
              <a:sym typeface="Arial"/>
            </a:endParaRPr>
          </a:p>
        </p:txBody>
      </p:sp>
      <p:sp>
        <p:nvSpPr>
          <p:cNvPr id="110" name="Google Shape;110;p2"/>
          <p:cNvSpPr txBox="1"/>
          <p:nvPr/>
        </p:nvSpPr>
        <p:spPr>
          <a:xfrm>
            <a:off x="4373337" y="2944080"/>
            <a:ext cx="3445326" cy="923275"/>
          </a:xfrm>
          <a:prstGeom prst="rect">
            <a:avLst/>
          </a:prstGeom>
          <a:noFill/>
          <a:ln w="28575" cap="flat" cmpd="sng">
            <a:solidFill>
              <a:srgbClr val="107F7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 b="1" dirty="0">
                <a:solidFill>
                  <a:srgbClr val="107F7B"/>
                </a:solidFill>
                <a:latin typeface="Vale Sans" panose="020B0503020204030204" pitchFamily="34" charset="0"/>
                <a:sym typeface="Arial"/>
              </a:rPr>
              <a:t>Materiais para os estudantes</a:t>
            </a:r>
            <a:endParaRPr sz="1300" dirty="0">
              <a:solidFill>
                <a:srgbClr val="7F7F7F"/>
              </a:solidFill>
              <a:latin typeface="Vale Sans" panose="020B0503020204030204" pitchFamily="34" charset="0"/>
              <a:sym typeface="Arial"/>
            </a:endParaRPr>
          </a:p>
          <a:p>
            <a:pPr marL="182558" marR="0" lvl="0" indent="-182558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25"/>
              <a:buFont typeface="Arial"/>
              <a:buChar char="•"/>
            </a:pPr>
            <a:r>
              <a:rPr lang="pt-BR" sz="1300" dirty="0">
                <a:solidFill>
                  <a:srgbClr val="7F7F7F"/>
                </a:solidFill>
                <a:latin typeface="Vale Sans" panose="020B0503020204030204" pitchFamily="34" charset="0"/>
                <a:sym typeface="Arial"/>
              </a:rPr>
              <a:t>Cadernos com atividades para os </a:t>
            </a:r>
            <a:r>
              <a:rPr lang="pt-BR" sz="1300" b="1" dirty="0">
                <a:solidFill>
                  <a:srgbClr val="7F7F7F"/>
                </a:solidFill>
                <a:latin typeface="Vale Sans" panose="020B0503020204030204" pitchFamily="34" charset="0"/>
                <a:sym typeface="Arial"/>
              </a:rPr>
              <a:t>estudantes dos 1º, 2º e 3º anos </a:t>
            </a:r>
            <a:r>
              <a:rPr lang="pt-BR" sz="1300" dirty="0">
                <a:solidFill>
                  <a:srgbClr val="7F7F7F"/>
                </a:solidFill>
                <a:latin typeface="Vale Sans" panose="020B0503020204030204" pitchFamily="34" charset="0"/>
                <a:sym typeface="Arial"/>
              </a:rPr>
              <a:t>e caderno de orientação para professores</a:t>
            </a:r>
            <a:endParaRPr sz="1300" dirty="0">
              <a:solidFill>
                <a:schemeClr val="dk1"/>
              </a:solidFill>
              <a:latin typeface="Vale Sans" panose="020B0503020204030204" pitchFamily="34" charset="0"/>
              <a:sym typeface="Arial"/>
            </a:endParaRPr>
          </a:p>
        </p:txBody>
      </p:sp>
      <p:sp>
        <p:nvSpPr>
          <p:cNvPr id="111" name="Google Shape;111;p2"/>
          <p:cNvSpPr txBox="1"/>
          <p:nvPr/>
        </p:nvSpPr>
        <p:spPr>
          <a:xfrm>
            <a:off x="4391023" y="4000433"/>
            <a:ext cx="3445325" cy="923275"/>
          </a:xfrm>
          <a:prstGeom prst="rect">
            <a:avLst/>
          </a:prstGeom>
          <a:noFill/>
          <a:ln w="28575" cap="flat" cmpd="sng">
            <a:solidFill>
              <a:srgbClr val="107F7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 b="1" dirty="0">
                <a:solidFill>
                  <a:srgbClr val="107F7B"/>
                </a:solidFill>
                <a:latin typeface="Vale Sans" panose="020B0503020204030204" pitchFamily="34" charset="0"/>
                <a:sym typeface="Arial"/>
              </a:rPr>
              <a:t>Jogos Matemáticos</a:t>
            </a:r>
            <a:endParaRPr sz="1300" dirty="0">
              <a:solidFill>
                <a:srgbClr val="7F7F7F"/>
              </a:solidFill>
              <a:latin typeface="Vale Sans" panose="020B0503020204030204" pitchFamily="34" charset="0"/>
              <a:sym typeface="Arial"/>
            </a:endParaRPr>
          </a:p>
          <a:p>
            <a:pPr marL="182558" marR="0" lvl="0" indent="-182558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25"/>
              <a:buFont typeface="Arial"/>
              <a:buChar char="•"/>
            </a:pPr>
            <a:r>
              <a:rPr lang="pt-BR" sz="1300" dirty="0">
                <a:solidFill>
                  <a:srgbClr val="7F7F7F"/>
                </a:solidFill>
                <a:latin typeface="Vale Sans" panose="020B0503020204030204" pitchFamily="34" charset="0"/>
                <a:sym typeface="Arial"/>
              </a:rPr>
              <a:t>Entrega de </a:t>
            </a:r>
            <a:r>
              <a:rPr lang="pt-BR" sz="1300" b="1" dirty="0">
                <a:solidFill>
                  <a:srgbClr val="7F7F7F"/>
                </a:solidFill>
                <a:latin typeface="Vale Sans" panose="020B0503020204030204" pitchFamily="34" charset="0"/>
                <a:sym typeface="Arial"/>
              </a:rPr>
              <a:t>jogos de matemática </a:t>
            </a:r>
            <a:r>
              <a:rPr lang="pt-BR" sz="1300" dirty="0">
                <a:solidFill>
                  <a:srgbClr val="7F7F7F"/>
                </a:solidFill>
                <a:latin typeface="Vale Sans" panose="020B0503020204030204" pitchFamily="34" charset="0"/>
                <a:sym typeface="Arial"/>
              </a:rPr>
              <a:t>para serem utilizados em sala de aula (produção e compra)</a:t>
            </a:r>
            <a:endParaRPr sz="1300" dirty="0">
              <a:solidFill>
                <a:schemeClr val="dk1"/>
              </a:solidFill>
              <a:latin typeface="Vale Sans" panose="020B0503020204030204" pitchFamily="34" charset="0"/>
              <a:sym typeface="Arial"/>
            </a:endParaRPr>
          </a:p>
        </p:txBody>
      </p:sp>
      <p:sp>
        <p:nvSpPr>
          <p:cNvPr id="112" name="Google Shape;112;p2"/>
          <p:cNvSpPr txBox="1"/>
          <p:nvPr/>
        </p:nvSpPr>
        <p:spPr>
          <a:xfrm>
            <a:off x="4371981" y="5068787"/>
            <a:ext cx="3445324" cy="923275"/>
          </a:xfrm>
          <a:prstGeom prst="rect">
            <a:avLst/>
          </a:prstGeom>
          <a:noFill/>
          <a:ln w="28575" cap="flat" cmpd="sng">
            <a:solidFill>
              <a:srgbClr val="107F7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 b="1" dirty="0">
                <a:solidFill>
                  <a:srgbClr val="107F7B"/>
                </a:solidFill>
                <a:latin typeface="Vale Sans" panose="020B0503020204030204" pitchFamily="34" charset="0"/>
                <a:sym typeface="Arial"/>
              </a:rPr>
              <a:t>Ampliação dos acervos das escolas</a:t>
            </a:r>
            <a:endParaRPr sz="1300" dirty="0">
              <a:solidFill>
                <a:srgbClr val="7F7F7F"/>
              </a:solidFill>
              <a:latin typeface="Vale Sans" panose="020B0503020204030204" pitchFamily="34" charset="0"/>
              <a:sym typeface="Arial"/>
            </a:endParaRPr>
          </a:p>
          <a:p>
            <a:pPr marL="182558" marR="0" lvl="0" indent="-182558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25"/>
              <a:buFont typeface="Arial"/>
              <a:buChar char="•"/>
            </a:pPr>
            <a:r>
              <a:rPr lang="pt-BR" sz="1300" dirty="0">
                <a:solidFill>
                  <a:srgbClr val="7F7F7F"/>
                </a:solidFill>
                <a:latin typeface="Vale Sans" panose="020B0503020204030204" pitchFamily="34" charset="0"/>
                <a:sym typeface="Arial"/>
              </a:rPr>
              <a:t>Entrega de livros de referência e fundamentação para atuação dos profissionais envolvidos e livros literários</a:t>
            </a:r>
            <a:endParaRPr sz="1300" dirty="0">
              <a:solidFill>
                <a:schemeClr val="dk1"/>
              </a:solidFill>
              <a:latin typeface="Vale Sans" panose="020B0503020204030204" pitchFamily="34" charset="0"/>
              <a:sym typeface="Arial"/>
            </a:endParaRPr>
          </a:p>
        </p:txBody>
      </p:sp>
      <p:sp>
        <p:nvSpPr>
          <p:cNvPr id="113" name="Google Shape;113;p2"/>
          <p:cNvSpPr txBox="1"/>
          <p:nvPr/>
        </p:nvSpPr>
        <p:spPr>
          <a:xfrm>
            <a:off x="8224159" y="1466634"/>
            <a:ext cx="3445326" cy="723220"/>
          </a:xfrm>
          <a:prstGeom prst="rect">
            <a:avLst/>
          </a:prstGeom>
          <a:noFill/>
          <a:ln w="28575" cap="flat" cmpd="sng">
            <a:solidFill>
              <a:srgbClr val="BC194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 b="1" dirty="0">
                <a:solidFill>
                  <a:srgbClr val="BC1941"/>
                </a:solidFill>
                <a:latin typeface="Vale Sans" panose="020B0503020204030204" pitchFamily="34" charset="0"/>
                <a:sym typeface="Arial"/>
              </a:rPr>
              <a:t>Avaliação dos estudantes em Língua Portuguesa e matemática</a:t>
            </a:r>
            <a:endParaRPr sz="1300" dirty="0">
              <a:solidFill>
                <a:srgbClr val="BC1941"/>
              </a:solidFill>
              <a:latin typeface="Vale Sans" panose="020B0503020204030204" pitchFamily="34" charset="0"/>
              <a:sym typeface="Arial"/>
            </a:endParaRPr>
          </a:p>
          <a:p>
            <a:pPr marL="182558" marR="0" lvl="0" indent="-182558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25"/>
              <a:buFont typeface="Arial"/>
              <a:buChar char="•"/>
            </a:pPr>
            <a:r>
              <a:rPr lang="pt-BR" sz="1300" dirty="0">
                <a:solidFill>
                  <a:srgbClr val="7F7F7F"/>
                </a:solidFill>
                <a:latin typeface="Vale Sans" panose="020B0503020204030204" pitchFamily="34" charset="0"/>
                <a:sym typeface="Arial"/>
              </a:rPr>
              <a:t>Avaliação dos estudantes do 3º ano</a:t>
            </a:r>
            <a:endParaRPr sz="1300" dirty="0">
              <a:solidFill>
                <a:schemeClr val="dk1"/>
              </a:solidFill>
              <a:latin typeface="Vale Sans" panose="020B0503020204030204" pitchFamily="34" charset="0"/>
              <a:sym typeface="Arial"/>
            </a:endParaRPr>
          </a:p>
        </p:txBody>
      </p:sp>
      <p:cxnSp>
        <p:nvCxnSpPr>
          <p:cNvPr id="115" name="Google Shape;115;p2"/>
          <p:cNvCxnSpPr>
            <a:cxnSpLocks/>
            <a:endCxn id="108" idx="1"/>
          </p:cNvCxnSpPr>
          <p:nvPr/>
        </p:nvCxnSpPr>
        <p:spPr>
          <a:xfrm rot="16200000" flipH="1">
            <a:off x="-253567" y="2707356"/>
            <a:ext cx="1355112" cy="197051"/>
          </a:xfrm>
          <a:prstGeom prst="bentConnector2">
            <a:avLst/>
          </a:prstGeom>
          <a:noFill/>
          <a:ln w="19050" cap="flat" cmpd="sng">
            <a:solidFill>
              <a:srgbClr val="E17223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7" name="Google Shape;117;p2"/>
          <p:cNvCxnSpPr>
            <a:cxnSpLocks/>
          </p:cNvCxnSpPr>
          <p:nvPr/>
        </p:nvCxnSpPr>
        <p:spPr>
          <a:xfrm rot="-5400000" flipH="1">
            <a:off x="3566336" y="2582044"/>
            <a:ext cx="1415400" cy="214800"/>
          </a:xfrm>
          <a:prstGeom prst="bentConnector2">
            <a:avLst/>
          </a:prstGeom>
          <a:noFill/>
          <a:ln w="19050" cap="flat" cmpd="sng">
            <a:solidFill>
              <a:srgbClr val="107F7B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8" name="Google Shape;118;p2"/>
          <p:cNvCxnSpPr/>
          <p:nvPr/>
        </p:nvCxnSpPr>
        <p:spPr>
          <a:xfrm rot="-5400000" flipH="1">
            <a:off x="3696373" y="3856198"/>
            <a:ext cx="1144500" cy="212400"/>
          </a:xfrm>
          <a:prstGeom prst="bentConnector2">
            <a:avLst/>
          </a:prstGeom>
          <a:noFill/>
          <a:ln w="19050" cap="flat" cmpd="sng">
            <a:solidFill>
              <a:srgbClr val="107F7B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9" name="Google Shape;119;p2"/>
          <p:cNvCxnSpPr/>
          <p:nvPr/>
        </p:nvCxnSpPr>
        <p:spPr>
          <a:xfrm rot="-5400000" flipH="1">
            <a:off x="3599323" y="5007277"/>
            <a:ext cx="1338600" cy="212400"/>
          </a:xfrm>
          <a:prstGeom prst="bentConnector3">
            <a:avLst>
              <a:gd name="adj1" fmla="val 102447"/>
            </a:avLst>
          </a:prstGeom>
          <a:noFill/>
          <a:ln w="19050" cap="flat" cmpd="sng">
            <a:solidFill>
              <a:srgbClr val="107F7B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0" name="Google Shape;120;p2"/>
          <p:cNvCxnSpPr>
            <a:stCxn id="106" idx="1"/>
            <a:endCxn id="113" idx="1"/>
          </p:cNvCxnSpPr>
          <p:nvPr/>
        </p:nvCxnSpPr>
        <p:spPr>
          <a:xfrm>
            <a:off x="8224157" y="1132166"/>
            <a:ext cx="600" cy="696000"/>
          </a:xfrm>
          <a:prstGeom prst="bentConnector3">
            <a:avLst>
              <a:gd name="adj1" fmla="val -38100000"/>
            </a:avLst>
          </a:prstGeom>
          <a:noFill/>
          <a:ln w="19050" cap="flat" cmpd="sng">
            <a:solidFill>
              <a:srgbClr val="BC194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1" name="Google Shape;121;p2"/>
          <p:cNvSpPr/>
          <p:nvPr/>
        </p:nvSpPr>
        <p:spPr>
          <a:xfrm>
            <a:off x="0" y="6055496"/>
            <a:ext cx="12192000" cy="769387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 dirty="0">
                <a:solidFill>
                  <a:srgbClr val="000000"/>
                </a:solidFill>
                <a:latin typeface="Vale Sans" panose="020B0503020204030204" pitchFamily="34" charset="0"/>
                <a:sym typeface="Arial"/>
              </a:rPr>
              <a:t>Teoria da Mudança: </a:t>
            </a:r>
            <a:r>
              <a:rPr lang="pt-BR" sz="1600" b="0" i="0" dirty="0">
                <a:solidFill>
                  <a:srgbClr val="000000"/>
                </a:solidFill>
                <a:latin typeface="Vale Sans" panose="020B0503020204030204" pitchFamily="34" charset="0"/>
                <a:sym typeface="Arial"/>
              </a:rPr>
              <a:t>monitoramento, acompanhamento e avaliação de todas as frentes do projeto e de forma integrada com o Ciclo de Saúde e Proteção Social e Territórios em Rede</a:t>
            </a:r>
            <a:endParaRPr sz="1600" dirty="0">
              <a:solidFill>
                <a:schemeClr val="lt1"/>
              </a:solidFill>
              <a:latin typeface="Vale Sans" panose="020B0503020204030204" pitchFamily="34" charset="0"/>
              <a:sym typeface="Arial"/>
            </a:endParaRPr>
          </a:p>
        </p:txBody>
      </p:sp>
      <p:cxnSp>
        <p:nvCxnSpPr>
          <p:cNvPr id="12" name="Google Shape;120;p2">
            <a:extLst>
              <a:ext uri="{FF2B5EF4-FFF2-40B4-BE49-F238E27FC236}">
                <a16:creationId xmlns:a16="http://schemas.microsoft.com/office/drawing/2014/main" id="{29DC58EE-37D6-53DA-861C-839BD810379C}"/>
              </a:ext>
            </a:extLst>
          </p:cNvPr>
          <p:cNvCxnSpPr/>
          <p:nvPr/>
        </p:nvCxnSpPr>
        <p:spPr>
          <a:xfrm>
            <a:off x="4400630" y="1309850"/>
            <a:ext cx="600" cy="696000"/>
          </a:xfrm>
          <a:prstGeom prst="bentConnector3">
            <a:avLst>
              <a:gd name="adj1" fmla="val -38100000"/>
            </a:avLst>
          </a:prstGeom>
          <a:noFill/>
          <a:ln w="19050" cap="flat" cmpd="sng">
            <a:solidFill>
              <a:srgbClr val="107F7B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" name="Google Shape;120;p2">
            <a:extLst>
              <a:ext uri="{FF2B5EF4-FFF2-40B4-BE49-F238E27FC236}">
                <a16:creationId xmlns:a16="http://schemas.microsoft.com/office/drawing/2014/main" id="{4B4B73BC-EF4B-AD7F-D62A-F029B9672774}"/>
              </a:ext>
            </a:extLst>
          </p:cNvPr>
          <p:cNvCxnSpPr>
            <a:cxnSpLocks/>
            <a:stCxn id="104" idx="1"/>
            <a:endCxn id="107" idx="1"/>
          </p:cNvCxnSpPr>
          <p:nvPr/>
        </p:nvCxnSpPr>
        <p:spPr>
          <a:xfrm rot="10800000" flipH="1" flipV="1">
            <a:off x="522515" y="1117583"/>
            <a:ext cx="27294" cy="1010743"/>
          </a:xfrm>
          <a:prstGeom prst="bentConnector3">
            <a:avLst>
              <a:gd name="adj1" fmla="val -725874"/>
            </a:avLst>
          </a:prstGeom>
          <a:noFill/>
          <a:ln w="19050" cap="flat" cmpd="sng">
            <a:solidFill>
              <a:srgbClr val="ED7D3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" name="Google Shape;136;p3">
            <a:extLst>
              <a:ext uri="{FF2B5EF4-FFF2-40B4-BE49-F238E27FC236}">
                <a16:creationId xmlns:a16="http://schemas.microsoft.com/office/drawing/2014/main" id="{4A70AF6F-A0D3-EE3A-97C6-E5F7445F7331}"/>
              </a:ext>
            </a:extLst>
          </p:cNvPr>
          <p:cNvSpPr/>
          <p:nvPr/>
        </p:nvSpPr>
        <p:spPr>
          <a:xfrm>
            <a:off x="7882207" y="686364"/>
            <a:ext cx="4129227" cy="1713948"/>
          </a:xfrm>
          <a:prstGeom prst="roundRect">
            <a:avLst>
              <a:gd name="adj" fmla="val 16667"/>
            </a:avLst>
          </a:prstGeom>
          <a:solidFill>
            <a:srgbClr val="BC1941">
              <a:alpha val="5490"/>
            </a:srgbClr>
          </a:solidFill>
          <a:ln w="57150" cap="flat" cmpd="sng">
            <a:solidFill>
              <a:srgbClr val="BC194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Vale Sans" panose="020B0503020204030204" pitchFamily="34" charset="0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1815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Conector Reto 14">
            <a:extLst>
              <a:ext uri="{FF2B5EF4-FFF2-40B4-BE49-F238E27FC236}">
                <a16:creationId xmlns:a16="http://schemas.microsoft.com/office/drawing/2014/main" id="{5CE746B3-C432-46ED-82AC-8FCDFBFEDDFC}"/>
              </a:ext>
            </a:extLst>
          </p:cNvPr>
          <p:cNvCxnSpPr>
            <a:cxnSpLocks/>
          </p:cNvCxnSpPr>
          <p:nvPr/>
        </p:nvCxnSpPr>
        <p:spPr>
          <a:xfrm flipH="1" flipV="1">
            <a:off x="3819500" y="7688589"/>
            <a:ext cx="40" cy="55849"/>
          </a:xfrm>
          <a:prstGeom prst="line">
            <a:avLst/>
          </a:prstGeom>
          <a:ln>
            <a:solidFill>
              <a:srgbClr val="E6A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ixaDeTexto 6">
            <a:extLst>
              <a:ext uri="{FF2B5EF4-FFF2-40B4-BE49-F238E27FC236}">
                <a16:creationId xmlns:a16="http://schemas.microsoft.com/office/drawing/2014/main" id="{AECB08A6-A78F-733F-9ADE-E9464DFE8F72}"/>
              </a:ext>
            </a:extLst>
          </p:cNvPr>
          <p:cNvSpPr txBox="1"/>
          <p:nvPr/>
        </p:nvSpPr>
        <p:spPr>
          <a:xfrm>
            <a:off x="394875" y="627379"/>
            <a:ext cx="10133082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900"/>
              </a:lnSpc>
            </a:pPr>
            <a:r>
              <a:rPr lang="pt-BR" sz="3600" b="1" dirty="0">
                <a:solidFill>
                  <a:srgbClr val="F68B32"/>
                </a:solidFill>
                <a:latin typeface="Vale Sans Black" panose="020B0A03020204030204" pitchFamily="34" charset="0"/>
              </a:rPr>
              <a:t>Avaliação dos estudantes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9427017-875D-3EE8-D8C2-0DD8D0C5DB60}"/>
              </a:ext>
            </a:extLst>
          </p:cNvPr>
          <p:cNvGrpSpPr/>
          <p:nvPr/>
        </p:nvGrpSpPr>
        <p:grpSpPr>
          <a:xfrm>
            <a:off x="639126" y="1533992"/>
            <a:ext cx="10796970" cy="1861843"/>
            <a:chOff x="639126" y="1533992"/>
            <a:chExt cx="10796970" cy="1861843"/>
          </a:xfrm>
        </p:grpSpPr>
        <p:sp>
          <p:nvSpPr>
            <p:cNvPr id="6" name="Retângulo: Cantos Arredondados 4">
              <a:extLst>
                <a:ext uri="{FF2B5EF4-FFF2-40B4-BE49-F238E27FC236}">
                  <a16:creationId xmlns:a16="http://schemas.microsoft.com/office/drawing/2014/main" id="{85F7B9FA-E436-49CE-6459-F347A46A7D51}"/>
                </a:ext>
              </a:extLst>
            </p:cNvPr>
            <p:cNvSpPr/>
            <p:nvPr/>
          </p:nvSpPr>
          <p:spPr>
            <a:xfrm>
              <a:off x="639126" y="1533992"/>
              <a:ext cx="10796970" cy="1861843"/>
            </a:xfrm>
            <a:prstGeom prst="roundRect">
              <a:avLst>
                <a:gd name="adj" fmla="val 6011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7" name="Retângulo: Cantos Arredondados 28">
              <a:extLst>
                <a:ext uri="{FF2B5EF4-FFF2-40B4-BE49-F238E27FC236}">
                  <a16:creationId xmlns:a16="http://schemas.microsoft.com/office/drawing/2014/main" id="{59A67174-3BCF-73E0-34D3-BC9416702F49}"/>
                </a:ext>
              </a:extLst>
            </p:cNvPr>
            <p:cNvSpPr/>
            <p:nvPr/>
          </p:nvSpPr>
          <p:spPr>
            <a:xfrm>
              <a:off x="1064217" y="2182207"/>
              <a:ext cx="1825105" cy="699110"/>
            </a:xfrm>
            <a:prstGeom prst="roundRect">
              <a:avLst>
                <a:gd name="adj" fmla="val 22243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000" b="1" dirty="0">
                  <a:solidFill>
                    <a:srgbClr val="009182"/>
                  </a:solidFill>
                  <a:latin typeface="Vale Sans" panose="020B0503020204030204" pitchFamily="34" charset="0"/>
                </a:rPr>
                <a:t>OBJETIVOS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A0A0557-C6B5-5EA1-9ED2-22911EBCA592}"/>
                </a:ext>
              </a:extLst>
            </p:cNvPr>
            <p:cNvSpPr txBox="1"/>
            <p:nvPr/>
          </p:nvSpPr>
          <p:spPr>
            <a:xfrm>
              <a:off x="2843862" y="2070097"/>
              <a:ext cx="1638254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buClr>
                  <a:srgbClr val="747678"/>
                </a:buClr>
                <a:buSzPct val="100000"/>
              </a:pPr>
              <a:r>
                <a:rPr lang="pt-BR" sz="1800" b="1" i="0" kern="1200" dirty="0">
                  <a:solidFill>
                    <a:schemeClr val="dk1"/>
                  </a:solidFill>
                  <a:latin typeface="Vale Sans" panose="020B0503020204030204" pitchFamily="34" charset="0"/>
                  <a:ea typeface="Calibri"/>
                  <a:cs typeface="Calibri"/>
                  <a:sym typeface="Calibri"/>
                </a:rPr>
                <a:t>AVALIAR</a:t>
              </a:r>
            </a:p>
            <a:p>
              <a:pPr algn="ctr">
                <a:buClr>
                  <a:srgbClr val="747678"/>
                </a:buClr>
                <a:buSzPct val="100000"/>
              </a:pPr>
              <a:r>
                <a:rPr lang="pt-BR" sz="1800" b="0" i="0" kern="1200" dirty="0">
                  <a:solidFill>
                    <a:schemeClr val="dk1"/>
                  </a:solidFill>
                  <a:latin typeface="Vale Sans" panose="020B0503020204030204" pitchFamily="34" charset="0"/>
                  <a:ea typeface="Calibri"/>
                  <a:cs typeface="Calibri"/>
                  <a:sym typeface="Calibri"/>
                </a:rPr>
                <a:t>os resultados do programa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5C7478C-84B9-94A6-23D9-6D1A6E425003}"/>
                </a:ext>
              </a:extLst>
            </p:cNvPr>
            <p:cNvSpPr txBox="1"/>
            <p:nvPr/>
          </p:nvSpPr>
          <p:spPr>
            <a:xfrm>
              <a:off x="4703822" y="2058889"/>
              <a:ext cx="1993516" cy="94574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buClr>
                  <a:srgbClr val="747678"/>
                </a:buClr>
                <a:buSzPct val="100000"/>
              </a:pPr>
              <a:r>
                <a:rPr lang="pt-BR" sz="1800" b="1" i="0" kern="1200" dirty="0">
                  <a:solidFill>
                    <a:schemeClr val="dk1"/>
                  </a:solidFill>
                  <a:latin typeface="Vale Sans" panose="020B0503020204030204" pitchFamily="34" charset="0"/>
                  <a:ea typeface="Calibri"/>
                  <a:cs typeface="Calibri"/>
                  <a:sym typeface="Calibri"/>
                </a:rPr>
                <a:t>ACOMPANHAR</a:t>
              </a:r>
            </a:p>
            <a:p>
              <a:pPr algn="ctr">
                <a:buClr>
                  <a:srgbClr val="747678"/>
                </a:buClr>
                <a:buSzPct val="100000"/>
              </a:pPr>
              <a:r>
                <a:rPr lang="pt-BR" sz="1800" b="0" i="0" kern="1200" dirty="0">
                  <a:solidFill>
                    <a:schemeClr val="dk1"/>
                  </a:solidFill>
                  <a:latin typeface="Vale Sans" panose="020B0503020204030204" pitchFamily="34" charset="0"/>
                  <a:ea typeface="Calibri"/>
                  <a:cs typeface="Calibri"/>
                  <a:sym typeface="Calibri"/>
                </a:rPr>
                <a:t>a aprendizagem dos estudantes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9DAAF6D-B312-299D-58FE-7163C4347003}"/>
                </a:ext>
              </a:extLst>
            </p:cNvPr>
            <p:cNvSpPr txBox="1"/>
            <p:nvPr/>
          </p:nvSpPr>
          <p:spPr>
            <a:xfrm>
              <a:off x="6919044" y="1931598"/>
              <a:ext cx="2210594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buClr>
                  <a:srgbClr val="747678"/>
                </a:buClr>
                <a:buSzPct val="100000"/>
              </a:pPr>
              <a:r>
                <a:rPr lang="pt-BR" sz="1800" b="1" i="0" kern="1200" dirty="0">
                  <a:solidFill>
                    <a:schemeClr val="dk1"/>
                  </a:solidFill>
                  <a:latin typeface="Vale Sans" panose="020B0503020204030204" pitchFamily="34" charset="0"/>
                  <a:cs typeface="Calibri"/>
                  <a:sym typeface="Calibri"/>
                </a:rPr>
                <a:t>PRODUZIR DADOS</a:t>
              </a:r>
              <a:endParaRPr lang="pt-BR" sz="1800" b="1" i="0" kern="1200" dirty="0">
                <a:solidFill>
                  <a:schemeClr val="dk1"/>
                </a:solidFill>
                <a:latin typeface="Vale Sans" panose="020B0503020204030204" pitchFamily="34" charset="0"/>
                <a:ea typeface="Calibri"/>
                <a:cs typeface="Calibri"/>
                <a:sym typeface="Calibri"/>
              </a:endParaRPr>
            </a:p>
            <a:p>
              <a:pPr algn="ctr">
                <a:buClr>
                  <a:srgbClr val="747678"/>
                </a:buClr>
                <a:buSzPct val="100000"/>
              </a:pPr>
              <a:r>
                <a:rPr lang="pt-BR" sz="1800" b="0" i="0" kern="1200" dirty="0">
                  <a:solidFill>
                    <a:schemeClr val="dk1"/>
                  </a:solidFill>
                  <a:latin typeface="Vale Sans" panose="020B0503020204030204" pitchFamily="34" charset="0"/>
                  <a:ea typeface="Calibri"/>
                  <a:cs typeface="Calibri"/>
                  <a:sym typeface="Calibri"/>
                </a:rPr>
                <a:t>que sejam dispositivos de formação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2BCE3F3-1635-A02D-96D2-C1CAEEA94C1D}"/>
                </a:ext>
              </a:extLst>
            </p:cNvPr>
            <p:cNvSpPr txBox="1"/>
            <p:nvPr/>
          </p:nvSpPr>
          <p:spPr>
            <a:xfrm>
              <a:off x="9134267" y="1931598"/>
              <a:ext cx="1993516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buClr>
                  <a:srgbClr val="747678"/>
                </a:buClr>
                <a:buSzPct val="100000"/>
              </a:pPr>
              <a:r>
                <a:rPr lang="pt-BR" sz="1800" b="1" i="0" kern="1200" dirty="0">
                  <a:solidFill>
                    <a:schemeClr val="dk1"/>
                  </a:solidFill>
                  <a:latin typeface="Vale Sans" panose="020B0503020204030204" pitchFamily="34" charset="0"/>
                  <a:cs typeface="Calibri"/>
                  <a:sym typeface="Calibri"/>
                </a:rPr>
                <a:t>QUALIFICAR</a:t>
              </a:r>
            </a:p>
            <a:p>
              <a:pPr algn="ctr">
                <a:buClr>
                  <a:srgbClr val="747678"/>
                </a:buClr>
                <a:buSzPct val="100000"/>
              </a:pPr>
              <a:r>
                <a:rPr lang="pt-BR" sz="1800" b="0" i="0" kern="1200" dirty="0">
                  <a:solidFill>
                    <a:schemeClr val="dk1"/>
                  </a:solidFill>
                  <a:latin typeface="Vale Sans" panose="020B0503020204030204" pitchFamily="34" charset="0"/>
                  <a:ea typeface="Calibri"/>
                  <a:cs typeface="Calibri"/>
                  <a:sym typeface="Calibri"/>
                </a:rPr>
                <a:t>as avaliações realizadas no interior das Redes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19970C7-D8BB-BCCC-4BDC-41B9FFECCE77}"/>
              </a:ext>
            </a:extLst>
          </p:cNvPr>
          <p:cNvGrpSpPr/>
          <p:nvPr/>
        </p:nvGrpSpPr>
        <p:grpSpPr>
          <a:xfrm>
            <a:off x="639126" y="3775562"/>
            <a:ext cx="10796970" cy="1861843"/>
            <a:chOff x="639126" y="3765748"/>
            <a:chExt cx="10796970" cy="1861843"/>
          </a:xfrm>
        </p:grpSpPr>
        <p:sp>
          <p:nvSpPr>
            <p:cNvPr id="17" name="Retângulo: Cantos Arredondados 4">
              <a:extLst>
                <a:ext uri="{FF2B5EF4-FFF2-40B4-BE49-F238E27FC236}">
                  <a16:creationId xmlns:a16="http://schemas.microsoft.com/office/drawing/2014/main" id="{1088A7F1-1FFF-7980-958A-B5118A242770}"/>
                </a:ext>
              </a:extLst>
            </p:cNvPr>
            <p:cNvSpPr/>
            <p:nvPr/>
          </p:nvSpPr>
          <p:spPr>
            <a:xfrm>
              <a:off x="639126" y="3765748"/>
              <a:ext cx="10796970" cy="1861843"/>
            </a:xfrm>
            <a:prstGeom prst="roundRect">
              <a:avLst>
                <a:gd name="adj" fmla="val 6011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8" name="Retângulo: Cantos Arredondados 28">
              <a:extLst>
                <a:ext uri="{FF2B5EF4-FFF2-40B4-BE49-F238E27FC236}">
                  <a16:creationId xmlns:a16="http://schemas.microsoft.com/office/drawing/2014/main" id="{A1C1ADBD-A757-7476-4636-07550290D6C3}"/>
                </a:ext>
              </a:extLst>
            </p:cNvPr>
            <p:cNvSpPr/>
            <p:nvPr/>
          </p:nvSpPr>
          <p:spPr>
            <a:xfrm>
              <a:off x="1175244" y="4034236"/>
              <a:ext cx="1825105" cy="699110"/>
            </a:xfrm>
            <a:prstGeom prst="roundRect">
              <a:avLst>
                <a:gd name="adj" fmla="val 22243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000" b="1" dirty="0">
                  <a:solidFill>
                    <a:srgbClr val="009182"/>
                  </a:solidFill>
                  <a:latin typeface="Vale Sans" panose="020B0503020204030204" pitchFamily="34" charset="0"/>
                </a:rPr>
                <a:t>PROCESSO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6597401-EF0F-53ED-995C-9799A112BB75}"/>
                </a:ext>
              </a:extLst>
            </p:cNvPr>
            <p:cNvSpPr txBox="1"/>
            <p:nvPr/>
          </p:nvSpPr>
          <p:spPr>
            <a:xfrm>
              <a:off x="2668195" y="4208360"/>
              <a:ext cx="199351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buClr>
                  <a:srgbClr val="747678"/>
                </a:buClr>
                <a:buSzPct val="100000"/>
              </a:pPr>
              <a:r>
                <a:rPr lang="pt-BR" sz="1800" b="1" i="0" kern="1200" dirty="0">
                  <a:solidFill>
                    <a:schemeClr val="dk1"/>
                  </a:solidFill>
                  <a:latin typeface="Vale Sans" panose="020B0503020204030204" pitchFamily="34" charset="0"/>
                  <a:ea typeface="Calibri"/>
                  <a:cs typeface="Calibri"/>
                  <a:sym typeface="Calibri"/>
                </a:rPr>
                <a:t>FREQUÊNCIA</a:t>
              </a:r>
            </a:p>
            <a:p>
              <a:pPr algn="ctr">
                <a:buClr>
                  <a:srgbClr val="747678"/>
                </a:buClr>
                <a:buSzPct val="100000"/>
              </a:pPr>
              <a:r>
                <a:rPr lang="pt-BR" sz="1800" b="0" i="0" kern="1200" dirty="0">
                  <a:solidFill>
                    <a:schemeClr val="dk1"/>
                  </a:solidFill>
                  <a:latin typeface="Vale Sans" panose="020B0503020204030204" pitchFamily="34" charset="0"/>
                  <a:ea typeface="Calibri"/>
                  <a:cs typeface="Calibri"/>
                  <a:sym typeface="Calibri"/>
                </a:rPr>
                <a:t>anual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2F79B36-B218-F088-25C5-5A67F7CA14E2}"/>
                </a:ext>
              </a:extLst>
            </p:cNvPr>
            <p:cNvSpPr txBox="1"/>
            <p:nvPr/>
          </p:nvSpPr>
          <p:spPr>
            <a:xfrm>
              <a:off x="4424782" y="4125964"/>
              <a:ext cx="2409337" cy="113877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buClr>
                  <a:srgbClr val="747678"/>
                </a:buClr>
                <a:buSzPct val="100000"/>
              </a:pPr>
              <a:r>
                <a:rPr lang="pt-BR" sz="1800" b="1" i="0" kern="1200" dirty="0">
                  <a:solidFill>
                    <a:schemeClr val="dk1"/>
                  </a:solidFill>
                  <a:latin typeface="Vale Sans" panose="020B0503020204030204" pitchFamily="34" charset="0"/>
                  <a:ea typeface="Calibri"/>
                  <a:cs typeface="Calibri"/>
                  <a:sym typeface="Calibri"/>
                </a:rPr>
                <a:t>AMPLITUDE</a:t>
              </a:r>
            </a:p>
            <a:p>
              <a:pPr algn="ctr">
                <a:buClr>
                  <a:srgbClr val="747678"/>
                </a:buClr>
                <a:buSzPct val="100000"/>
              </a:pPr>
              <a:r>
                <a:rPr lang="pt-BR" sz="1800" b="1" i="0" kern="1200" dirty="0">
                  <a:solidFill>
                    <a:schemeClr val="dk1"/>
                  </a:solidFill>
                  <a:latin typeface="Vale Sans" panose="020B0503020204030204" pitchFamily="34" charset="0"/>
                  <a:cs typeface="Calibri"/>
                </a:rPr>
                <a:t>AMOSTRAL</a:t>
              </a:r>
              <a:endParaRPr lang="pt-BR" b="1" dirty="0">
                <a:solidFill>
                  <a:schemeClr val="dk1"/>
                </a:solidFill>
                <a:latin typeface="Vale Sans" panose="020B0503020204030204" pitchFamily="34" charset="0"/>
                <a:cs typeface="Calibri"/>
              </a:endParaRPr>
            </a:p>
            <a:p>
              <a:pPr algn="ctr">
                <a:buClr>
                  <a:srgbClr val="747678"/>
                </a:buClr>
                <a:buSzPct val="100000"/>
              </a:pPr>
              <a:r>
                <a:rPr lang="pt-BR" sz="1600" dirty="0">
                  <a:solidFill>
                    <a:schemeClr val="dk1"/>
                  </a:solidFill>
                  <a:latin typeface="Vale Sans" panose="020B0503020204030204" pitchFamily="34" charset="0"/>
                  <a:cs typeface="Calibri"/>
                </a:rPr>
                <a:t>10</a:t>
              </a:r>
              <a:r>
                <a:rPr lang="pt-BR" sz="1600" b="0" i="0" kern="1200" dirty="0">
                  <a:solidFill>
                    <a:schemeClr val="dk1"/>
                  </a:solidFill>
                  <a:latin typeface="Vale Sans" panose="020B0503020204030204" pitchFamily="34" charset="0"/>
                  <a:cs typeface="Calibri"/>
                </a:rPr>
                <a:t>0% das turmas de 3º ano de todas escolas</a:t>
              </a:r>
              <a:endParaRPr lang="pt-BR" sz="1600" b="0" i="0" kern="1200" dirty="0">
                <a:solidFill>
                  <a:schemeClr val="dk1"/>
                </a:solidFill>
                <a:latin typeface="Vale Sans" panose="020B0503020204030204" pitchFamily="34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601784D-610A-DB30-3C0E-DBF506F0A883}"/>
                </a:ext>
              </a:extLst>
            </p:cNvPr>
            <p:cNvSpPr txBox="1"/>
            <p:nvPr/>
          </p:nvSpPr>
          <p:spPr>
            <a:xfrm>
              <a:off x="7001811" y="4177582"/>
              <a:ext cx="2127827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buClr>
                  <a:srgbClr val="747678"/>
                </a:buClr>
                <a:buSzPct val="100000"/>
              </a:pPr>
              <a:r>
                <a:rPr lang="pt-BR" sz="1800" b="1" i="0" kern="1200" dirty="0">
                  <a:solidFill>
                    <a:schemeClr val="dk1"/>
                  </a:solidFill>
                  <a:latin typeface="Vale Sans" panose="020B0503020204030204" pitchFamily="34" charset="0"/>
                  <a:cs typeface="Calibri"/>
                  <a:sym typeface="Calibri"/>
                </a:rPr>
                <a:t>ÁREAS</a:t>
              </a:r>
            </a:p>
            <a:p>
              <a:pPr algn="ctr">
                <a:buClr>
                  <a:srgbClr val="747678"/>
                </a:buClr>
                <a:buSzPct val="100000"/>
              </a:pPr>
              <a:r>
                <a:rPr lang="pt-BR" sz="1800" b="0" i="0" kern="1200" dirty="0">
                  <a:solidFill>
                    <a:schemeClr val="dk1"/>
                  </a:solidFill>
                  <a:latin typeface="Vale Sans" panose="020B0503020204030204" pitchFamily="34" charset="0"/>
                  <a:ea typeface="Calibri"/>
                  <a:cs typeface="Calibri"/>
                  <a:sym typeface="Calibri"/>
                </a:rPr>
                <a:t>Língua Portuguesa</a:t>
              </a:r>
            </a:p>
            <a:p>
              <a:pPr algn="ctr">
                <a:buClr>
                  <a:srgbClr val="747678"/>
                </a:buClr>
                <a:buSzPct val="100000"/>
              </a:pPr>
              <a:r>
                <a:rPr lang="pt-BR" sz="1800" b="0" i="0" kern="1200" dirty="0">
                  <a:solidFill>
                    <a:schemeClr val="dk1"/>
                  </a:solidFill>
                  <a:latin typeface="Vale Sans" panose="020B0503020204030204" pitchFamily="34" charset="0"/>
                  <a:ea typeface="Calibri"/>
                  <a:cs typeface="Calibri"/>
                  <a:sym typeface="Calibri"/>
                </a:rPr>
                <a:t>Matemática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433353E-1307-7DE4-A0FD-1B99585712F2}"/>
                </a:ext>
              </a:extLst>
            </p:cNvPr>
            <p:cNvSpPr txBox="1"/>
            <p:nvPr/>
          </p:nvSpPr>
          <p:spPr>
            <a:xfrm>
              <a:off x="9129638" y="4208360"/>
              <a:ext cx="2138766" cy="8617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t-BR" sz="1800" b="1" i="0" kern="1200" dirty="0">
                  <a:solidFill>
                    <a:schemeClr val="dk1"/>
                  </a:solidFill>
                  <a:latin typeface="Vale Sans" panose="020B0503020204030204" pitchFamily="34" charset="0"/>
                  <a:ea typeface="Calibri"/>
                  <a:cs typeface="Calibri"/>
                  <a:sym typeface="Calibri"/>
                </a:rPr>
                <a:t>PARCERIA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t-BR" sz="1600" b="0" i="0" kern="1200" dirty="0">
                  <a:solidFill>
                    <a:schemeClr val="dk1"/>
                  </a:solidFill>
                  <a:latin typeface="Vale Sans" panose="020B0503020204030204" pitchFamily="34" charset="0"/>
                  <a:ea typeface="Calibri"/>
                  <a:cs typeface="Calibri"/>
                  <a:sym typeface="Calibri"/>
                </a:rPr>
                <a:t>Grupos de Trabalho com a rede</a:t>
              </a:r>
            </a:p>
          </p:txBody>
        </p:sp>
      </p:grpSp>
      <p:pic>
        <p:nvPicPr>
          <p:cNvPr id="5" name="Picture 4" descr="A black and orange wavy lines&#10;&#10;Description automatically generated">
            <a:extLst>
              <a:ext uri="{FF2B5EF4-FFF2-40B4-BE49-F238E27FC236}">
                <a16:creationId xmlns:a16="http://schemas.microsoft.com/office/drawing/2014/main" id="{7A514AC2-5D68-4B1F-E4E0-32368DD656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8956" y="1261877"/>
            <a:ext cx="790484" cy="479288"/>
          </a:xfrm>
          <a:prstGeom prst="rect">
            <a:avLst/>
          </a:prstGeom>
        </p:spPr>
      </p:pic>
      <p:pic>
        <p:nvPicPr>
          <p:cNvPr id="25" name="Picture 24" descr="A group of children playing&#10;&#10;Description automatically generated">
            <a:extLst>
              <a:ext uri="{FF2B5EF4-FFF2-40B4-BE49-F238E27FC236}">
                <a16:creationId xmlns:a16="http://schemas.microsoft.com/office/drawing/2014/main" id="{3A78D0A7-BE01-BE26-2B3B-0EEC7062975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726" t="50056" r="45445" b="1296"/>
          <a:stretch/>
        </p:blipFill>
        <p:spPr>
          <a:xfrm>
            <a:off x="-521672" y="3202104"/>
            <a:ext cx="2616576" cy="3050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07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aixaDeTexto 6">
            <a:extLst>
              <a:ext uri="{FF2B5EF4-FFF2-40B4-BE49-F238E27FC236}">
                <a16:creationId xmlns:a16="http://schemas.microsoft.com/office/drawing/2014/main" id="{A8BBA9FB-28B6-F50A-722F-360A91BCA113}"/>
              </a:ext>
            </a:extLst>
          </p:cNvPr>
          <p:cNvSpPr txBox="1"/>
          <p:nvPr/>
        </p:nvSpPr>
        <p:spPr>
          <a:xfrm>
            <a:off x="394875" y="627379"/>
            <a:ext cx="11797125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900"/>
              </a:lnSpc>
            </a:pPr>
            <a:r>
              <a:rPr lang="pt-BR" sz="3600" b="1" dirty="0">
                <a:solidFill>
                  <a:srgbClr val="F68B32"/>
                </a:solidFill>
                <a:latin typeface="Vale Sans Black" panose="020B0A03020204030204" pitchFamily="34" charset="0"/>
              </a:rPr>
              <a:t>Conteúdos da Avaliação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DAFD6EC-3A66-7E50-706B-A011EF90E8CE}"/>
              </a:ext>
            </a:extLst>
          </p:cNvPr>
          <p:cNvSpPr txBox="1"/>
          <p:nvPr/>
        </p:nvSpPr>
        <p:spPr>
          <a:xfrm>
            <a:off x="560576" y="1605558"/>
            <a:ext cx="4980999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01AA8D"/>
                </a:solidFill>
                <a:latin typeface="Vale Sans" panose="020B0503020204030204" pitchFamily="34" charset="0"/>
              </a:rPr>
              <a:t>Língua Portuguesa: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000" dirty="0">
                <a:latin typeface="Vale Sans Light" panose="020B0403020204030204" pitchFamily="34" charset="0"/>
              </a:rPr>
              <a:t>Escrita/</a:t>
            </a:r>
            <a:r>
              <a:rPr lang="pt-BR" sz="2000" i="0" u="none" strike="noStrike" kern="1200" dirty="0">
                <a:effectLst/>
                <a:latin typeface="Vale Sans Light" panose="020B0403020204030204" pitchFamily="34" charset="0"/>
              </a:rPr>
              <a:t>Análise linguística com foco na compreensão do sistema de escrita</a:t>
            </a:r>
            <a:endParaRPr lang="pt-BR" sz="2000" dirty="0">
              <a:latin typeface="Vale Sans Light" panose="020B0403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000" dirty="0">
                <a:latin typeface="Vale Sans Light" panose="020B0403020204030204" pitchFamily="34" charset="0"/>
              </a:rPr>
              <a:t>Produção de Textos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000" dirty="0">
                <a:latin typeface="Vale Sans Light" panose="020B0403020204030204" pitchFamily="34" charset="0"/>
              </a:rPr>
              <a:t>Leitura</a:t>
            </a:r>
          </a:p>
          <a:p>
            <a:endParaRPr lang="pt-BR" sz="2000" b="1" dirty="0">
              <a:solidFill>
                <a:srgbClr val="01AA8D"/>
              </a:solidFill>
              <a:latin typeface="Vale Sans" panose="020B0503020204030204" pitchFamily="34" charset="0"/>
            </a:endParaRPr>
          </a:p>
          <a:p>
            <a:r>
              <a:rPr lang="pt-BR" sz="2000" b="1" dirty="0">
                <a:solidFill>
                  <a:srgbClr val="01AA8D"/>
                </a:solidFill>
                <a:latin typeface="Vale Sans" panose="020B0503020204030204" pitchFamily="34" charset="0"/>
              </a:rPr>
              <a:t>Matemática: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000" dirty="0">
                <a:latin typeface="Vale Sans Light" panose="020B0403020204030204" pitchFamily="34" charset="0"/>
              </a:rPr>
              <a:t>Números – leitura, escrita comparação e ordenação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000" i="0" u="none" strike="noStrike" cap="none" dirty="0">
                <a:latin typeface="Vale Sans Light" panose="020B0403020204030204" pitchFamily="34" charset="0"/>
                <a:ea typeface="Calibri"/>
                <a:cs typeface="Calibri"/>
                <a:sym typeface="Arial"/>
              </a:rPr>
              <a:t>Números – resolução de problemas campo aditivo e multiplicativo</a:t>
            </a:r>
            <a:endParaRPr lang="pt-BR" sz="2000" i="0" dirty="0">
              <a:latin typeface="Vale Sans Light" panose="020B0403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000" dirty="0">
                <a:latin typeface="Vale Sans Light" panose="020B0403020204030204" pitchFamily="34" charset="0"/>
              </a:rPr>
              <a:t>Geometria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7ACCF2E-83EA-1B95-B2B2-755745267B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10412">
            <a:off x="6188138" y="1223049"/>
            <a:ext cx="2966683" cy="40145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50B84224-6E00-CBC2-5C9E-059070101D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67669">
            <a:off x="8677951" y="1179742"/>
            <a:ext cx="2966683" cy="40025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63ACAE13-5077-D801-5B22-AB956DC246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9391" y="1785622"/>
            <a:ext cx="2966683" cy="40025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2269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1C989E75-8606-728B-6DB3-C25DC6C7E30B}"/>
              </a:ext>
            </a:extLst>
          </p:cNvPr>
          <p:cNvSpPr txBox="1"/>
          <p:nvPr/>
        </p:nvSpPr>
        <p:spPr>
          <a:xfrm>
            <a:off x="394875" y="627379"/>
            <a:ext cx="11143982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900"/>
              </a:lnSpc>
            </a:pPr>
            <a:r>
              <a:rPr lang="pt-BR" sz="3600" b="1" dirty="0" smtClean="0">
                <a:solidFill>
                  <a:srgbClr val="01AA8D"/>
                </a:solidFill>
                <a:latin typeface="Vale Sans Black" panose="020B0A03020204030204" pitchFamily="34" charset="0"/>
              </a:rPr>
              <a:t>Discussão dos resultados</a:t>
            </a:r>
            <a:endParaRPr lang="pt-BR" sz="3600" b="1" dirty="0">
              <a:solidFill>
                <a:srgbClr val="01AA8D"/>
              </a:solidFill>
              <a:latin typeface="Vale Sans Black" panose="020B0A0302020403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5120640" y="3291840"/>
            <a:ext cx="2325189" cy="2351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875211" y="3553097"/>
            <a:ext cx="875212" cy="2024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600891" y="1763486"/>
            <a:ext cx="10084526" cy="19807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dirty="0" smtClean="0">
                <a:latin typeface="Vale Sans" panose="020B0503020204030204" pitchFamily="34" charset="0"/>
                <a:ea typeface="Vale Sans" panose="020B0503020204030204" pitchFamily="34" charset="0"/>
                <a:cs typeface="Vale Sans" panose="020B0503020204030204" pitchFamily="34" charset="0"/>
              </a:rPr>
              <a:t>Apresentação de dados do município X: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pt-BR" sz="2400" dirty="0" smtClean="0">
                <a:latin typeface="Vale Sans" panose="020B0503020204030204" pitchFamily="34" charset="0"/>
                <a:ea typeface="Vale Sans" panose="020B0503020204030204" pitchFamily="34" charset="0"/>
                <a:cs typeface="Vale Sans" panose="020B0503020204030204" pitchFamily="34" charset="0"/>
              </a:rPr>
              <a:t>O que chama atenção em relação a esses resultados?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pt-BR" sz="2400" dirty="0" smtClean="0">
                <a:latin typeface="Vale Sans" panose="020B0503020204030204" pitchFamily="34" charset="0"/>
                <a:ea typeface="Vale Sans" panose="020B0503020204030204" pitchFamily="34" charset="0"/>
                <a:cs typeface="Vale Sans" panose="020B0503020204030204" pitchFamily="34" charset="0"/>
              </a:rPr>
              <a:t>Que </a:t>
            </a:r>
            <a:r>
              <a:rPr lang="pt-BR" sz="2400" dirty="0">
                <a:latin typeface="Vale Sans" panose="020B0503020204030204" pitchFamily="34" charset="0"/>
                <a:ea typeface="Vale Sans" panose="020B0503020204030204" pitchFamily="34" charset="0"/>
                <a:cs typeface="Vale Sans" panose="020B0503020204030204" pitchFamily="34" charset="0"/>
              </a:rPr>
              <a:t>hipóteses podemos levantar em relação a esses resultados</a:t>
            </a:r>
            <a:r>
              <a:rPr lang="pt-BR" sz="2400" dirty="0" smtClean="0">
                <a:latin typeface="Vale Sans" panose="020B0503020204030204" pitchFamily="34" charset="0"/>
                <a:ea typeface="Vale Sans" panose="020B0503020204030204" pitchFamily="34" charset="0"/>
                <a:cs typeface="Vale Sans" panose="020B0503020204030204" pitchFamily="34" charset="0"/>
              </a:rPr>
              <a:t>?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endParaRPr lang="pt-BR" sz="24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87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F181F9-0663-6A6F-8287-200119F5AF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6">
            <a:extLst>
              <a:ext uri="{FF2B5EF4-FFF2-40B4-BE49-F238E27FC236}">
                <a16:creationId xmlns:a16="http://schemas.microsoft.com/office/drawing/2014/main" id="{B9065D28-7BB5-1FB5-0BC7-150297E8BADC}"/>
              </a:ext>
            </a:extLst>
          </p:cNvPr>
          <p:cNvSpPr txBox="1"/>
          <p:nvPr/>
        </p:nvSpPr>
        <p:spPr>
          <a:xfrm>
            <a:off x="394875" y="627379"/>
            <a:ext cx="11073132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900"/>
              </a:lnSpc>
            </a:pPr>
            <a:r>
              <a:rPr lang="pt-BR" sz="3600" b="1" noProof="0" dirty="0">
                <a:solidFill>
                  <a:srgbClr val="F68B32"/>
                </a:solidFill>
                <a:latin typeface="Vale Sans Black" panose="020B0A03020204030204" pitchFamily="34" charset="0"/>
              </a:rPr>
              <a:t>Escolas participantes das avaliações</a:t>
            </a:r>
          </a:p>
        </p:txBody>
      </p:sp>
      <p:grpSp>
        <p:nvGrpSpPr>
          <p:cNvPr id="33" name="Agrupar 32">
            <a:extLst>
              <a:ext uri="{FF2B5EF4-FFF2-40B4-BE49-F238E27FC236}">
                <a16:creationId xmlns:a16="http://schemas.microsoft.com/office/drawing/2014/main" id="{B698295F-DB71-3EA5-B30D-2ACF11C43B60}"/>
              </a:ext>
            </a:extLst>
          </p:cNvPr>
          <p:cNvGrpSpPr/>
          <p:nvPr/>
        </p:nvGrpSpPr>
        <p:grpSpPr>
          <a:xfrm>
            <a:off x="4725094" y="1280331"/>
            <a:ext cx="2720340" cy="4231158"/>
            <a:chOff x="3375660" y="1282943"/>
            <a:chExt cx="2720340" cy="4231158"/>
          </a:xfrm>
        </p:grpSpPr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id="{DC27A03B-265D-BED5-6384-9DB4C4985554}"/>
                </a:ext>
              </a:extLst>
            </p:cNvPr>
            <p:cNvSpPr txBox="1"/>
            <p:nvPr/>
          </p:nvSpPr>
          <p:spPr>
            <a:xfrm>
              <a:off x="3985446" y="1282943"/>
              <a:ext cx="15007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noProof="0" dirty="0">
                  <a:solidFill>
                    <a:srgbClr val="01AA8D"/>
                  </a:solidFill>
                  <a:latin typeface="Vale Sans Light" panose="020B0403020204030204" pitchFamily="34" charset="0"/>
                </a:rPr>
                <a:t>2024</a:t>
              </a:r>
            </a:p>
          </p:txBody>
        </p:sp>
        <p:sp>
          <p:nvSpPr>
            <p:cNvPr id="6" name="Retângulo: Cantos Arredondados 5">
              <a:extLst>
                <a:ext uri="{FF2B5EF4-FFF2-40B4-BE49-F238E27FC236}">
                  <a16:creationId xmlns:a16="http://schemas.microsoft.com/office/drawing/2014/main" id="{D00ED908-0130-3ED2-EFCC-739B658633FF}"/>
                </a:ext>
              </a:extLst>
            </p:cNvPr>
            <p:cNvSpPr/>
            <p:nvPr/>
          </p:nvSpPr>
          <p:spPr>
            <a:xfrm>
              <a:off x="3375660" y="1923634"/>
              <a:ext cx="2720340" cy="359046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noProof="0" dirty="0"/>
            </a:p>
          </p:txBody>
        </p:sp>
        <p:sp>
          <p:nvSpPr>
            <p:cNvPr id="13" name="Espaço Reservado para Texto 2">
              <a:extLst>
                <a:ext uri="{FF2B5EF4-FFF2-40B4-BE49-F238E27FC236}">
                  <a16:creationId xmlns:a16="http://schemas.microsoft.com/office/drawing/2014/main" id="{B5E67B5A-5ADA-56A8-5DDD-A6CDD3BD1666}"/>
                </a:ext>
              </a:extLst>
            </p:cNvPr>
            <p:cNvSpPr txBox="1">
              <a:spLocks/>
            </p:cNvSpPr>
            <p:nvPr/>
          </p:nvSpPr>
          <p:spPr>
            <a:xfrm>
              <a:off x="3483293" y="2152007"/>
              <a:ext cx="2505075" cy="28347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rm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42900" algn="l" rtl="0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2800" b="0" i="0" u="none" strike="noStrike" cap="none">
                  <a:solidFill>
                    <a:schemeClr val="dk1"/>
                  </a:solidFill>
                  <a:latin typeface="Vale Sans" panose="020B0503020204030204" pitchFamily="34" charset="0"/>
                  <a:ea typeface="Calibri"/>
                  <a:cs typeface="Calibri"/>
                  <a:sym typeface="Calibri"/>
                </a:defRPr>
              </a:lvl1pPr>
              <a:lvl2pPr marL="914400" marR="0" lvl="1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2pPr>
              <a:lvl3pPr marL="1371600" marR="0" lvl="2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2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3pPr>
              <a:lvl4pPr marL="1828800" marR="0" lvl="3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4pPr>
              <a:lvl5pPr marL="2286000" marR="0" lvl="4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5pPr>
              <a:lvl6pPr marL="2743200" marR="0" lvl="5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6pPr>
              <a:lvl7pPr marL="3200400" marR="0" lvl="6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7pPr>
              <a:lvl8pPr marL="3657600" marR="0" lvl="7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8pPr>
              <a:lvl9pPr marL="4114800" marR="0" lvl="8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9pPr>
            </a:lstStyle>
            <a:p>
              <a:pPr marL="114300" indent="0" algn="ctr">
                <a:buFont typeface="Arial"/>
                <a:buNone/>
              </a:pPr>
              <a:r>
                <a:rPr lang="pt-BR" sz="3200" b="1" noProof="0" dirty="0">
                  <a:solidFill>
                    <a:srgbClr val="01AA8D"/>
                  </a:solidFill>
                </a:rPr>
                <a:t>38</a:t>
              </a:r>
              <a:r>
                <a:rPr lang="pt-BR" sz="3200" b="1" noProof="0" dirty="0">
                  <a:solidFill>
                    <a:srgbClr val="0BBBEF"/>
                  </a:solidFill>
                </a:rPr>
                <a:t> </a:t>
              </a:r>
              <a:r>
                <a:rPr lang="pt-BR" sz="2400" noProof="0" dirty="0">
                  <a:solidFill>
                    <a:srgbClr val="747678"/>
                  </a:solidFill>
                </a:rPr>
                <a:t>escolas*</a:t>
              </a:r>
              <a:r>
                <a:rPr lang="pt-BR" sz="3200" noProof="0" dirty="0">
                  <a:solidFill>
                    <a:srgbClr val="747678"/>
                  </a:solidFill>
                </a:rPr>
                <a:t> </a:t>
              </a:r>
            </a:p>
            <a:p>
              <a:pPr marL="114300" indent="0" algn="ctr">
                <a:buFont typeface="Arial"/>
                <a:buNone/>
              </a:pPr>
              <a:endParaRPr lang="pt-BR" sz="1600" b="1" noProof="0" dirty="0">
                <a:solidFill>
                  <a:srgbClr val="0BBBEF"/>
                </a:solidFill>
              </a:endParaRPr>
            </a:p>
            <a:p>
              <a:pPr marL="114300" indent="0" algn="ctr">
                <a:buFont typeface="Arial"/>
                <a:buNone/>
              </a:pPr>
              <a:endParaRPr lang="pt-BR" sz="1600" b="1" noProof="0" dirty="0">
                <a:solidFill>
                  <a:srgbClr val="0BBBEF"/>
                </a:solidFill>
              </a:endParaRPr>
            </a:p>
            <a:p>
              <a:pPr marL="114300" indent="0" algn="ctr">
                <a:buFont typeface="Arial"/>
                <a:buNone/>
              </a:pPr>
              <a:endParaRPr lang="pt-BR" sz="1600" b="1" noProof="0" dirty="0">
                <a:solidFill>
                  <a:srgbClr val="0BBBEF"/>
                </a:solidFill>
              </a:endParaRPr>
            </a:p>
            <a:p>
              <a:pPr marL="114300" indent="0" algn="ctr">
                <a:buFont typeface="Arial"/>
                <a:buNone/>
              </a:pPr>
              <a:r>
                <a:rPr lang="pt-BR" sz="3200" b="1" noProof="0" dirty="0">
                  <a:solidFill>
                    <a:srgbClr val="01AA8D"/>
                  </a:solidFill>
                </a:rPr>
                <a:t>100% </a:t>
              </a:r>
              <a:r>
                <a:rPr lang="pt-BR" sz="2000" noProof="0" dirty="0">
                  <a:solidFill>
                    <a:srgbClr val="747678"/>
                  </a:solidFill>
                </a:rPr>
                <a:t>das escolas com 3° ano aplicou a prova</a:t>
              </a:r>
              <a:endParaRPr lang="pt-BR" sz="1400" noProof="0" dirty="0">
                <a:solidFill>
                  <a:srgbClr val="747678"/>
                </a:solidFill>
              </a:endParaRPr>
            </a:p>
          </p:txBody>
        </p:sp>
        <p:pic>
          <p:nvPicPr>
            <p:cNvPr id="15" name="Gráfico 14" descr="Escola com preenchimento sólido">
              <a:extLst>
                <a:ext uri="{FF2B5EF4-FFF2-40B4-BE49-F238E27FC236}">
                  <a16:creationId xmlns:a16="http://schemas.microsoft.com/office/drawing/2014/main" id="{7A01B3A2-4B73-BA36-C4CC-EDF3666FF1DE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4305618" y="2923414"/>
              <a:ext cx="860425" cy="860425"/>
            </a:xfrm>
            <a:prstGeom prst="rect">
              <a:avLst/>
            </a:prstGeom>
          </p:spPr>
        </p:pic>
        <p:cxnSp>
          <p:nvCxnSpPr>
            <p:cNvPr id="21" name="Conector reto 20">
              <a:extLst>
                <a:ext uri="{FF2B5EF4-FFF2-40B4-BE49-F238E27FC236}">
                  <a16:creationId xmlns:a16="http://schemas.microsoft.com/office/drawing/2014/main" id="{FEE28AEB-CDE7-EF94-7C62-C827BB01DE91}"/>
                </a:ext>
              </a:extLst>
            </p:cNvPr>
            <p:cNvCxnSpPr>
              <a:cxnSpLocks/>
            </p:cNvCxnSpPr>
            <p:nvPr/>
          </p:nvCxnSpPr>
          <p:spPr>
            <a:xfrm>
              <a:off x="3510657" y="1715369"/>
              <a:ext cx="2450346" cy="0"/>
            </a:xfrm>
            <a:prstGeom prst="line">
              <a:avLst/>
            </a:prstGeom>
            <a:ln>
              <a:solidFill>
                <a:srgbClr val="01AA8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Agrupar 31">
            <a:extLst>
              <a:ext uri="{FF2B5EF4-FFF2-40B4-BE49-F238E27FC236}">
                <a16:creationId xmlns:a16="http://schemas.microsoft.com/office/drawing/2014/main" id="{08BE168B-600B-B0BE-AAD4-DF3813429E39}"/>
              </a:ext>
            </a:extLst>
          </p:cNvPr>
          <p:cNvGrpSpPr/>
          <p:nvPr/>
        </p:nvGrpSpPr>
        <p:grpSpPr>
          <a:xfrm>
            <a:off x="8458300" y="1263437"/>
            <a:ext cx="2720340" cy="4231158"/>
            <a:chOff x="8747667" y="1266049"/>
            <a:chExt cx="2720340" cy="4231158"/>
          </a:xfrm>
        </p:grpSpPr>
        <p:sp>
          <p:nvSpPr>
            <p:cNvPr id="27" name="CaixaDeTexto 26">
              <a:extLst>
                <a:ext uri="{FF2B5EF4-FFF2-40B4-BE49-F238E27FC236}">
                  <a16:creationId xmlns:a16="http://schemas.microsoft.com/office/drawing/2014/main" id="{F91DEA66-D8DD-3787-EB77-D029950D2184}"/>
                </a:ext>
              </a:extLst>
            </p:cNvPr>
            <p:cNvSpPr txBox="1"/>
            <p:nvPr/>
          </p:nvSpPr>
          <p:spPr>
            <a:xfrm>
              <a:off x="9357453" y="1266049"/>
              <a:ext cx="15007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noProof="0" dirty="0">
                  <a:solidFill>
                    <a:srgbClr val="A02B93"/>
                  </a:solidFill>
                  <a:latin typeface="Vale Sans Light" panose="020B0403020204030204" pitchFamily="34" charset="0"/>
                </a:rPr>
                <a:t>2025</a:t>
              </a:r>
            </a:p>
          </p:txBody>
        </p:sp>
        <p:sp>
          <p:nvSpPr>
            <p:cNvPr id="28" name="Retângulo: Cantos Arredondados 27">
              <a:extLst>
                <a:ext uri="{FF2B5EF4-FFF2-40B4-BE49-F238E27FC236}">
                  <a16:creationId xmlns:a16="http://schemas.microsoft.com/office/drawing/2014/main" id="{E3CD1752-1F43-6FE7-74B8-88FF67FC56DC}"/>
                </a:ext>
              </a:extLst>
            </p:cNvPr>
            <p:cNvSpPr/>
            <p:nvPr/>
          </p:nvSpPr>
          <p:spPr>
            <a:xfrm>
              <a:off x="8747667" y="1906740"/>
              <a:ext cx="2720340" cy="359046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noProof="0" dirty="0"/>
            </a:p>
          </p:txBody>
        </p:sp>
        <p:sp>
          <p:nvSpPr>
            <p:cNvPr id="29" name="Espaço Reservado para Texto 2">
              <a:extLst>
                <a:ext uri="{FF2B5EF4-FFF2-40B4-BE49-F238E27FC236}">
                  <a16:creationId xmlns:a16="http://schemas.microsoft.com/office/drawing/2014/main" id="{1FD15E06-F9CC-EEF3-0B1F-CB61DAEAE857}"/>
                </a:ext>
              </a:extLst>
            </p:cNvPr>
            <p:cNvSpPr txBox="1">
              <a:spLocks/>
            </p:cNvSpPr>
            <p:nvPr/>
          </p:nvSpPr>
          <p:spPr>
            <a:xfrm>
              <a:off x="8855300" y="2114007"/>
              <a:ext cx="2505075" cy="28347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rm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42900" algn="l" rtl="0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2800" b="0" i="0" u="none" strike="noStrike" cap="none">
                  <a:solidFill>
                    <a:schemeClr val="dk1"/>
                  </a:solidFill>
                  <a:latin typeface="Vale Sans" panose="020B0503020204030204" pitchFamily="34" charset="0"/>
                  <a:ea typeface="Calibri"/>
                  <a:cs typeface="Calibri"/>
                  <a:sym typeface="Calibri"/>
                </a:defRPr>
              </a:lvl1pPr>
              <a:lvl2pPr marL="914400" marR="0" lvl="1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2pPr>
              <a:lvl3pPr marL="1371600" marR="0" lvl="2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2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3pPr>
              <a:lvl4pPr marL="1828800" marR="0" lvl="3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4pPr>
              <a:lvl5pPr marL="2286000" marR="0" lvl="4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5pPr>
              <a:lvl6pPr marL="2743200" marR="0" lvl="5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6pPr>
              <a:lvl7pPr marL="3200400" marR="0" lvl="6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7pPr>
              <a:lvl8pPr marL="3657600" marR="0" lvl="7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8pPr>
              <a:lvl9pPr marL="4114800" marR="0" lvl="8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9pPr>
            </a:lstStyle>
            <a:p>
              <a:pPr marL="114300" indent="0" algn="ctr">
                <a:buFont typeface="Arial"/>
                <a:buNone/>
              </a:pPr>
              <a:r>
                <a:rPr lang="pt-BR" sz="3200" b="1" noProof="0" dirty="0">
                  <a:solidFill>
                    <a:srgbClr val="A02B93"/>
                  </a:solidFill>
                </a:rPr>
                <a:t>39</a:t>
              </a:r>
              <a:r>
                <a:rPr lang="pt-BR" sz="3200" b="1" noProof="0" dirty="0">
                  <a:solidFill>
                    <a:srgbClr val="0BBBEF"/>
                  </a:solidFill>
                </a:rPr>
                <a:t> </a:t>
              </a:r>
              <a:r>
                <a:rPr lang="pt-BR" sz="2400" noProof="0" dirty="0">
                  <a:solidFill>
                    <a:srgbClr val="747678"/>
                  </a:solidFill>
                </a:rPr>
                <a:t>escolas</a:t>
              </a:r>
              <a:r>
                <a:rPr lang="pt-BR" sz="3200" noProof="0" dirty="0">
                  <a:solidFill>
                    <a:srgbClr val="747678"/>
                  </a:solidFill>
                </a:rPr>
                <a:t> </a:t>
              </a:r>
            </a:p>
            <a:p>
              <a:pPr marL="114300" indent="0" algn="ctr">
                <a:buFont typeface="Arial"/>
                <a:buNone/>
              </a:pPr>
              <a:endParaRPr lang="pt-BR" sz="1600" b="1" noProof="0" dirty="0">
                <a:solidFill>
                  <a:srgbClr val="0BBBEF"/>
                </a:solidFill>
              </a:endParaRPr>
            </a:p>
            <a:p>
              <a:pPr marL="114300" indent="0" algn="ctr">
                <a:buFont typeface="Arial"/>
                <a:buNone/>
              </a:pPr>
              <a:endParaRPr lang="pt-BR" sz="1600" b="1" noProof="0" dirty="0">
                <a:solidFill>
                  <a:srgbClr val="0BBBEF"/>
                </a:solidFill>
              </a:endParaRPr>
            </a:p>
            <a:p>
              <a:pPr marL="114300" indent="0" algn="ctr">
                <a:buFont typeface="Arial"/>
                <a:buNone/>
              </a:pPr>
              <a:endParaRPr lang="pt-BR" sz="1600" b="1" noProof="0" dirty="0">
                <a:solidFill>
                  <a:srgbClr val="0BBBEF"/>
                </a:solidFill>
              </a:endParaRPr>
            </a:p>
            <a:p>
              <a:pPr marL="114300" indent="0" algn="ctr">
                <a:buFont typeface="Arial"/>
                <a:buNone/>
              </a:pPr>
              <a:r>
                <a:rPr lang="pt-BR" sz="3200" b="1" noProof="0" dirty="0">
                  <a:solidFill>
                    <a:srgbClr val="A02B93"/>
                  </a:solidFill>
                </a:rPr>
                <a:t>100% </a:t>
              </a:r>
              <a:r>
                <a:rPr lang="pt-BR" sz="2000" noProof="0" dirty="0">
                  <a:solidFill>
                    <a:srgbClr val="747678"/>
                  </a:solidFill>
                </a:rPr>
                <a:t>das escolas com 3° ano aplicou a prova</a:t>
              </a:r>
              <a:endParaRPr lang="pt-BR" sz="1400" noProof="0" dirty="0">
                <a:solidFill>
                  <a:srgbClr val="747678"/>
                </a:solidFill>
              </a:endParaRPr>
            </a:p>
          </p:txBody>
        </p:sp>
        <p:pic>
          <p:nvPicPr>
            <p:cNvPr id="30" name="Gráfico 29" descr="Escola com preenchimento sólido">
              <a:extLst>
                <a:ext uri="{FF2B5EF4-FFF2-40B4-BE49-F238E27FC236}">
                  <a16:creationId xmlns:a16="http://schemas.microsoft.com/office/drawing/2014/main" id="{343E0DC3-F99C-453B-2C3F-647EDBEBFA92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9677625" y="2906520"/>
              <a:ext cx="860425" cy="860425"/>
            </a:xfrm>
            <a:prstGeom prst="rect">
              <a:avLst/>
            </a:prstGeom>
          </p:spPr>
        </p:pic>
        <p:cxnSp>
          <p:nvCxnSpPr>
            <p:cNvPr id="31" name="Conector reto 30">
              <a:extLst>
                <a:ext uri="{FF2B5EF4-FFF2-40B4-BE49-F238E27FC236}">
                  <a16:creationId xmlns:a16="http://schemas.microsoft.com/office/drawing/2014/main" id="{13218777-A40A-C1C9-424F-01F59A955C3C}"/>
                </a:ext>
              </a:extLst>
            </p:cNvPr>
            <p:cNvCxnSpPr>
              <a:cxnSpLocks/>
            </p:cNvCxnSpPr>
            <p:nvPr/>
          </p:nvCxnSpPr>
          <p:spPr>
            <a:xfrm>
              <a:off x="8882664" y="1698475"/>
              <a:ext cx="2450346" cy="0"/>
            </a:xfrm>
            <a:prstGeom prst="line">
              <a:avLst/>
            </a:prstGeom>
            <a:ln>
              <a:solidFill>
                <a:srgbClr val="A02B9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D4D0148F-FEEF-C524-8A00-F7D22C306715}"/>
              </a:ext>
            </a:extLst>
          </p:cNvPr>
          <p:cNvSpPr txBox="1"/>
          <p:nvPr/>
        </p:nvSpPr>
        <p:spPr>
          <a:xfrm>
            <a:off x="4735830" y="5562775"/>
            <a:ext cx="27203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200" dirty="0">
                <a:latin typeface="Vale Sans Light" panose="020B0403020204030204" pitchFamily="34" charset="0"/>
              </a:rPr>
              <a:t>*EM Alexandre Ignácio não realizou a prova, pois não tinha nenhum aluno matriculado no 3° ano.</a:t>
            </a:r>
          </a:p>
        </p:txBody>
      </p:sp>
    </p:spTree>
    <p:extLst>
      <p:ext uri="{BB962C8B-B14F-4D97-AF65-F5344CB8AC3E}">
        <p14:creationId xmlns:p14="http://schemas.microsoft.com/office/powerpoint/2010/main" val="32913855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C879B3-39D3-3EFF-D8F3-E6FFCE84E4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6">
            <a:extLst>
              <a:ext uri="{FF2B5EF4-FFF2-40B4-BE49-F238E27FC236}">
                <a16:creationId xmlns:a16="http://schemas.microsoft.com/office/drawing/2014/main" id="{A855F527-767C-E236-EE0D-583CFD27373B}"/>
              </a:ext>
            </a:extLst>
          </p:cNvPr>
          <p:cNvSpPr txBox="1"/>
          <p:nvPr/>
        </p:nvSpPr>
        <p:spPr>
          <a:xfrm>
            <a:off x="394875" y="627379"/>
            <a:ext cx="11073132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900"/>
              </a:lnSpc>
            </a:pPr>
            <a:r>
              <a:rPr lang="pt-BR" sz="3500" b="1" noProof="0" dirty="0">
                <a:solidFill>
                  <a:srgbClr val="F68B32"/>
                </a:solidFill>
                <a:latin typeface="Vale Sans Black" panose="020B0A03020204030204" pitchFamily="34" charset="0"/>
              </a:rPr>
              <a:t>Turmas participantes das avaliações</a:t>
            </a:r>
          </a:p>
        </p:txBody>
      </p: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D0B51978-2E50-F5C3-B468-8085D3E2C160}"/>
              </a:ext>
            </a:extLst>
          </p:cNvPr>
          <p:cNvGrpSpPr/>
          <p:nvPr/>
        </p:nvGrpSpPr>
        <p:grpSpPr>
          <a:xfrm>
            <a:off x="4673954" y="1280331"/>
            <a:ext cx="2720340" cy="4231158"/>
            <a:chOff x="4725094" y="1280331"/>
            <a:chExt cx="2720340" cy="4231158"/>
          </a:xfrm>
        </p:grpSpPr>
        <p:grpSp>
          <p:nvGrpSpPr>
            <p:cNvPr id="33" name="Agrupar 32">
              <a:extLst>
                <a:ext uri="{FF2B5EF4-FFF2-40B4-BE49-F238E27FC236}">
                  <a16:creationId xmlns:a16="http://schemas.microsoft.com/office/drawing/2014/main" id="{56EC503C-AA01-2656-DE01-D31D48AAD055}"/>
                </a:ext>
              </a:extLst>
            </p:cNvPr>
            <p:cNvGrpSpPr/>
            <p:nvPr/>
          </p:nvGrpSpPr>
          <p:grpSpPr>
            <a:xfrm>
              <a:off x="4725094" y="1280331"/>
              <a:ext cx="2720340" cy="4231158"/>
              <a:chOff x="3375660" y="1282943"/>
              <a:chExt cx="2720340" cy="4231158"/>
            </a:xfrm>
          </p:grpSpPr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F3D6C82A-023C-5AED-F581-6BB3FD92C680}"/>
                  </a:ext>
                </a:extLst>
              </p:cNvPr>
              <p:cNvSpPr txBox="1"/>
              <p:nvPr/>
            </p:nvSpPr>
            <p:spPr>
              <a:xfrm>
                <a:off x="3985446" y="1282943"/>
                <a:ext cx="150076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noProof="0" dirty="0">
                    <a:solidFill>
                      <a:srgbClr val="01AA8D"/>
                    </a:solidFill>
                    <a:latin typeface="Vale Sans Light" panose="020B0403020204030204" pitchFamily="34" charset="0"/>
                  </a:rPr>
                  <a:t>2024</a:t>
                </a:r>
              </a:p>
            </p:txBody>
          </p:sp>
          <p:sp>
            <p:nvSpPr>
              <p:cNvPr id="6" name="Retângulo: Cantos Arredondados 5">
                <a:extLst>
                  <a:ext uri="{FF2B5EF4-FFF2-40B4-BE49-F238E27FC236}">
                    <a16:creationId xmlns:a16="http://schemas.microsoft.com/office/drawing/2014/main" id="{C58B8D8B-EFC5-84DD-A274-3DFAAC4A3DF9}"/>
                  </a:ext>
                </a:extLst>
              </p:cNvPr>
              <p:cNvSpPr/>
              <p:nvPr/>
            </p:nvSpPr>
            <p:spPr>
              <a:xfrm>
                <a:off x="3375660" y="1923634"/>
                <a:ext cx="2720340" cy="3590467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noProof="0" dirty="0"/>
              </a:p>
            </p:txBody>
          </p:sp>
          <p:sp>
            <p:nvSpPr>
              <p:cNvPr id="13" name="Espaço Reservado para Texto 2">
                <a:extLst>
                  <a:ext uri="{FF2B5EF4-FFF2-40B4-BE49-F238E27FC236}">
                    <a16:creationId xmlns:a16="http://schemas.microsoft.com/office/drawing/2014/main" id="{52BB19A8-3765-D7D1-546A-27488D7E5A0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83293" y="2152006"/>
                <a:ext cx="2505075" cy="312866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42900" algn="l" rtl="0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2800" b="0" i="0" u="none" strike="noStrike" cap="none">
                    <a:solidFill>
                      <a:schemeClr val="dk1"/>
                    </a:solidFill>
                    <a:latin typeface="Vale Sans" panose="020B0503020204030204" pitchFamily="34" charset="0"/>
                    <a:ea typeface="Calibri"/>
                    <a:cs typeface="Calibri"/>
                    <a:sym typeface="Calibri"/>
                  </a:defRPr>
                </a:lvl1pPr>
                <a:lvl2pPr marL="914400" marR="0" lvl="1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24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2pPr>
                <a:lvl3pPr marL="1371600" marR="0" lvl="2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20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3pPr>
                <a:lvl4pPr marL="1828800" marR="0" lvl="3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4pPr>
                <a:lvl5pPr marL="2286000" marR="0" lvl="4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5pPr>
                <a:lvl6pPr marL="2743200" marR="0" lvl="5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6pPr>
                <a:lvl7pPr marL="3200400" marR="0" lvl="6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7pPr>
                <a:lvl8pPr marL="3657600" marR="0" lvl="7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8pPr>
                <a:lvl9pPr marL="4114800" marR="0" lvl="8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9pPr>
              </a:lstStyle>
              <a:p>
                <a:pPr marL="114300" indent="0" algn="ctr">
                  <a:buFont typeface="Arial"/>
                  <a:buNone/>
                </a:pPr>
                <a:r>
                  <a:rPr lang="pt-BR" sz="3200" b="1" dirty="0">
                    <a:solidFill>
                      <a:srgbClr val="01AA8D"/>
                    </a:solidFill>
                  </a:rPr>
                  <a:t>76</a:t>
                </a:r>
                <a:r>
                  <a:rPr lang="pt-BR" sz="3200" b="1" noProof="0" dirty="0">
                    <a:solidFill>
                      <a:srgbClr val="0BBBEF"/>
                    </a:solidFill>
                  </a:rPr>
                  <a:t> </a:t>
                </a:r>
                <a:r>
                  <a:rPr lang="pt-BR" sz="2400" noProof="0" dirty="0">
                    <a:solidFill>
                      <a:srgbClr val="747678"/>
                    </a:solidFill>
                  </a:rPr>
                  <a:t>turmas</a:t>
                </a:r>
                <a:r>
                  <a:rPr lang="pt-BR" sz="3200" noProof="0" dirty="0">
                    <a:solidFill>
                      <a:srgbClr val="747678"/>
                    </a:solidFill>
                  </a:rPr>
                  <a:t> </a:t>
                </a:r>
              </a:p>
              <a:p>
                <a:pPr marL="114300" indent="0" algn="ctr">
                  <a:buFont typeface="Arial"/>
                  <a:buNone/>
                </a:pPr>
                <a:endParaRPr lang="pt-BR" sz="1600" b="1" noProof="0" dirty="0">
                  <a:solidFill>
                    <a:srgbClr val="0BBBEF"/>
                  </a:solidFill>
                </a:endParaRPr>
              </a:p>
              <a:p>
                <a:pPr marL="114300" indent="0" algn="ctr">
                  <a:buFont typeface="Arial"/>
                  <a:buNone/>
                </a:pPr>
                <a:endParaRPr lang="pt-BR" sz="1600" b="1" noProof="0" dirty="0">
                  <a:solidFill>
                    <a:srgbClr val="0BBBEF"/>
                  </a:solidFill>
                </a:endParaRPr>
              </a:p>
              <a:p>
                <a:pPr marL="114300" indent="0" algn="ctr">
                  <a:buFont typeface="Arial"/>
                  <a:buNone/>
                </a:pPr>
                <a:endParaRPr lang="pt-BR" sz="1600" b="1" noProof="0" dirty="0">
                  <a:solidFill>
                    <a:srgbClr val="0BBBEF"/>
                  </a:solidFill>
                </a:endParaRPr>
              </a:p>
              <a:p>
                <a:pPr marL="114300" indent="0" algn="ctr">
                  <a:buFont typeface="Arial"/>
                  <a:buNone/>
                </a:pPr>
                <a:r>
                  <a:rPr lang="pt-BR" sz="3200" b="1" noProof="0" dirty="0">
                    <a:solidFill>
                      <a:srgbClr val="01AA8D"/>
                    </a:solidFill>
                  </a:rPr>
                  <a:t>66% </a:t>
                </a:r>
                <a:r>
                  <a:rPr lang="pt-BR" sz="2000" dirty="0">
                    <a:solidFill>
                      <a:srgbClr val="747678"/>
                    </a:solidFill>
                  </a:rPr>
                  <a:t>do total de turmas do terceiro ano aplicou a avaliação</a:t>
                </a:r>
                <a:endParaRPr lang="pt-BR" sz="1400" noProof="0" dirty="0">
                  <a:solidFill>
                    <a:srgbClr val="747678"/>
                  </a:solidFill>
                </a:endParaRPr>
              </a:p>
            </p:txBody>
          </p:sp>
          <p:cxnSp>
            <p:nvCxnSpPr>
              <p:cNvPr id="21" name="Conector reto 20">
                <a:extLst>
                  <a:ext uri="{FF2B5EF4-FFF2-40B4-BE49-F238E27FC236}">
                    <a16:creationId xmlns:a16="http://schemas.microsoft.com/office/drawing/2014/main" id="{3DE67202-178E-471D-A7B8-A12957723B1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10657" y="1715369"/>
                <a:ext cx="2450346" cy="0"/>
              </a:xfrm>
              <a:prstGeom prst="line">
                <a:avLst/>
              </a:prstGeom>
              <a:ln>
                <a:solidFill>
                  <a:srgbClr val="01AA8D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" name="Gráfico 2" descr="Grupo de homens com preenchimento sólido">
              <a:extLst>
                <a:ext uri="{FF2B5EF4-FFF2-40B4-BE49-F238E27FC236}">
                  <a16:creationId xmlns:a16="http://schemas.microsoft.com/office/drawing/2014/main" id="{D3A627B3-EB2B-9C68-ABF7-1E5E854C6B0D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5678455" y="2885744"/>
              <a:ext cx="813617" cy="813617"/>
            </a:xfrm>
            <a:prstGeom prst="rect">
              <a:avLst/>
            </a:prstGeom>
          </p:spPr>
        </p:pic>
      </p:grp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8E8F6FA6-08F9-A698-DB4C-8D14488B146E}"/>
              </a:ext>
            </a:extLst>
          </p:cNvPr>
          <p:cNvGrpSpPr/>
          <p:nvPr/>
        </p:nvGrpSpPr>
        <p:grpSpPr>
          <a:xfrm>
            <a:off x="8400425" y="1280331"/>
            <a:ext cx="2720340" cy="4231158"/>
            <a:chOff x="8863413" y="1263437"/>
            <a:chExt cx="2720340" cy="4231158"/>
          </a:xfrm>
        </p:grpSpPr>
        <p:grpSp>
          <p:nvGrpSpPr>
            <p:cNvPr id="32" name="Agrupar 31">
              <a:extLst>
                <a:ext uri="{FF2B5EF4-FFF2-40B4-BE49-F238E27FC236}">
                  <a16:creationId xmlns:a16="http://schemas.microsoft.com/office/drawing/2014/main" id="{28BF8C52-753F-2962-DCA1-A4325A03C326}"/>
                </a:ext>
              </a:extLst>
            </p:cNvPr>
            <p:cNvGrpSpPr/>
            <p:nvPr/>
          </p:nvGrpSpPr>
          <p:grpSpPr>
            <a:xfrm>
              <a:off x="8863413" y="1263437"/>
              <a:ext cx="2720340" cy="4231158"/>
              <a:chOff x="8747667" y="1266049"/>
              <a:chExt cx="2720340" cy="4231158"/>
            </a:xfrm>
          </p:grpSpPr>
          <p:sp>
            <p:nvSpPr>
              <p:cNvPr id="27" name="CaixaDeTexto 26">
                <a:extLst>
                  <a:ext uri="{FF2B5EF4-FFF2-40B4-BE49-F238E27FC236}">
                    <a16:creationId xmlns:a16="http://schemas.microsoft.com/office/drawing/2014/main" id="{E5A2A935-E332-EDD6-5505-77B05CD8E747}"/>
                  </a:ext>
                </a:extLst>
              </p:cNvPr>
              <p:cNvSpPr txBox="1"/>
              <p:nvPr/>
            </p:nvSpPr>
            <p:spPr>
              <a:xfrm>
                <a:off x="9357453" y="1266049"/>
                <a:ext cx="150076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noProof="0" dirty="0">
                    <a:solidFill>
                      <a:srgbClr val="A02B93"/>
                    </a:solidFill>
                    <a:latin typeface="Vale Sans Light" panose="020B0403020204030204" pitchFamily="34" charset="0"/>
                  </a:rPr>
                  <a:t>2025</a:t>
                </a:r>
              </a:p>
            </p:txBody>
          </p:sp>
          <p:sp>
            <p:nvSpPr>
              <p:cNvPr id="28" name="Retângulo: Cantos Arredondados 27">
                <a:extLst>
                  <a:ext uri="{FF2B5EF4-FFF2-40B4-BE49-F238E27FC236}">
                    <a16:creationId xmlns:a16="http://schemas.microsoft.com/office/drawing/2014/main" id="{12AFC3D0-B1B8-E62E-9F85-8FE60D2C5D68}"/>
                  </a:ext>
                </a:extLst>
              </p:cNvPr>
              <p:cNvSpPr/>
              <p:nvPr/>
            </p:nvSpPr>
            <p:spPr>
              <a:xfrm>
                <a:off x="8747667" y="1906740"/>
                <a:ext cx="2720340" cy="3590467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noProof="0" dirty="0"/>
              </a:p>
            </p:txBody>
          </p:sp>
          <p:sp>
            <p:nvSpPr>
              <p:cNvPr id="29" name="Espaço Reservado para Texto 2">
                <a:extLst>
                  <a:ext uri="{FF2B5EF4-FFF2-40B4-BE49-F238E27FC236}">
                    <a16:creationId xmlns:a16="http://schemas.microsoft.com/office/drawing/2014/main" id="{B15B3EDB-E488-54BD-7A6F-71A878BB86D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855300" y="2114007"/>
                <a:ext cx="2505075" cy="31666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42900" algn="l" rtl="0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2800" b="0" i="0" u="none" strike="noStrike" cap="none">
                    <a:solidFill>
                      <a:schemeClr val="dk1"/>
                    </a:solidFill>
                    <a:latin typeface="Vale Sans" panose="020B0503020204030204" pitchFamily="34" charset="0"/>
                    <a:ea typeface="Calibri"/>
                    <a:cs typeface="Calibri"/>
                    <a:sym typeface="Calibri"/>
                  </a:defRPr>
                </a:lvl1pPr>
                <a:lvl2pPr marL="914400" marR="0" lvl="1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24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2pPr>
                <a:lvl3pPr marL="1371600" marR="0" lvl="2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20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3pPr>
                <a:lvl4pPr marL="1828800" marR="0" lvl="3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4pPr>
                <a:lvl5pPr marL="2286000" marR="0" lvl="4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5pPr>
                <a:lvl6pPr marL="2743200" marR="0" lvl="5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6pPr>
                <a:lvl7pPr marL="3200400" marR="0" lvl="6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7pPr>
                <a:lvl8pPr marL="3657600" marR="0" lvl="7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8pPr>
                <a:lvl9pPr marL="4114800" marR="0" lvl="8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9pPr>
              </a:lstStyle>
              <a:p>
                <a:pPr marL="114300" indent="0" algn="ctr">
                  <a:buFont typeface="Arial"/>
                  <a:buNone/>
                </a:pPr>
                <a:r>
                  <a:rPr lang="pt-BR" sz="3200" b="1" noProof="0" dirty="0">
                    <a:solidFill>
                      <a:srgbClr val="A02B93"/>
                    </a:solidFill>
                  </a:rPr>
                  <a:t>62</a:t>
                </a:r>
                <a:r>
                  <a:rPr lang="pt-BR" sz="3200" b="1" noProof="0" dirty="0">
                    <a:solidFill>
                      <a:srgbClr val="0BBBEF"/>
                    </a:solidFill>
                  </a:rPr>
                  <a:t> </a:t>
                </a:r>
                <a:r>
                  <a:rPr lang="pt-BR" sz="2400" noProof="0" dirty="0">
                    <a:solidFill>
                      <a:srgbClr val="747678"/>
                    </a:solidFill>
                  </a:rPr>
                  <a:t>turmas</a:t>
                </a:r>
                <a:r>
                  <a:rPr lang="pt-BR" sz="3200" noProof="0" dirty="0">
                    <a:solidFill>
                      <a:srgbClr val="747678"/>
                    </a:solidFill>
                  </a:rPr>
                  <a:t> </a:t>
                </a:r>
              </a:p>
              <a:p>
                <a:pPr marL="114300" indent="0" algn="ctr">
                  <a:buFont typeface="Arial"/>
                  <a:buNone/>
                </a:pPr>
                <a:endParaRPr lang="pt-BR" sz="1600" b="1" noProof="0" dirty="0">
                  <a:solidFill>
                    <a:srgbClr val="0BBBEF"/>
                  </a:solidFill>
                </a:endParaRPr>
              </a:p>
              <a:p>
                <a:pPr marL="114300" indent="0" algn="ctr">
                  <a:buFont typeface="Arial"/>
                  <a:buNone/>
                </a:pPr>
                <a:endParaRPr lang="pt-BR" sz="1600" b="1" noProof="0" dirty="0">
                  <a:solidFill>
                    <a:srgbClr val="0BBBEF"/>
                  </a:solidFill>
                </a:endParaRPr>
              </a:p>
              <a:p>
                <a:pPr marL="114300" indent="0" algn="ctr">
                  <a:buFont typeface="Arial"/>
                  <a:buNone/>
                </a:pPr>
                <a:endParaRPr lang="pt-BR" sz="1600" b="1" noProof="0" dirty="0">
                  <a:solidFill>
                    <a:srgbClr val="0BBBEF"/>
                  </a:solidFill>
                </a:endParaRPr>
              </a:p>
              <a:p>
                <a:pPr marL="114300" indent="0" algn="ctr">
                  <a:buNone/>
                </a:pPr>
                <a:r>
                  <a:rPr lang="pt-BR" sz="3200" b="1" dirty="0">
                    <a:solidFill>
                      <a:srgbClr val="A02B93"/>
                    </a:solidFill>
                  </a:rPr>
                  <a:t>82</a:t>
                </a:r>
                <a:r>
                  <a:rPr lang="pt-BR" sz="3200" b="1" noProof="0" dirty="0">
                    <a:solidFill>
                      <a:srgbClr val="A02B93"/>
                    </a:solidFill>
                  </a:rPr>
                  <a:t>% </a:t>
                </a:r>
                <a:r>
                  <a:rPr lang="pt-BR" sz="2000" dirty="0">
                    <a:solidFill>
                      <a:srgbClr val="747678"/>
                    </a:solidFill>
                  </a:rPr>
                  <a:t>do total de turmas do terceiro ano aplicou a avaliação</a:t>
                </a:r>
                <a:endParaRPr lang="pt-BR" sz="1400" noProof="0" dirty="0">
                  <a:solidFill>
                    <a:srgbClr val="747678"/>
                  </a:solidFill>
                </a:endParaRPr>
              </a:p>
            </p:txBody>
          </p:sp>
          <p:cxnSp>
            <p:nvCxnSpPr>
              <p:cNvPr id="31" name="Conector reto 30">
                <a:extLst>
                  <a:ext uri="{FF2B5EF4-FFF2-40B4-BE49-F238E27FC236}">
                    <a16:creationId xmlns:a16="http://schemas.microsoft.com/office/drawing/2014/main" id="{2745D3AE-484F-87F3-4712-1AD3EEB624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882664" y="1698475"/>
                <a:ext cx="2450346" cy="0"/>
              </a:xfrm>
              <a:prstGeom prst="line">
                <a:avLst/>
              </a:prstGeom>
              <a:ln>
                <a:solidFill>
                  <a:srgbClr val="A02B93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8" name="Gráfico 7" descr="Grupo de homens com preenchimento sólido">
              <a:extLst>
                <a:ext uri="{FF2B5EF4-FFF2-40B4-BE49-F238E27FC236}">
                  <a16:creationId xmlns:a16="http://schemas.microsoft.com/office/drawing/2014/main" id="{66AAB041-9D17-20CF-DD33-58DF8060A191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9816774" y="2885743"/>
              <a:ext cx="813617" cy="8136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922110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16DB80-FF63-177E-DFAB-FBF26BDFDB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6">
            <a:extLst>
              <a:ext uri="{FF2B5EF4-FFF2-40B4-BE49-F238E27FC236}">
                <a16:creationId xmlns:a16="http://schemas.microsoft.com/office/drawing/2014/main" id="{8A953C99-2B3C-9702-D184-87032C3C9722}"/>
              </a:ext>
            </a:extLst>
          </p:cNvPr>
          <p:cNvSpPr txBox="1"/>
          <p:nvPr/>
        </p:nvSpPr>
        <p:spPr>
          <a:xfrm>
            <a:off x="394875" y="627379"/>
            <a:ext cx="11073132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900"/>
              </a:lnSpc>
            </a:pPr>
            <a:r>
              <a:rPr lang="pt-BR" sz="3600" b="1" noProof="0" dirty="0">
                <a:solidFill>
                  <a:srgbClr val="F68B32"/>
                </a:solidFill>
                <a:latin typeface="Vale Sans Black" panose="020B0A03020204030204" pitchFamily="34" charset="0"/>
              </a:rPr>
              <a:t>Número de respondentes das avaliações</a:t>
            </a:r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01BBD539-55B5-F50B-A4C8-0AFC73CD7CA7}"/>
              </a:ext>
            </a:extLst>
          </p:cNvPr>
          <p:cNvGrpSpPr/>
          <p:nvPr/>
        </p:nvGrpSpPr>
        <p:grpSpPr>
          <a:xfrm>
            <a:off x="4429890" y="1410026"/>
            <a:ext cx="2891858" cy="4127104"/>
            <a:chOff x="3487791" y="1410026"/>
            <a:chExt cx="2891858" cy="4127104"/>
          </a:xfrm>
        </p:grpSpPr>
        <p:grpSp>
          <p:nvGrpSpPr>
            <p:cNvPr id="33" name="Agrupar 32">
              <a:extLst>
                <a:ext uri="{FF2B5EF4-FFF2-40B4-BE49-F238E27FC236}">
                  <a16:creationId xmlns:a16="http://schemas.microsoft.com/office/drawing/2014/main" id="{8E1D9970-33DF-4C39-6F67-6CB0D991E6E2}"/>
                </a:ext>
              </a:extLst>
            </p:cNvPr>
            <p:cNvGrpSpPr/>
            <p:nvPr/>
          </p:nvGrpSpPr>
          <p:grpSpPr>
            <a:xfrm>
              <a:off x="3487791" y="1946663"/>
              <a:ext cx="2891858" cy="3590467"/>
              <a:chOff x="847406" y="1781851"/>
              <a:chExt cx="2891858" cy="3590467"/>
            </a:xfrm>
          </p:grpSpPr>
          <p:sp>
            <p:nvSpPr>
              <p:cNvPr id="34" name="Retângulo: Cantos Arredondados 33">
                <a:extLst>
                  <a:ext uri="{FF2B5EF4-FFF2-40B4-BE49-F238E27FC236}">
                    <a16:creationId xmlns:a16="http://schemas.microsoft.com/office/drawing/2014/main" id="{6CC37CB2-F7E3-3F0B-BCEC-BC62153111DF}"/>
                  </a:ext>
                </a:extLst>
              </p:cNvPr>
              <p:cNvSpPr/>
              <p:nvPr/>
            </p:nvSpPr>
            <p:spPr>
              <a:xfrm>
                <a:off x="933165" y="1781851"/>
                <a:ext cx="2720340" cy="3590467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noProof="0" dirty="0"/>
              </a:p>
            </p:txBody>
          </p:sp>
          <p:sp>
            <p:nvSpPr>
              <p:cNvPr id="35" name="Espaço Reservado para Texto 2">
                <a:extLst>
                  <a:ext uri="{FF2B5EF4-FFF2-40B4-BE49-F238E27FC236}">
                    <a16:creationId xmlns:a16="http://schemas.microsoft.com/office/drawing/2014/main" id="{FE3139B9-F912-3482-1D4C-EDB8D45585E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20808" y="2104780"/>
                <a:ext cx="2345055" cy="721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42900" algn="l" rtl="0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2800" b="0" i="0" u="none" strike="noStrike" cap="none">
                    <a:solidFill>
                      <a:schemeClr val="dk1"/>
                    </a:solidFill>
                    <a:latin typeface="Vale Sans" panose="020B0503020204030204" pitchFamily="34" charset="0"/>
                    <a:ea typeface="Calibri"/>
                    <a:cs typeface="Calibri"/>
                    <a:sym typeface="Calibri"/>
                  </a:defRPr>
                </a:lvl1pPr>
                <a:lvl2pPr marL="914400" marR="0" lvl="1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24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2pPr>
                <a:lvl3pPr marL="1371600" marR="0" lvl="2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20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3pPr>
                <a:lvl4pPr marL="1828800" marR="0" lvl="3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4pPr>
                <a:lvl5pPr marL="2286000" marR="0" lvl="4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5pPr>
                <a:lvl6pPr marL="2743200" marR="0" lvl="5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6pPr>
                <a:lvl7pPr marL="3200400" marR="0" lvl="6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7pPr>
                <a:lvl8pPr marL="3657600" marR="0" lvl="7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8pPr>
                <a:lvl9pPr marL="4114800" marR="0" lvl="8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9pPr>
              </a:lstStyle>
              <a:p>
                <a:pPr marL="114300" indent="0">
                  <a:buFont typeface="Arial"/>
                  <a:buNone/>
                </a:pPr>
                <a:r>
                  <a:rPr lang="pt-BR" sz="3200" b="1" noProof="0" dirty="0">
                    <a:solidFill>
                      <a:srgbClr val="01AA8D"/>
                    </a:solidFill>
                  </a:rPr>
                  <a:t>945</a:t>
                </a:r>
                <a:r>
                  <a:rPr lang="pt-BR" sz="2000" noProof="0" dirty="0">
                    <a:solidFill>
                      <a:srgbClr val="747678"/>
                    </a:solidFill>
                  </a:rPr>
                  <a:t> estudantes</a:t>
                </a:r>
              </a:p>
            </p:txBody>
          </p:sp>
          <p:sp>
            <p:nvSpPr>
              <p:cNvPr id="36" name="Elipse 35">
                <a:extLst>
                  <a:ext uri="{FF2B5EF4-FFF2-40B4-BE49-F238E27FC236}">
                    <a16:creationId xmlns:a16="http://schemas.microsoft.com/office/drawing/2014/main" id="{968E6BA3-F6BF-242B-8696-B695BA1E87F3}"/>
                  </a:ext>
                </a:extLst>
              </p:cNvPr>
              <p:cNvSpPr/>
              <p:nvPr/>
            </p:nvSpPr>
            <p:spPr>
              <a:xfrm>
                <a:off x="1707084" y="2996320"/>
                <a:ext cx="1188720" cy="1107440"/>
              </a:xfrm>
              <a:prstGeom prst="ellipse">
                <a:avLst/>
              </a:prstGeom>
              <a:noFill/>
              <a:ln w="38100">
                <a:solidFill>
                  <a:srgbClr val="01AA8D"/>
                </a:solidFill>
                <a:prstDash val="sys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pt-BR" sz="1100" noProof="0" dirty="0"/>
              </a:p>
            </p:txBody>
          </p:sp>
          <p:sp>
            <p:nvSpPr>
              <p:cNvPr id="37" name="Espaço Reservado para Texto 2">
                <a:extLst>
                  <a:ext uri="{FF2B5EF4-FFF2-40B4-BE49-F238E27FC236}">
                    <a16:creationId xmlns:a16="http://schemas.microsoft.com/office/drawing/2014/main" id="{5C197B1B-1126-9897-A283-E9B1B7390F9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21748" y="4267315"/>
                <a:ext cx="2543174" cy="104837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 fontScale="92500" lnSpcReduction="10000"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42900" algn="l" rtl="0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2800" b="0" i="0" u="none" strike="noStrike" cap="none">
                    <a:solidFill>
                      <a:schemeClr val="dk1"/>
                    </a:solidFill>
                    <a:latin typeface="Vale Sans" panose="020B0503020204030204" pitchFamily="34" charset="0"/>
                    <a:ea typeface="Calibri"/>
                    <a:cs typeface="Calibri"/>
                    <a:sym typeface="Calibri"/>
                  </a:defRPr>
                </a:lvl1pPr>
                <a:lvl2pPr marL="914400" marR="0" lvl="1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24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2pPr>
                <a:lvl3pPr marL="1371600" marR="0" lvl="2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20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3pPr>
                <a:lvl4pPr marL="1828800" marR="0" lvl="3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4pPr>
                <a:lvl5pPr marL="2286000" marR="0" lvl="4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5pPr>
                <a:lvl6pPr marL="2743200" marR="0" lvl="5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6pPr>
                <a:lvl7pPr marL="3200400" marR="0" lvl="6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7pPr>
                <a:lvl8pPr marL="3657600" marR="0" lvl="7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8pPr>
                <a:lvl9pPr marL="4114800" marR="0" lvl="8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9pPr>
              </a:lstStyle>
              <a:p>
                <a:pPr marL="114300" indent="0" algn="ctr">
                  <a:buFont typeface="Arial"/>
                  <a:buNone/>
                </a:pPr>
                <a:r>
                  <a:rPr lang="pt-BR" sz="2000" noProof="0" dirty="0">
                    <a:solidFill>
                      <a:srgbClr val="747678"/>
                    </a:solidFill>
                    <a:latin typeface="Vale Sans Light" panose="020B0403020204030204" pitchFamily="34" charset="0"/>
                  </a:rPr>
                  <a:t>Do total de estudantes do 3º ano</a:t>
                </a:r>
              </a:p>
              <a:p>
                <a:pPr marL="114300" indent="0" algn="ctr">
                  <a:buNone/>
                </a:pPr>
                <a:r>
                  <a:rPr lang="pt-BR" sz="2000" dirty="0">
                    <a:solidFill>
                      <a:srgbClr val="747678"/>
                    </a:solidFill>
                    <a:latin typeface="Vale Sans Light" panose="020B0403020204030204" pitchFamily="34" charset="0"/>
                  </a:rPr>
                  <a:t>LP + MAT + PT</a:t>
                </a:r>
              </a:p>
            </p:txBody>
          </p:sp>
          <p:graphicFrame>
            <p:nvGraphicFramePr>
              <p:cNvPr id="38" name="Gráfico 37">
                <a:extLst>
                  <a:ext uri="{FF2B5EF4-FFF2-40B4-BE49-F238E27FC236}">
                    <a16:creationId xmlns:a16="http://schemas.microsoft.com/office/drawing/2014/main" id="{F6A7D610-2BD8-96AD-633E-2B2608888566}"/>
                  </a:ext>
                </a:extLst>
              </p:cNvPr>
              <p:cNvGraphicFramePr/>
              <p:nvPr>
                <p:extLst/>
              </p:nvPr>
            </p:nvGraphicFramePr>
            <p:xfrm>
              <a:off x="847406" y="2769773"/>
              <a:ext cx="2891858" cy="1557994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39" name="CaixaDeTexto 38">
                <a:extLst>
                  <a:ext uri="{FF2B5EF4-FFF2-40B4-BE49-F238E27FC236}">
                    <a16:creationId xmlns:a16="http://schemas.microsoft.com/office/drawing/2014/main" id="{023927B2-9C5A-9669-FA0B-96763891D418}"/>
                  </a:ext>
                </a:extLst>
              </p:cNvPr>
              <p:cNvSpPr txBox="1"/>
              <p:nvPr/>
            </p:nvSpPr>
            <p:spPr>
              <a:xfrm>
                <a:off x="1811026" y="3270712"/>
                <a:ext cx="112765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2800" noProof="0" dirty="0">
                    <a:solidFill>
                      <a:srgbClr val="01AA8D"/>
                    </a:solidFill>
                    <a:latin typeface="Vale Sans" panose="020B0503020204030204" pitchFamily="34" charset="0"/>
                  </a:rPr>
                  <a:t>59%</a:t>
                </a:r>
              </a:p>
            </p:txBody>
          </p:sp>
        </p:grpSp>
        <p:sp>
          <p:nvSpPr>
            <p:cNvPr id="49" name="CaixaDeTexto 48">
              <a:extLst>
                <a:ext uri="{FF2B5EF4-FFF2-40B4-BE49-F238E27FC236}">
                  <a16:creationId xmlns:a16="http://schemas.microsoft.com/office/drawing/2014/main" id="{3E9DFE78-AA7C-8580-C360-F7B53842466E}"/>
                </a:ext>
              </a:extLst>
            </p:cNvPr>
            <p:cNvSpPr txBox="1"/>
            <p:nvPr/>
          </p:nvSpPr>
          <p:spPr>
            <a:xfrm>
              <a:off x="4183336" y="1410026"/>
              <a:ext cx="15007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noProof="0" dirty="0">
                  <a:solidFill>
                    <a:srgbClr val="01AA8D"/>
                  </a:solidFill>
                  <a:latin typeface="Vale Sans Light" panose="020B0403020204030204" pitchFamily="34" charset="0"/>
                </a:rPr>
                <a:t>2024</a:t>
              </a:r>
            </a:p>
          </p:txBody>
        </p:sp>
        <p:cxnSp>
          <p:nvCxnSpPr>
            <p:cNvPr id="5" name="Conector reto 4">
              <a:extLst>
                <a:ext uri="{FF2B5EF4-FFF2-40B4-BE49-F238E27FC236}">
                  <a16:creationId xmlns:a16="http://schemas.microsoft.com/office/drawing/2014/main" id="{659BBD32-374A-D961-2045-FEAFD2C34722}"/>
                </a:ext>
              </a:extLst>
            </p:cNvPr>
            <p:cNvCxnSpPr>
              <a:cxnSpLocks/>
            </p:cNvCxnSpPr>
            <p:nvPr/>
          </p:nvCxnSpPr>
          <p:spPr>
            <a:xfrm>
              <a:off x="3681480" y="1787272"/>
              <a:ext cx="2504481" cy="0"/>
            </a:xfrm>
            <a:prstGeom prst="line">
              <a:avLst/>
            </a:prstGeom>
            <a:ln>
              <a:solidFill>
                <a:srgbClr val="01AA8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Agrupar 6">
            <a:extLst>
              <a:ext uri="{FF2B5EF4-FFF2-40B4-BE49-F238E27FC236}">
                <a16:creationId xmlns:a16="http://schemas.microsoft.com/office/drawing/2014/main" id="{C8071191-BA71-325A-6648-D23903157629}"/>
              </a:ext>
            </a:extLst>
          </p:cNvPr>
          <p:cNvGrpSpPr/>
          <p:nvPr/>
        </p:nvGrpSpPr>
        <p:grpSpPr>
          <a:xfrm>
            <a:off x="8207432" y="1353397"/>
            <a:ext cx="2891858" cy="4127104"/>
            <a:chOff x="3495900" y="1410026"/>
            <a:chExt cx="2891858" cy="4127104"/>
          </a:xfrm>
        </p:grpSpPr>
        <p:grpSp>
          <p:nvGrpSpPr>
            <p:cNvPr id="8" name="Agrupar 7">
              <a:extLst>
                <a:ext uri="{FF2B5EF4-FFF2-40B4-BE49-F238E27FC236}">
                  <a16:creationId xmlns:a16="http://schemas.microsoft.com/office/drawing/2014/main" id="{414241CA-6361-94C9-AC5C-CAC3499801EB}"/>
                </a:ext>
              </a:extLst>
            </p:cNvPr>
            <p:cNvGrpSpPr/>
            <p:nvPr/>
          </p:nvGrpSpPr>
          <p:grpSpPr>
            <a:xfrm>
              <a:off x="3495900" y="1946663"/>
              <a:ext cx="2891858" cy="3590467"/>
              <a:chOff x="855515" y="1781851"/>
              <a:chExt cx="2891858" cy="3590467"/>
            </a:xfrm>
          </p:grpSpPr>
          <p:sp>
            <p:nvSpPr>
              <p:cNvPr id="14" name="Retângulo: Cantos Arredondados 13">
                <a:extLst>
                  <a:ext uri="{FF2B5EF4-FFF2-40B4-BE49-F238E27FC236}">
                    <a16:creationId xmlns:a16="http://schemas.microsoft.com/office/drawing/2014/main" id="{6D6E8E9B-5875-AFF6-858A-7A8437D23A50}"/>
                  </a:ext>
                </a:extLst>
              </p:cNvPr>
              <p:cNvSpPr/>
              <p:nvPr/>
            </p:nvSpPr>
            <p:spPr>
              <a:xfrm>
                <a:off x="933165" y="1781851"/>
                <a:ext cx="2720340" cy="3590467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noProof="0" dirty="0"/>
              </a:p>
            </p:txBody>
          </p:sp>
          <p:sp>
            <p:nvSpPr>
              <p:cNvPr id="16" name="Espaço Reservado para Texto 2">
                <a:extLst>
                  <a:ext uri="{FF2B5EF4-FFF2-40B4-BE49-F238E27FC236}">
                    <a16:creationId xmlns:a16="http://schemas.microsoft.com/office/drawing/2014/main" id="{E2EFFF76-3962-DFB4-A2DD-7900410CFC5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20808" y="2104780"/>
                <a:ext cx="2345055" cy="721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 fontScale="77500" lnSpcReduction="20000"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42900" algn="l" rtl="0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2800" b="0" i="0" u="none" strike="noStrike" cap="none">
                    <a:solidFill>
                      <a:schemeClr val="dk1"/>
                    </a:solidFill>
                    <a:latin typeface="Vale Sans" panose="020B0503020204030204" pitchFamily="34" charset="0"/>
                    <a:ea typeface="Calibri"/>
                    <a:cs typeface="Calibri"/>
                    <a:sym typeface="Calibri"/>
                  </a:defRPr>
                </a:lvl1pPr>
                <a:lvl2pPr marL="914400" marR="0" lvl="1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24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2pPr>
                <a:lvl3pPr marL="1371600" marR="0" lvl="2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20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3pPr>
                <a:lvl4pPr marL="1828800" marR="0" lvl="3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4pPr>
                <a:lvl5pPr marL="2286000" marR="0" lvl="4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5pPr>
                <a:lvl6pPr marL="2743200" marR="0" lvl="5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6pPr>
                <a:lvl7pPr marL="3200400" marR="0" lvl="6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7pPr>
                <a:lvl8pPr marL="3657600" marR="0" lvl="7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8pPr>
                <a:lvl9pPr marL="4114800" marR="0" lvl="8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9pPr>
              </a:lstStyle>
              <a:p>
                <a:pPr marL="114300" indent="0" algn="ctr">
                  <a:lnSpc>
                    <a:spcPct val="110000"/>
                  </a:lnSpc>
                  <a:buFont typeface="Arial"/>
                  <a:buNone/>
                </a:pPr>
                <a:r>
                  <a:rPr lang="pt-BR" sz="3500" b="1" noProof="0" dirty="0">
                    <a:solidFill>
                      <a:srgbClr val="A02B93"/>
                    </a:solidFill>
                  </a:rPr>
                  <a:t>1.077</a:t>
                </a:r>
                <a:r>
                  <a:rPr lang="pt-BR" sz="1800" noProof="0" dirty="0">
                    <a:solidFill>
                      <a:srgbClr val="747678"/>
                    </a:solidFill>
                  </a:rPr>
                  <a:t> </a:t>
                </a:r>
                <a:r>
                  <a:rPr lang="pt-BR" sz="2200" noProof="0" dirty="0">
                    <a:solidFill>
                      <a:srgbClr val="747678"/>
                    </a:solidFill>
                  </a:rPr>
                  <a:t>estudantes</a:t>
                </a:r>
              </a:p>
            </p:txBody>
          </p:sp>
          <p:sp>
            <p:nvSpPr>
              <p:cNvPr id="40" name="Elipse 39">
                <a:extLst>
                  <a:ext uri="{FF2B5EF4-FFF2-40B4-BE49-F238E27FC236}">
                    <a16:creationId xmlns:a16="http://schemas.microsoft.com/office/drawing/2014/main" id="{68D3F731-949F-9D12-FF65-4BDBDCA7043B}"/>
                  </a:ext>
                </a:extLst>
              </p:cNvPr>
              <p:cNvSpPr/>
              <p:nvPr/>
            </p:nvSpPr>
            <p:spPr>
              <a:xfrm>
                <a:off x="1707084" y="2996320"/>
                <a:ext cx="1188720" cy="1107440"/>
              </a:xfrm>
              <a:prstGeom prst="ellipse">
                <a:avLst/>
              </a:prstGeom>
              <a:noFill/>
              <a:ln w="38100">
                <a:solidFill>
                  <a:srgbClr val="A02B93"/>
                </a:solidFill>
                <a:prstDash val="sys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pt-BR" sz="1100" noProof="0" dirty="0"/>
              </a:p>
            </p:txBody>
          </p:sp>
          <p:graphicFrame>
            <p:nvGraphicFramePr>
              <p:cNvPr id="42" name="Gráfico 41">
                <a:extLst>
                  <a:ext uri="{FF2B5EF4-FFF2-40B4-BE49-F238E27FC236}">
                    <a16:creationId xmlns:a16="http://schemas.microsoft.com/office/drawing/2014/main" id="{86AB1508-B6AB-61BA-C1FD-05C2B1C23CB6}"/>
                  </a:ext>
                </a:extLst>
              </p:cNvPr>
              <p:cNvGraphicFramePr/>
              <p:nvPr>
                <p:extLst/>
              </p:nvPr>
            </p:nvGraphicFramePr>
            <p:xfrm>
              <a:off x="855515" y="2798087"/>
              <a:ext cx="2891858" cy="1557994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sp>
            <p:nvSpPr>
              <p:cNvPr id="41" name="Espaço Reservado para Texto 2">
                <a:extLst>
                  <a:ext uri="{FF2B5EF4-FFF2-40B4-BE49-F238E27FC236}">
                    <a16:creationId xmlns:a16="http://schemas.microsoft.com/office/drawing/2014/main" id="{444E7E54-451D-24D9-1F50-8E97B2A3066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21748" y="4267315"/>
                <a:ext cx="2543174" cy="104837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 fontScale="92500" lnSpcReduction="10000"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42900" algn="l" rtl="0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2800" b="0" i="0" u="none" strike="noStrike" cap="none">
                    <a:solidFill>
                      <a:schemeClr val="dk1"/>
                    </a:solidFill>
                    <a:latin typeface="Vale Sans" panose="020B0503020204030204" pitchFamily="34" charset="0"/>
                    <a:ea typeface="Calibri"/>
                    <a:cs typeface="Calibri"/>
                    <a:sym typeface="Calibri"/>
                  </a:defRPr>
                </a:lvl1pPr>
                <a:lvl2pPr marL="914400" marR="0" lvl="1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24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2pPr>
                <a:lvl3pPr marL="1371600" marR="0" lvl="2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20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3pPr>
                <a:lvl4pPr marL="1828800" marR="0" lvl="3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4pPr>
                <a:lvl5pPr marL="2286000" marR="0" lvl="4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5pPr>
                <a:lvl6pPr marL="2743200" marR="0" lvl="5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6pPr>
                <a:lvl7pPr marL="3200400" marR="0" lvl="6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7pPr>
                <a:lvl8pPr marL="3657600" marR="0" lvl="7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8pPr>
                <a:lvl9pPr marL="4114800" marR="0" lvl="8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9pPr>
              </a:lstStyle>
              <a:p>
                <a:pPr marL="114300" indent="0" algn="ctr">
                  <a:buFont typeface="Arial"/>
                  <a:buNone/>
                </a:pPr>
                <a:r>
                  <a:rPr lang="pt-BR" sz="2000" noProof="0" dirty="0">
                    <a:solidFill>
                      <a:srgbClr val="747678"/>
                    </a:solidFill>
                    <a:latin typeface="Vale Sans Light" panose="020B0403020204030204" pitchFamily="34" charset="0"/>
                  </a:rPr>
                  <a:t>Do total de estudantes do 3º ano</a:t>
                </a:r>
              </a:p>
              <a:p>
                <a:pPr marL="114300" indent="0" algn="ctr">
                  <a:buFont typeface="Arial"/>
                  <a:buNone/>
                </a:pPr>
                <a:r>
                  <a:rPr lang="pt-BR" sz="2000" noProof="0" dirty="0">
                    <a:solidFill>
                      <a:srgbClr val="747678"/>
                    </a:solidFill>
                    <a:latin typeface="Vale Sans Light" panose="020B0403020204030204" pitchFamily="34" charset="0"/>
                  </a:rPr>
                  <a:t>LP + MAT + PT</a:t>
                </a:r>
              </a:p>
            </p:txBody>
          </p:sp>
          <p:sp>
            <p:nvSpPr>
              <p:cNvPr id="43" name="CaixaDeTexto 42">
                <a:extLst>
                  <a:ext uri="{FF2B5EF4-FFF2-40B4-BE49-F238E27FC236}">
                    <a16:creationId xmlns:a16="http://schemas.microsoft.com/office/drawing/2014/main" id="{2CE72642-3AFB-5133-D7F5-551584CF0965}"/>
                  </a:ext>
                </a:extLst>
              </p:cNvPr>
              <p:cNvSpPr txBox="1"/>
              <p:nvPr/>
            </p:nvSpPr>
            <p:spPr>
              <a:xfrm>
                <a:off x="1811026" y="3315589"/>
                <a:ext cx="112765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2800" dirty="0">
                    <a:solidFill>
                      <a:srgbClr val="A02B93"/>
                    </a:solidFill>
                    <a:latin typeface="Vale Sans" panose="020B0503020204030204" pitchFamily="34" charset="0"/>
                  </a:rPr>
                  <a:t>66</a:t>
                </a:r>
                <a:r>
                  <a:rPr lang="pt-BR" sz="2800" noProof="0" dirty="0">
                    <a:solidFill>
                      <a:srgbClr val="A02B93"/>
                    </a:solidFill>
                    <a:latin typeface="Vale Sans" panose="020B0503020204030204" pitchFamily="34" charset="0"/>
                  </a:rPr>
                  <a:t>%</a:t>
                </a:r>
              </a:p>
            </p:txBody>
          </p:sp>
        </p:grpSp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A27A8C81-B310-B46C-6A84-B40FD2EC11F1}"/>
                </a:ext>
              </a:extLst>
            </p:cNvPr>
            <p:cNvSpPr txBox="1"/>
            <p:nvPr/>
          </p:nvSpPr>
          <p:spPr>
            <a:xfrm>
              <a:off x="4183336" y="1410026"/>
              <a:ext cx="15007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noProof="0" dirty="0" smtClean="0">
                  <a:solidFill>
                    <a:srgbClr val="A02B93"/>
                  </a:solidFill>
                  <a:latin typeface="Vale Sans Light" panose="020B0403020204030204" pitchFamily="34" charset="0"/>
                </a:rPr>
                <a:t>2025</a:t>
              </a:r>
              <a:endParaRPr lang="pt-BR" noProof="0" dirty="0">
                <a:solidFill>
                  <a:srgbClr val="A02B93"/>
                </a:solidFill>
                <a:latin typeface="Vale Sans Light" panose="020B0403020204030204" pitchFamily="34" charset="0"/>
              </a:endParaRPr>
            </a:p>
          </p:txBody>
        </p:sp>
        <p:cxnSp>
          <p:nvCxnSpPr>
            <p:cNvPr id="12" name="Conector reto 11">
              <a:extLst>
                <a:ext uri="{FF2B5EF4-FFF2-40B4-BE49-F238E27FC236}">
                  <a16:creationId xmlns:a16="http://schemas.microsoft.com/office/drawing/2014/main" id="{7F996E2C-6376-0F90-D61D-6871CD0A74FD}"/>
                </a:ext>
              </a:extLst>
            </p:cNvPr>
            <p:cNvCxnSpPr>
              <a:cxnSpLocks/>
            </p:cNvCxnSpPr>
            <p:nvPr/>
          </p:nvCxnSpPr>
          <p:spPr>
            <a:xfrm>
              <a:off x="3681480" y="1787272"/>
              <a:ext cx="2504481" cy="0"/>
            </a:xfrm>
            <a:prstGeom prst="line">
              <a:avLst/>
            </a:prstGeom>
            <a:ln>
              <a:solidFill>
                <a:srgbClr val="A02B9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38946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30DF7CA1-9287-B5E3-854B-CD76088DCC84}"/>
              </a:ext>
            </a:extLst>
          </p:cNvPr>
          <p:cNvSpPr/>
          <p:nvPr/>
        </p:nvSpPr>
        <p:spPr>
          <a:xfrm>
            <a:off x="3291231" y="1596787"/>
            <a:ext cx="8690897" cy="4162567"/>
          </a:xfrm>
          <a:prstGeom prst="roundRect">
            <a:avLst>
              <a:gd name="adj" fmla="val 8470"/>
            </a:avLst>
          </a:prstGeom>
          <a:noFill/>
          <a:ln w="57150">
            <a:solidFill>
              <a:srgbClr val="01AA8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3C1AE9B4-B3C6-93B7-F84C-CA16BF5A38C8}"/>
              </a:ext>
            </a:extLst>
          </p:cNvPr>
          <p:cNvGrpSpPr/>
          <p:nvPr/>
        </p:nvGrpSpPr>
        <p:grpSpPr>
          <a:xfrm>
            <a:off x="440113" y="1842448"/>
            <a:ext cx="2692945" cy="3690758"/>
            <a:chOff x="440113" y="1761893"/>
            <a:chExt cx="2692945" cy="3925548"/>
          </a:xfrm>
        </p:grpSpPr>
        <p:sp>
          <p:nvSpPr>
            <p:cNvPr id="5" name="Retângulo: Cantos Arredondados 4">
              <a:extLst>
                <a:ext uri="{FF2B5EF4-FFF2-40B4-BE49-F238E27FC236}">
                  <a16:creationId xmlns:a16="http://schemas.microsoft.com/office/drawing/2014/main" id="{6BB83899-11F3-0B00-EEA4-C69D0251B267}"/>
                </a:ext>
              </a:extLst>
            </p:cNvPr>
            <p:cNvSpPr/>
            <p:nvPr/>
          </p:nvSpPr>
          <p:spPr>
            <a:xfrm>
              <a:off x="479942" y="1783778"/>
              <a:ext cx="2613289" cy="3903663"/>
            </a:xfrm>
            <a:prstGeom prst="roundRect">
              <a:avLst>
                <a:gd name="adj" fmla="val 6011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4B7DDDB1-EC93-9C19-9328-27362EE81BF1}"/>
                </a:ext>
              </a:extLst>
            </p:cNvPr>
            <p:cNvSpPr txBox="1"/>
            <p:nvPr/>
          </p:nvSpPr>
          <p:spPr>
            <a:xfrm>
              <a:off x="603709" y="2053219"/>
              <a:ext cx="2399085" cy="26846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pt-BR" b="1" dirty="0"/>
            </a:p>
            <a:p>
              <a:endParaRPr lang="pt-BR" b="1" dirty="0"/>
            </a:p>
            <a:p>
              <a:endParaRPr lang="pt-BR" b="1" dirty="0"/>
            </a:p>
            <a:p>
              <a:endParaRPr lang="pt-BR" b="1" dirty="0"/>
            </a:p>
            <a:p>
              <a:pPr algn="ctr"/>
              <a:r>
                <a:rPr lang="pt-BR" sz="2400" b="1" dirty="0">
                  <a:solidFill>
                    <a:srgbClr val="747678"/>
                  </a:solidFill>
                  <a:latin typeface="Vale Sans" panose="020B0503020204030204" pitchFamily="34" charset="0"/>
                </a:rPr>
                <a:t>ACERTOU  </a:t>
              </a:r>
              <a:r>
                <a:rPr lang="pt-BR" sz="2400" b="1" dirty="0">
                  <a:solidFill>
                    <a:srgbClr val="E2702F"/>
                  </a:solidFill>
                  <a:latin typeface="Vale Sans" panose="020B0503020204030204" pitchFamily="34" charset="0"/>
                </a:rPr>
                <a:t>ACIMA</a:t>
              </a:r>
            </a:p>
            <a:p>
              <a:pPr algn="ctr"/>
              <a:r>
                <a:rPr lang="pt-BR" sz="2400" b="1" dirty="0">
                  <a:solidFill>
                    <a:srgbClr val="E2702F"/>
                  </a:solidFill>
                  <a:latin typeface="Vale Sans" panose="020B0503020204030204" pitchFamily="34" charset="0"/>
                </a:rPr>
                <a:t>≥ 75%</a:t>
              </a:r>
              <a:endParaRPr lang="pt-BR" sz="2400" b="1" dirty="0">
                <a:solidFill>
                  <a:srgbClr val="747678"/>
                </a:solidFill>
                <a:latin typeface="Vale Sans" panose="020B0503020204030204" pitchFamily="34" charset="0"/>
              </a:endParaRPr>
            </a:p>
            <a:p>
              <a:pPr algn="ctr"/>
              <a:r>
                <a:rPr lang="pt-BR" sz="2400" b="1" dirty="0">
                  <a:solidFill>
                    <a:srgbClr val="747678"/>
                  </a:solidFill>
                  <a:latin typeface="Vale Sans" panose="020B0503020204030204" pitchFamily="34" charset="0"/>
                </a:rPr>
                <a:t>DA PROVA  </a:t>
              </a:r>
            </a:p>
          </p:txBody>
        </p:sp>
        <p:pic>
          <p:nvPicPr>
            <p:cNvPr id="26" name="Picture 25" descr="A green square with a black background&#10;&#10;Description automatically generated">
              <a:extLst>
                <a:ext uri="{FF2B5EF4-FFF2-40B4-BE49-F238E27FC236}">
                  <a16:creationId xmlns:a16="http://schemas.microsoft.com/office/drawing/2014/main" id="{007974BA-B2C1-B1DC-E7E8-4D00C1FC19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84395"/>
            <a:stretch/>
          </p:blipFill>
          <p:spPr>
            <a:xfrm>
              <a:off x="440113" y="1785086"/>
              <a:ext cx="2692945" cy="1002823"/>
            </a:xfrm>
            <a:prstGeom prst="rect">
              <a:avLst/>
            </a:prstGeom>
          </p:spPr>
        </p:pic>
        <p:sp>
          <p:nvSpPr>
            <p:cNvPr id="29" name="Retângulo: Cantos Arredondados 28">
              <a:extLst>
                <a:ext uri="{FF2B5EF4-FFF2-40B4-BE49-F238E27FC236}">
                  <a16:creationId xmlns:a16="http://schemas.microsoft.com/office/drawing/2014/main" id="{CD097F93-0CC6-7C71-A25F-A8128F0C480A}"/>
                </a:ext>
              </a:extLst>
            </p:cNvPr>
            <p:cNvSpPr/>
            <p:nvPr/>
          </p:nvSpPr>
          <p:spPr>
            <a:xfrm>
              <a:off x="479942" y="1761893"/>
              <a:ext cx="2613289" cy="713351"/>
            </a:xfrm>
            <a:prstGeom prst="roundRect">
              <a:avLst>
                <a:gd name="adj" fmla="val 22243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>
                  <a:latin typeface="Vale Sans" panose="020B0503020204030204" pitchFamily="34" charset="0"/>
                </a:rPr>
                <a:t>ADEQUADO</a:t>
              </a:r>
            </a:p>
          </p:txBody>
        </p:sp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228C85B2-6531-D12F-2B57-2BE73164A864}"/>
                </a:ext>
              </a:extLst>
            </p:cNvPr>
            <p:cNvSpPr txBox="1"/>
            <p:nvPr/>
          </p:nvSpPr>
          <p:spPr>
            <a:xfrm>
              <a:off x="2057354" y="3051389"/>
              <a:ext cx="98098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pt-BR" sz="2000" b="1" dirty="0">
                <a:solidFill>
                  <a:srgbClr val="F68B32"/>
                </a:solidFill>
                <a:latin typeface="Vale Sans Black" panose="020B0A03020204030204" pitchFamily="34" charset="0"/>
              </a:endParaRPr>
            </a:p>
          </p:txBody>
        </p:sp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A191CF7D-09A2-03B9-1632-8DF45C074F44}"/>
                </a:ext>
              </a:extLst>
            </p:cNvPr>
            <p:cNvSpPr txBox="1"/>
            <p:nvPr/>
          </p:nvSpPr>
          <p:spPr>
            <a:xfrm>
              <a:off x="2322097" y="5220181"/>
              <a:ext cx="60914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pt-BR" sz="2000" b="1" dirty="0">
                <a:solidFill>
                  <a:srgbClr val="F68B32"/>
                </a:solidFill>
                <a:latin typeface="Vale Sans Black" panose="020B0A03020204030204" pitchFamily="34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36787EC5-E616-1D7B-41F7-1E7FEBE053D8}"/>
              </a:ext>
            </a:extLst>
          </p:cNvPr>
          <p:cNvGrpSpPr/>
          <p:nvPr/>
        </p:nvGrpSpPr>
        <p:grpSpPr>
          <a:xfrm>
            <a:off x="6253818" y="1864276"/>
            <a:ext cx="2744173" cy="3690758"/>
            <a:chOff x="3207342" y="1761893"/>
            <a:chExt cx="2744173" cy="3915323"/>
          </a:xfrm>
        </p:grpSpPr>
        <p:sp>
          <p:nvSpPr>
            <p:cNvPr id="11" name="Retângulo: Cantos Arredondados 10">
              <a:extLst>
                <a:ext uri="{FF2B5EF4-FFF2-40B4-BE49-F238E27FC236}">
                  <a16:creationId xmlns:a16="http://schemas.microsoft.com/office/drawing/2014/main" id="{37E84A10-9D02-EC99-FF4D-F07BABAD5DAA}"/>
                </a:ext>
              </a:extLst>
            </p:cNvPr>
            <p:cNvSpPr/>
            <p:nvPr/>
          </p:nvSpPr>
          <p:spPr>
            <a:xfrm>
              <a:off x="3273966" y="1783778"/>
              <a:ext cx="2613289" cy="3893438"/>
            </a:xfrm>
            <a:prstGeom prst="roundRect">
              <a:avLst>
                <a:gd name="adj" fmla="val 6011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27" name="Picture 26" descr="A green square with a black background&#10;&#10;Description automatically generated">
              <a:extLst>
                <a:ext uri="{FF2B5EF4-FFF2-40B4-BE49-F238E27FC236}">
                  <a16:creationId xmlns:a16="http://schemas.microsoft.com/office/drawing/2014/main" id="{78B98253-1EA6-04FD-2F1C-309044AC36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84395"/>
            <a:stretch/>
          </p:blipFill>
          <p:spPr>
            <a:xfrm>
              <a:off x="3207342" y="1761893"/>
              <a:ext cx="2744173" cy="1002823"/>
            </a:xfrm>
            <a:prstGeom prst="rect">
              <a:avLst/>
            </a:prstGeom>
          </p:spPr>
        </p:pic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id="{D5D8EEC7-94AE-AA7F-0238-1FBA5D536FAE}"/>
                </a:ext>
              </a:extLst>
            </p:cNvPr>
            <p:cNvSpPr txBox="1"/>
            <p:nvPr/>
          </p:nvSpPr>
          <p:spPr>
            <a:xfrm>
              <a:off x="3381068" y="1939356"/>
              <a:ext cx="239908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pt-BR" b="1" dirty="0"/>
            </a:p>
            <a:p>
              <a:endParaRPr lang="pt-BR" b="1" dirty="0"/>
            </a:p>
            <a:p>
              <a:endParaRPr lang="pt-BR" b="1" dirty="0"/>
            </a:p>
          </p:txBody>
        </p:sp>
        <p:sp>
          <p:nvSpPr>
            <p:cNvPr id="14" name="CaixaDeTexto 13">
              <a:extLst>
                <a:ext uri="{FF2B5EF4-FFF2-40B4-BE49-F238E27FC236}">
                  <a16:creationId xmlns:a16="http://schemas.microsoft.com/office/drawing/2014/main" id="{80686D96-2B99-25D4-3ED1-CB89A002C709}"/>
                </a:ext>
              </a:extLst>
            </p:cNvPr>
            <p:cNvSpPr txBox="1"/>
            <p:nvPr/>
          </p:nvSpPr>
          <p:spPr>
            <a:xfrm>
              <a:off x="4900835" y="3840789"/>
              <a:ext cx="10328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pt-BR" sz="2000" b="1" dirty="0">
                <a:solidFill>
                  <a:srgbClr val="F68B32"/>
                </a:solidFill>
                <a:latin typeface="Vale Sans Black" panose="020B0A03020204030204" pitchFamily="34" charset="0"/>
              </a:endParaRPr>
            </a:p>
          </p:txBody>
        </p:sp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8EB55713-C61B-B1C2-7478-9FEEF5B4DC13}"/>
                </a:ext>
              </a:extLst>
            </p:cNvPr>
            <p:cNvSpPr txBox="1"/>
            <p:nvPr/>
          </p:nvSpPr>
          <p:spPr>
            <a:xfrm>
              <a:off x="5056737" y="5181865"/>
              <a:ext cx="6912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pt-BR" sz="2000" b="1" dirty="0">
                <a:solidFill>
                  <a:srgbClr val="F68B32"/>
                </a:solidFill>
                <a:latin typeface="Vale Sans Black" panose="020B0A03020204030204" pitchFamily="34" charset="0"/>
              </a:endParaRPr>
            </a:p>
          </p:txBody>
        </p:sp>
        <p:sp>
          <p:nvSpPr>
            <p:cNvPr id="30" name="Retângulo: Cantos Arredondados 29">
              <a:extLst>
                <a:ext uri="{FF2B5EF4-FFF2-40B4-BE49-F238E27FC236}">
                  <a16:creationId xmlns:a16="http://schemas.microsoft.com/office/drawing/2014/main" id="{FA5E3483-54E1-CFC9-9A87-667DDCE6C737}"/>
                </a:ext>
              </a:extLst>
            </p:cNvPr>
            <p:cNvSpPr/>
            <p:nvPr/>
          </p:nvSpPr>
          <p:spPr>
            <a:xfrm>
              <a:off x="3283560" y="1812431"/>
              <a:ext cx="2613289" cy="662812"/>
            </a:xfrm>
            <a:prstGeom prst="roundRect">
              <a:avLst>
                <a:gd name="adj" fmla="val 22243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>
                  <a:latin typeface="Vale Sans" panose="020B0503020204030204" pitchFamily="34" charset="0"/>
                </a:rPr>
                <a:t>CRÍTICO</a:t>
              </a:r>
            </a:p>
          </p:txBody>
        </p:sp>
      </p:grpSp>
      <p:sp>
        <p:nvSpPr>
          <p:cNvPr id="24" name="CaixaDeTexto 6">
            <a:extLst>
              <a:ext uri="{FF2B5EF4-FFF2-40B4-BE49-F238E27FC236}">
                <a16:creationId xmlns:a16="http://schemas.microsoft.com/office/drawing/2014/main" id="{92B8FEDA-E702-F257-F456-D9B7F14206C7}"/>
              </a:ext>
            </a:extLst>
          </p:cNvPr>
          <p:cNvSpPr txBox="1"/>
          <p:nvPr/>
        </p:nvSpPr>
        <p:spPr>
          <a:xfrm>
            <a:off x="332273" y="718236"/>
            <a:ext cx="9469887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900"/>
              </a:lnSpc>
            </a:pPr>
            <a:r>
              <a:rPr lang="pt-BR" sz="3600" b="1" dirty="0">
                <a:solidFill>
                  <a:srgbClr val="F68B32"/>
                </a:solidFill>
                <a:latin typeface="Vale Sans Black" panose="020B0A03020204030204" pitchFamily="34" charset="0"/>
              </a:rPr>
              <a:t>Critérios de avaliação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A1BAF82-E94D-9879-A154-A9A39D154DF0}"/>
              </a:ext>
            </a:extLst>
          </p:cNvPr>
          <p:cNvSpPr txBox="1"/>
          <p:nvPr/>
        </p:nvSpPr>
        <p:spPr>
          <a:xfrm>
            <a:off x="6427544" y="2968257"/>
            <a:ext cx="236692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rgbClr val="747678"/>
                </a:solidFill>
                <a:latin typeface="Vale Sans" panose="020B0503020204030204" pitchFamily="34" charset="0"/>
              </a:rPr>
              <a:t>ACERTOU  </a:t>
            </a:r>
          </a:p>
          <a:p>
            <a:pPr algn="ctr"/>
            <a:r>
              <a:rPr lang="pt-BR" sz="2400" b="1" dirty="0">
                <a:solidFill>
                  <a:srgbClr val="E2702F"/>
                </a:solidFill>
                <a:latin typeface="Vale Sans" panose="020B0503020204030204" pitchFamily="34" charset="0"/>
              </a:rPr>
              <a:t>ENTRE</a:t>
            </a:r>
          </a:p>
          <a:p>
            <a:pPr algn="ctr"/>
            <a:r>
              <a:rPr lang="pt-BR" sz="2400" b="1" dirty="0">
                <a:solidFill>
                  <a:srgbClr val="E2702F"/>
                </a:solidFill>
                <a:latin typeface="Vale Sans" panose="020B0503020204030204" pitchFamily="34" charset="0"/>
              </a:rPr>
              <a:t>≥ 25%</a:t>
            </a:r>
          </a:p>
          <a:p>
            <a:pPr algn="ctr"/>
            <a:r>
              <a:rPr lang="pt-BR" sz="2400" b="1" dirty="0">
                <a:solidFill>
                  <a:srgbClr val="E2702F"/>
                </a:solidFill>
                <a:latin typeface="Vale Sans" panose="020B0503020204030204" pitchFamily="34" charset="0"/>
              </a:rPr>
              <a:t>&lt; 50%</a:t>
            </a:r>
          </a:p>
          <a:p>
            <a:pPr algn="ctr"/>
            <a:r>
              <a:rPr lang="pt-BR" sz="2400" b="1" dirty="0">
                <a:solidFill>
                  <a:srgbClr val="747678"/>
                </a:solidFill>
                <a:latin typeface="Vale Sans" panose="020B0503020204030204" pitchFamily="34" charset="0"/>
              </a:rPr>
              <a:t>DA PROVA  </a:t>
            </a:r>
          </a:p>
        </p:txBody>
      </p:sp>
      <p:grpSp>
        <p:nvGrpSpPr>
          <p:cNvPr id="45" name="Group 48">
            <a:extLst>
              <a:ext uri="{FF2B5EF4-FFF2-40B4-BE49-F238E27FC236}">
                <a16:creationId xmlns:a16="http://schemas.microsoft.com/office/drawing/2014/main" id="{6D3E7CA5-F66E-3C04-2981-DB4764F66913}"/>
              </a:ext>
            </a:extLst>
          </p:cNvPr>
          <p:cNvGrpSpPr/>
          <p:nvPr/>
        </p:nvGrpSpPr>
        <p:grpSpPr>
          <a:xfrm>
            <a:off x="9154124" y="1842448"/>
            <a:ext cx="2747117" cy="3690758"/>
            <a:chOff x="3207342" y="1761893"/>
            <a:chExt cx="2744173" cy="3915323"/>
          </a:xfrm>
        </p:grpSpPr>
        <p:sp>
          <p:nvSpPr>
            <p:cNvPr id="46" name="Retângulo: Cantos Arredondados 45">
              <a:extLst>
                <a:ext uri="{FF2B5EF4-FFF2-40B4-BE49-F238E27FC236}">
                  <a16:creationId xmlns:a16="http://schemas.microsoft.com/office/drawing/2014/main" id="{7FA5803F-8082-F7BC-C5E2-0320661CE97C}"/>
                </a:ext>
              </a:extLst>
            </p:cNvPr>
            <p:cNvSpPr/>
            <p:nvPr/>
          </p:nvSpPr>
          <p:spPr>
            <a:xfrm>
              <a:off x="3273966" y="1783778"/>
              <a:ext cx="2613289" cy="3893438"/>
            </a:xfrm>
            <a:prstGeom prst="roundRect">
              <a:avLst>
                <a:gd name="adj" fmla="val 6011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47" name="Picture 26" descr="A green square with a black background&#10;&#10;Description automatically generated">
              <a:extLst>
                <a:ext uri="{FF2B5EF4-FFF2-40B4-BE49-F238E27FC236}">
                  <a16:creationId xmlns:a16="http://schemas.microsoft.com/office/drawing/2014/main" id="{3ED20487-AB84-F3F6-076C-EA3D2DAA56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84395"/>
            <a:stretch/>
          </p:blipFill>
          <p:spPr>
            <a:xfrm>
              <a:off x="3207342" y="1761893"/>
              <a:ext cx="2744173" cy="1002823"/>
            </a:xfrm>
            <a:prstGeom prst="rect">
              <a:avLst/>
            </a:prstGeom>
          </p:spPr>
        </p:pic>
        <p:sp>
          <p:nvSpPr>
            <p:cNvPr id="52" name="CaixaDeTexto 51">
              <a:extLst>
                <a:ext uri="{FF2B5EF4-FFF2-40B4-BE49-F238E27FC236}">
                  <a16:creationId xmlns:a16="http://schemas.microsoft.com/office/drawing/2014/main" id="{D510AB02-6918-A8C1-127E-AA336EEE9368}"/>
                </a:ext>
              </a:extLst>
            </p:cNvPr>
            <p:cNvSpPr txBox="1"/>
            <p:nvPr/>
          </p:nvSpPr>
          <p:spPr>
            <a:xfrm>
              <a:off x="3381068" y="1939356"/>
              <a:ext cx="239908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pt-BR" b="1" dirty="0"/>
            </a:p>
            <a:p>
              <a:endParaRPr lang="pt-BR" b="1" dirty="0"/>
            </a:p>
            <a:p>
              <a:endParaRPr lang="pt-BR" b="1" dirty="0"/>
            </a:p>
          </p:txBody>
        </p:sp>
        <p:sp>
          <p:nvSpPr>
            <p:cNvPr id="53" name="CaixaDeTexto 52">
              <a:extLst>
                <a:ext uri="{FF2B5EF4-FFF2-40B4-BE49-F238E27FC236}">
                  <a16:creationId xmlns:a16="http://schemas.microsoft.com/office/drawing/2014/main" id="{4A9D55D6-D601-2656-8C82-4BAA9D400501}"/>
                </a:ext>
              </a:extLst>
            </p:cNvPr>
            <p:cNvSpPr txBox="1"/>
            <p:nvPr/>
          </p:nvSpPr>
          <p:spPr>
            <a:xfrm>
              <a:off x="4900835" y="3840789"/>
              <a:ext cx="10328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pt-BR" sz="2000" b="1" dirty="0">
                <a:solidFill>
                  <a:srgbClr val="F68B32"/>
                </a:solidFill>
                <a:latin typeface="Vale Sans Black" panose="020B0A03020204030204" pitchFamily="34" charset="0"/>
              </a:endParaRPr>
            </a:p>
          </p:txBody>
        </p:sp>
        <p:sp>
          <p:nvSpPr>
            <p:cNvPr id="55" name="CaixaDeTexto 54">
              <a:extLst>
                <a:ext uri="{FF2B5EF4-FFF2-40B4-BE49-F238E27FC236}">
                  <a16:creationId xmlns:a16="http://schemas.microsoft.com/office/drawing/2014/main" id="{4D50E00A-4134-DFFB-A673-70AE9845D991}"/>
                </a:ext>
              </a:extLst>
            </p:cNvPr>
            <p:cNvSpPr txBox="1"/>
            <p:nvPr/>
          </p:nvSpPr>
          <p:spPr>
            <a:xfrm>
              <a:off x="5056737" y="5181865"/>
              <a:ext cx="6912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pt-BR" sz="2000" b="1" dirty="0">
                <a:solidFill>
                  <a:srgbClr val="F68B32"/>
                </a:solidFill>
                <a:latin typeface="Vale Sans Black" panose="020B0A03020204030204" pitchFamily="34" charset="0"/>
              </a:endParaRPr>
            </a:p>
          </p:txBody>
        </p:sp>
        <p:sp>
          <p:nvSpPr>
            <p:cNvPr id="56" name="Retângulo: Cantos Arredondados 55">
              <a:extLst>
                <a:ext uri="{FF2B5EF4-FFF2-40B4-BE49-F238E27FC236}">
                  <a16:creationId xmlns:a16="http://schemas.microsoft.com/office/drawing/2014/main" id="{5654C97C-27DD-FDB7-12F0-0222321E6B7F}"/>
                </a:ext>
              </a:extLst>
            </p:cNvPr>
            <p:cNvSpPr/>
            <p:nvPr/>
          </p:nvSpPr>
          <p:spPr>
            <a:xfrm>
              <a:off x="3283560" y="1812431"/>
              <a:ext cx="2613289" cy="662812"/>
            </a:xfrm>
            <a:prstGeom prst="roundRect">
              <a:avLst>
                <a:gd name="adj" fmla="val 22243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>
                  <a:latin typeface="Vale Sans" panose="020B0503020204030204" pitchFamily="34" charset="0"/>
                </a:rPr>
                <a:t>MUITO CRÍTICO</a:t>
              </a:r>
            </a:p>
          </p:txBody>
        </p:sp>
      </p:grpSp>
      <p:grpSp>
        <p:nvGrpSpPr>
          <p:cNvPr id="57" name="Group 48">
            <a:extLst>
              <a:ext uri="{FF2B5EF4-FFF2-40B4-BE49-F238E27FC236}">
                <a16:creationId xmlns:a16="http://schemas.microsoft.com/office/drawing/2014/main" id="{6BE524DE-37E8-72CF-5F02-0E970C81CB7E}"/>
              </a:ext>
            </a:extLst>
          </p:cNvPr>
          <p:cNvGrpSpPr/>
          <p:nvPr/>
        </p:nvGrpSpPr>
        <p:grpSpPr>
          <a:xfrm>
            <a:off x="3373724" y="1842448"/>
            <a:ext cx="2744173" cy="3690758"/>
            <a:chOff x="3207342" y="1761893"/>
            <a:chExt cx="2744173" cy="3915323"/>
          </a:xfrm>
        </p:grpSpPr>
        <p:sp>
          <p:nvSpPr>
            <p:cNvPr id="58" name="Retângulo: Cantos Arredondados 57">
              <a:extLst>
                <a:ext uri="{FF2B5EF4-FFF2-40B4-BE49-F238E27FC236}">
                  <a16:creationId xmlns:a16="http://schemas.microsoft.com/office/drawing/2014/main" id="{5F74655E-A9B2-C6BC-2681-19A17CA9AD8C}"/>
                </a:ext>
              </a:extLst>
            </p:cNvPr>
            <p:cNvSpPr/>
            <p:nvPr/>
          </p:nvSpPr>
          <p:spPr>
            <a:xfrm>
              <a:off x="3273966" y="1783778"/>
              <a:ext cx="2613289" cy="3893438"/>
            </a:xfrm>
            <a:prstGeom prst="roundRect">
              <a:avLst>
                <a:gd name="adj" fmla="val 6011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59" name="Picture 26" descr="A green square with a black background&#10;&#10;Description automatically generated">
              <a:extLst>
                <a:ext uri="{FF2B5EF4-FFF2-40B4-BE49-F238E27FC236}">
                  <a16:creationId xmlns:a16="http://schemas.microsoft.com/office/drawing/2014/main" id="{D8742B2F-0E4B-BAF3-BBA7-163581A63D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84395"/>
            <a:stretch/>
          </p:blipFill>
          <p:spPr>
            <a:xfrm>
              <a:off x="3207342" y="1761893"/>
              <a:ext cx="2744173" cy="1002823"/>
            </a:xfrm>
            <a:prstGeom prst="rect">
              <a:avLst/>
            </a:prstGeom>
          </p:spPr>
        </p:pic>
        <p:sp>
          <p:nvSpPr>
            <p:cNvPr id="60" name="CaixaDeTexto 59">
              <a:extLst>
                <a:ext uri="{FF2B5EF4-FFF2-40B4-BE49-F238E27FC236}">
                  <a16:creationId xmlns:a16="http://schemas.microsoft.com/office/drawing/2014/main" id="{DA1A9937-89AB-F0C4-70DC-75775BBA3896}"/>
                </a:ext>
              </a:extLst>
            </p:cNvPr>
            <p:cNvSpPr txBox="1"/>
            <p:nvPr/>
          </p:nvSpPr>
          <p:spPr>
            <a:xfrm>
              <a:off x="3381068" y="1939356"/>
              <a:ext cx="239908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pt-BR" b="1" dirty="0"/>
            </a:p>
            <a:p>
              <a:endParaRPr lang="pt-BR" b="1" dirty="0"/>
            </a:p>
            <a:p>
              <a:endParaRPr lang="pt-BR" b="1" dirty="0"/>
            </a:p>
          </p:txBody>
        </p:sp>
        <p:sp>
          <p:nvSpPr>
            <p:cNvPr id="61" name="CaixaDeTexto 60">
              <a:extLst>
                <a:ext uri="{FF2B5EF4-FFF2-40B4-BE49-F238E27FC236}">
                  <a16:creationId xmlns:a16="http://schemas.microsoft.com/office/drawing/2014/main" id="{8CEB19D8-66DC-2054-2685-2775C9E4B166}"/>
                </a:ext>
              </a:extLst>
            </p:cNvPr>
            <p:cNvSpPr txBox="1"/>
            <p:nvPr/>
          </p:nvSpPr>
          <p:spPr>
            <a:xfrm>
              <a:off x="4900835" y="3840789"/>
              <a:ext cx="10328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pt-BR" sz="2000" b="1" dirty="0">
                <a:solidFill>
                  <a:srgbClr val="F68B32"/>
                </a:solidFill>
                <a:latin typeface="Vale Sans Black" panose="020B0A03020204030204" pitchFamily="34" charset="0"/>
              </a:endParaRPr>
            </a:p>
          </p:txBody>
        </p:sp>
        <p:sp>
          <p:nvSpPr>
            <p:cNvPr id="63" name="CaixaDeTexto 62">
              <a:extLst>
                <a:ext uri="{FF2B5EF4-FFF2-40B4-BE49-F238E27FC236}">
                  <a16:creationId xmlns:a16="http://schemas.microsoft.com/office/drawing/2014/main" id="{71A69D0E-278A-37D6-BB99-698C825ED433}"/>
                </a:ext>
              </a:extLst>
            </p:cNvPr>
            <p:cNvSpPr txBox="1"/>
            <p:nvPr/>
          </p:nvSpPr>
          <p:spPr>
            <a:xfrm>
              <a:off x="5056737" y="5181865"/>
              <a:ext cx="6912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pt-BR" sz="2000" b="1" dirty="0">
                <a:solidFill>
                  <a:srgbClr val="F68B32"/>
                </a:solidFill>
                <a:latin typeface="Vale Sans Black" panose="020B0A03020204030204" pitchFamily="34" charset="0"/>
              </a:endParaRPr>
            </a:p>
          </p:txBody>
        </p:sp>
        <p:sp>
          <p:nvSpPr>
            <p:cNvPr id="64" name="Retângulo: Cantos Arredondados 63">
              <a:extLst>
                <a:ext uri="{FF2B5EF4-FFF2-40B4-BE49-F238E27FC236}">
                  <a16:creationId xmlns:a16="http://schemas.microsoft.com/office/drawing/2014/main" id="{E6357CD9-B8BB-D7CB-BB49-20AD833434DA}"/>
                </a:ext>
              </a:extLst>
            </p:cNvPr>
            <p:cNvSpPr/>
            <p:nvPr/>
          </p:nvSpPr>
          <p:spPr>
            <a:xfrm>
              <a:off x="3283560" y="1812431"/>
              <a:ext cx="2613289" cy="662812"/>
            </a:xfrm>
            <a:prstGeom prst="roundRect">
              <a:avLst>
                <a:gd name="adj" fmla="val 22243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>
                  <a:latin typeface="Vale Sans" panose="020B0503020204030204" pitchFamily="34" charset="0"/>
                </a:rPr>
                <a:t>ELEMENTAR</a:t>
              </a:r>
            </a:p>
          </p:txBody>
        </p:sp>
      </p:grpSp>
      <p:sp>
        <p:nvSpPr>
          <p:cNvPr id="66" name="CaixaDeTexto 65">
            <a:extLst>
              <a:ext uri="{FF2B5EF4-FFF2-40B4-BE49-F238E27FC236}">
                <a16:creationId xmlns:a16="http://schemas.microsoft.com/office/drawing/2014/main" id="{0DBB54A9-7004-CF94-C919-FF2061359F75}"/>
              </a:ext>
            </a:extLst>
          </p:cNvPr>
          <p:cNvSpPr txBox="1"/>
          <p:nvPr/>
        </p:nvSpPr>
        <p:spPr>
          <a:xfrm>
            <a:off x="9240523" y="2968257"/>
            <a:ext cx="248917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rgbClr val="747678"/>
                </a:solidFill>
                <a:latin typeface="Vale Sans" panose="020B0503020204030204" pitchFamily="34" charset="0"/>
              </a:rPr>
              <a:t>ACERTOU  </a:t>
            </a:r>
          </a:p>
          <a:p>
            <a:pPr algn="ctr"/>
            <a:r>
              <a:rPr lang="pt-BR" sz="2400" b="1" dirty="0">
                <a:solidFill>
                  <a:srgbClr val="E2702F"/>
                </a:solidFill>
                <a:latin typeface="Vale Sans" panose="020B0503020204030204" pitchFamily="34" charset="0"/>
              </a:rPr>
              <a:t>ATÉ</a:t>
            </a:r>
          </a:p>
          <a:p>
            <a:pPr algn="ctr"/>
            <a:r>
              <a:rPr lang="pt-BR" sz="2400" b="1" dirty="0">
                <a:solidFill>
                  <a:srgbClr val="E2702F"/>
                </a:solidFill>
                <a:latin typeface="Vale Sans" panose="020B0503020204030204" pitchFamily="34" charset="0"/>
              </a:rPr>
              <a:t>&lt; 25% </a:t>
            </a:r>
          </a:p>
          <a:p>
            <a:pPr algn="ctr"/>
            <a:r>
              <a:rPr lang="pt-BR" sz="2400" b="1" dirty="0">
                <a:solidFill>
                  <a:srgbClr val="747678"/>
                </a:solidFill>
                <a:latin typeface="Vale Sans" panose="020B0503020204030204" pitchFamily="34" charset="0"/>
              </a:rPr>
              <a:t>DA PROVA  </a:t>
            </a:r>
          </a:p>
        </p:txBody>
      </p:sp>
      <p:sp>
        <p:nvSpPr>
          <p:cNvPr id="68" name="CaixaDeTexto 67">
            <a:extLst>
              <a:ext uri="{FF2B5EF4-FFF2-40B4-BE49-F238E27FC236}">
                <a16:creationId xmlns:a16="http://schemas.microsoft.com/office/drawing/2014/main" id="{CBF806FF-09CA-FB44-032F-AB2986FD1019}"/>
              </a:ext>
            </a:extLst>
          </p:cNvPr>
          <p:cNvSpPr txBox="1"/>
          <p:nvPr/>
        </p:nvSpPr>
        <p:spPr>
          <a:xfrm>
            <a:off x="3471867" y="2968257"/>
            <a:ext cx="249594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rgbClr val="747678"/>
                </a:solidFill>
                <a:latin typeface="Vale Sans" panose="020B0503020204030204" pitchFamily="34" charset="0"/>
              </a:rPr>
              <a:t>ACERTOU  </a:t>
            </a:r>
          </a:p>
          <a:p>
            <a:pPr algn="ctr"/>
            <a:r>
              <a:rPr lang="pt-BR" sz="2400" b="1" dirty="0">
                <a:solidFill>
                  <a:srgbClr val="E2702F"/>
                </a:solidFill>
                <a:latin typeface="Vale Sans" panose="020B0503020204030204" pitchFamily="34" charset="0"/>
              </a:rPr>
              <a:t>ENTRE</a:t>
            </a:r>
          </a:p>
          <a:p>
            <a:pPr algn="ctr"/>
            <a:r>
              <a:rPr lang="pt-BR" sz="2400" b="1" dirty="0">
                <a:solidFill>
                  <a:srgbClr val="E2702F"/>
                </a:solidFill>
                <a:latin typeface="Vale Sans" panose="020B0503020204030204" pitchFamily="34" charset="0"/>
              </a:rPr>
              <a:t>≥ 50%</a:t>
            </a:r>
          </a:p>
          <a:p>
            <a:pPr algn="ctr"/>
            <a:r>
              <a:rPr lang="pt-BR" sz="2400" b="1" dirty="0">
                <a:solidFill>
                  <a:srgbClr val="E2702F"/>
                </a:solidFill>
                <a:latin typeface="Vale Sans" panose="020B0503020204030204" pitchFamily="34" charset="0"/>
              </a:rPr>
              <a:t> &lt; 75%</a:t>
            </a:r>
          </a:p>
          <a:p>
            <a:pPr algn="ctr"/>
            <a:r>
              <a:rPr lang="pt-BR" sz="2400" b="1" dirty="0">
                <a:solidFill>
                  <a:srgbClr val="747678"/>
                </a:solidFill>
                <a:latin typeface="Vale Sans" panose="020B0503020204030204" pitchFamily="34" charset="0"/>
              </a:rPr>
              <a:t>DA PROVA 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9ACBBA2-D397-0061-8D75-2DC9099AB72B}"/>
              </a:ext>
            </a:extLst>
          </p:cNvPr>
          <p:cNvSpPr txBox="1"/>
          <p:nvPr/>
        </p:nvSpPr>
        <p:spPr>
          <a:xfrm>
            <a:off x="9441507" y="1283793"/>
            <a:ext cx="217235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rgbClr val="01AA8D"/>
                </a:solidFill>
                <a:latin typeface="Vale Sans" panose="020B0503020204030204" pitchFamily="34" charset="0"/>
              </a:rPr>
              <a:t>Não Adequado</a:t>
            </a:r>
          </a:p>
        </p:txBody>
      </p:sp>
    </p:spTree>
    <p:extLst>
      <p:ext uri="{BB962C8B-B14F-4D97-AF65-F5344CB8AC3E}">
        <p14:creationId xmlns:p14="http://schemas.microsoft.com/office/powerpoint/2010/main" val="202427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0B41E5-7FEC-C324-7B08-EA8D3E57A3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id="{81D6E7DB-5A70-A769-B489-E1DC98893DCF}"/>
              </a:ext>
            </a:extLst>
          </p:cNvPr>
          <p:cNvSpPr/>
          <p:nvPr/>
        </p:nvSpPr>
        <p:spPr>
          <a:xfrm>
            <a:off x="929386" y="1625348"/>
            <a:ext cx="10703180" cy="4253160"/>
          </a:xfrm>
          <a:prstGeom prst="roundRect">
            <a:avLst>
              <a:gd name="adj" fmla="val 506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6">
            <a:extLst>
              <a:ext uri="{FF2B5EF4-FFF2-40B4-BE49-F238E27FC236}">
                <a16:creationId xmlns:a16="http://schemas.microsoft.com/office/drawing/2014/main" id="{4FC30589-CFA6-4EAB-E282-3F675E7A712F}"/>
              </a:ext>
            </a:extLst>
          </p:cNvPr>
          <p:cNvSpPr txBox="1"/>
          <p:nvPr/>
        </p:nvSpPr>
        <p:spPr>
          <a:xfrm>
            <a:off x="559434" y="487972"/>
            <a:ext cx="110731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rgbClr val="F68B32"/>
                </a:solidFill>
                <a:latin typeface="Vale Sans Black" panose="020B0A03020204030204" pitchFamily="34" charset="0"/>
              </a:rPr>
              <a:t>Resultados Língua Portuguesa e Matemática</a:t>
            </a:r>
          </a:p>
          <a:p>
            <a:r>
              <a:rPr lang="pt-BR" sz="2000" dirty="0" smtClean="0">
                <a:solidFill>
                  <a:srgbClr val="F68B32"/>
                </a:solidFill>
                <a:latin typeface="Vale Sans Light" panose="020B0403020204030204" pitchFamily="34" charset="0"/>
              </a:rPr>
              <a:t>Município X </a:t>
            </a:r>
            <a:r>
              <a:rPr lang="pt-BR" sz="2000" dirty="0">
                <a:solidFill>
                  <a:srgbClr val="F68B32"/>
                </a:solidFill>
                <a:latin typeface="Vale Sans Light" panose="020B0403020204030204" pitchFamily="34" charset="0"/>
              </a:rPr>
              <a:t>- 2025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2ABBD20A-C7E3-2BE8-2839-78C65AE68CE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950918" y="1625347"/>
          <a:ext cx="7800764" cy="4016739"/>
        </p:xfrm>
        <a:graphic>
          <a:graphicData uri="http://schemas.openxmlformats.org/drawingml/2006/table">
            <a:tbl>
              <a:tblPr firstRow="1" bandRow="1">
                <a:tableStyleId>{77642AF3-18B6-4FCE-B54E-48D05566FDCE}</a:tableStyleId>
              </a:tblPr>
              <a:tblGrid>
                <a:gridCol w="2039000">
                  <a:extLst>
                    <a:ext uri="{9D8B030D-6E8A-4147-A177-3AD203B41FA5}">
                      <a16:colId xmlns:a16="http://schemas.microsoft.com/office/drawing/2014/main" val="4180417566"/>
                    </a:ext>
                  </a:extLst>
                </a:gridCol>
                <a:gridCol w="1440441">
                  <a:extLst>
                    <a:ext uri="{9D8B030D-6E8A-4147-A177-3AD203B41FA5}">
                      <a16:colId xmlns:a16="http://schemas.microsoft.com/office/drawing/2014/main" val="3598921865"/>
                    </a:ext>
                  </a:extLst>
                </a:gridCol>
                <a:gridCol w="1440441">
                  <a:extLst>
                    <a:ext uri="{9D8B030D-6E8A-4147-A177-3AD203B41FA5}">
                      <a16:colId xmlns:a16="http://schemas.microsoft.com/office/drawing/2014/main" val="923903093"/>
                    </a:ext>
                  </a:extLst>
                </a:gridCol>
                <a:gridCol w="1440441">
                  <a:extLst>
                    <a:ext uri="{9D8B030D-6E8A-4147-A177-3AD203B41FA5}">
                      <a16:colId xmlns:a16="http://schemas.microsoft.com/office/drawing/2014/main" val="2978923678"/>
                    </a:ext>
                  </a:extLst>
                </a:gridCol>
                <a:gridCol w="1440441">
                  <a:extLst>
                    <a:ext uri="{9D8B030D-6E8A-4147-A177-3AD203B41FA5}">
                      <a16:colId xmlns:a16="http://schemas.microsoft.com/office/drawing/2014/main" val="1103047517"/>
                    </a:ext>
                  </a:extLst>
                </a:gridCol>
              </a:tblGrid>
              <a:tr h="572760">
                <a:tc rowSpan="2">
                  <a:txBody>
                    <a:bodyPr/>
                    <a:lstStyle/>
                    <a:p>
                      <a:pPr algn="ctr"/>
                      <a:endParaRPr lang="pt-BR" dirty="0">
                        <a:latin typeface="Vale Sans" panose="020B0503020204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solidFill>
                            <a:srgbClr val="009183"/>
                          </a:solidFill>
                          <a:latin typeface="Vale Sans" panose="020B0503020204030204" pitchFamily="34" charset="0"/>
                        </a:rPr>
                        <a:t>2024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solidFill>
                            <a:srgbClr val="009183"/>
                          </a:solidFill>
                          <a:latin typeface="Vale Sans" panose="020B0503020204030204" pitchFamily="34" charset="0"/>
                        </a:rPr>
                        <a:t>2025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9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8994735"/>
                  </a:ext>
                </a:extLst>
              </a:tr>
              <a:tr h="540409">
                <a:tc vMerge="1">
                  <a:txBody>
                    <a:bodyPr/>
                    <a:lstStyle/>
                    <a:p>
                      <a:pPr algn="ctr"/>
                      <a:endParaRPr lang="pt-BR" dirty="0">
                        <a:latin typeface="Vale Sans" panose="020B050302020403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Vale Sans Light" panose="020B0403020204030204" pitchFamily="34" charset="0"/>
                        </a:rPr>
                        <a:t>Número de estudantes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9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>
                          <a:latin typeface="Vale Sans Light" panose="020B0403020204030204" pitchFamily="34" charset="0"/>
                        </a:rPr>
                        <a:t>Proporção de estudantes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Vale Sans Light" panose="020B0403020204030204" pitchFamily="34" charset="0"/>
                        </a:rPr>
                        <a:t>Número de estudantes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9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Vale Sans Light" panose="020B0403020204030204" pitchFamily="34" charset="0"/>
                        </a:rPr>
                        <a:t>Proporção de estudantes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0234190"/>
                  </a:ext>
                </a:extLst>
              </a:tr>
              <a:tr h="580714"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solidFill>
                            <a:srgbClr val="E97132"/>
                          </a:solidFill>
                          <a:latin typeface="Vale Sans" panose="020B0503020204030204" pitchFamily="34" charset="0"/>
                        </a:rPr>
                        <a:t>Adequado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Vale Sans Light" panose="020B0403020204030204" pitchFamily="34" charset="0"/>
                        </a:rPr>
                        <a:t>417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latin typeface="Vale Sans" panose="020B0503020204030204" pitchFamily="34" charset="0"/>
                        </a:rPr>
                        <a:t>44%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Vale Sans Light" panose="020B0403020204030204" pitchFamily="34" charset="0"/>
                        </a:rPr>
                        <a:t>465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9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latin typeface="Vale Sans" panose="020B0503020204030204" pitchFamily="34" charset="0"/>
                        </a:rPr>
                        <a:t>39%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4409738"/>
                  </a:ext>
                </a:extLst>
              </a:tr>
              <a:tr h="580714"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Vale Sans" panose="020B0503020204030204" pitchFamily="34" charset="0"/>
                        </a:rPr>
                        <a:t>Elementar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Vale Sans Light" panose="020B0403020204030204" pitchFamily="34" charset="0"/>
                        </a:rPr>
                        <a:t>312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latin typeface="Vale Sans" panose="020B0503020204030204" pitchFamily="34" charset="0"/>
                        </a:rPr>
                        <a:t>33%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Vale Sans Light" panose="020B0403020204030204" pitchFamily="34" charset="0"/>
                        </a:rPr>
                        <a:t>400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9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latin typeface="Vale Sans" panose="020B0503020204030204" pitchFamily="34" charset="0"/>
                        </a:rPr>
                        <a:t>38%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1991642"/>
                  </a:ext>
                </a:extLst>
              </a:tr>
              <a:tr h="580714"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Vale Sans" panose="020B0503020204030204" pitchFamily="34" charset="0"/>
                        </a:rPr>
                        <a:t>Crítico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Vale Sans Light" panose="020B0403020204030204" pitchFamily="34" charset="0"/>
                        </a:rPr>
                        <a:t>175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latin typeface="Vale Sans" panose="020B0503020204030204" pitchFamily="34" charset="0"/>
                        </a:rPr>
                        <a:t>19%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Vale Sans Light" panose="020B0403020204030204" pitchFamily="34" charset="0"/>
                        </a:rPr>
                        <a:t>169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9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latin typeface="Vale Sans" panose="020B0503020204030204" pitchFamily="34" charset="0"/>
                        </a:rPr>
                        <a:t>16%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7541274"/>
                  </a:ext>
                </a:extLst>
              </a:tr>
              <a:tr h="580714"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Vale Sans" panose="020B0503020204030204" pitchFamily="34" charset="0"/>
                        </a:rPr>
                        <a:t>Muito crítico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Vale Sans Light" panose="020B0403020204030204" pitchFamily="34" charset="0"/>
                        </a:rPr>
                        <a:t>41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latin typeface="Vale Sans" panose="020B0503020204030204" pitchFamily="34" charset="0"/>
                        </a:rPr>
                        <a:t>4%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Vale Sans Light" panose="020B0403020204030204" pitchFamily="34" charset="0"/>
                        </a:rPr>
                        <a:t>43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9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latin typeface="Vale Sans" panose="020B0503020204030204" pitchFamily="34" charset="0"/>
                        </a:rPr>
                        <a:t>7%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3475774"/>
                  </a:ext>
                </a:extLst>
              </a:tr>
              <a:tr h="580714"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Vale Sans" panose="020B0503020204030204" pitchFamily="34" charset="0"/>
                        </a:rPr>
                        <a:t>Total Geral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Vale Sans Light" panose="020B0403020204030204" pitchFamily="34" charset="0"/>
                        </a:rPr>
                        <a:t>945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latin typeface="Vale Sans" panose="020B0503020204030204" pitchFamily="34" charset="0"/>
                        </a:rPr>
                        <a:t>100%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Vale Sans Light" panose="020B0403020204030204" pitchFamily="34" charset="0"/>
                        </a:rPr>
                        <a:t>1077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9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latin typeface="Vale Sans" panose="020B0503020204030204" pitchFamily="34" charset="0"/>
                        </a:rPr>
                        <a:t>100%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6442290"/>
                  </a:ext>
                </a:extLst>
              </a:tr>
            </a:tbl>
          </a:graphicData>
        </a:graphic>
      </p:graphicFrame>
      <p:sp>
        <p:nvSpPr>
          <p:cNvPr id="3" name="Chave Esquerda 2">
            <a:extLst>
              <a:ext uri="{FF2B5EF4-FFF2-40B4-BE49-F238E27FC236}">
                <a16:creationId xmlns:a16="http://schemas.microsoft.com/office/drawing/2014/main" id="{A2EC734A-7C70-E297-B629-E559D737E42F}"/>
              </a:ext>
            </a:extLst>
          </p:cNvPr>
          <p:cNvSpPr/>
          <p:nvPr/>
        </p:nvSpPr>
        <p:spPr>
          <a:xfrm>
            <a:off x="764282" y="3378198"/>
            <a:ext cx="165097" cy="1657826"/>
          </a:xfrm>
          <a:prstGeom prst="leftBrace">
            <a:avLst/>
          </a:prstGeom>
          <a:ln w="28575">
            <a:solidFill>
              <a:srgbClr val="E9713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10FBEFC-D1A8-B87D-9106-BBA32C38C2B1}"/>
              </a:ext>
            </a:extLst>
          </p:cNvPr>
          <p:cNvSpPr txBox="1"/>
          <p:nvPr/>
        </p:nvSpPr>
        <p:spPr>
          <a:xfrm rot="16200000">
            <a:off x="-279299" y="4053152"/>
            <a:ext cx="1696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>
                <a:solidFill>
                  <a:srgbClr val="E97132"/>
                </a:solidFill>
                <a:latin typeface="Vale Sans" panose="020B0503020204030204" pitchFamily="34" charset="0"/>
              </a:rPr>
              <a:t>Não adequado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8AD7EE38-F54A-5E60-9B2D-E95015C6E6B4}"/>
              </a:ext>
            </a:extLst>
          </p:cNvPr>
          <p:cNvSpPr txBox="1"/>
          <p:nvPr/>
        </p:nvSpPr>
        <p:spPr>
          <a:xfrm>
            <a:off x="203255" y="5974484"/>
            <a:ext cx="1033540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dirty="0">
                <a:latin typeface="Vale Sans Light" panose="020B0403020204030204" pitchFamily="34" charset="0"/>
              </a:rPr>
              <a:t>* Os resultados de Língua Portuguesa (LP) não incluem a parte de Produção de Texto (PT)</a:t>
            </a:r>
          </a:p>
        </p:txBody>
      </p:sp>
    </p:spTree>
    <p:extLst>
      <p:ext uri="{BB962C8B-B14F-4D97-AF65-F5344CB8AC3E}">
        <p14:creationId xmlns:p14="http://schemas.microsoft.com/office/powerpoint/2010/main" val="162872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1C989E75-8606-728B-6DB3-C25DC6C7E30B}"/>
              </a:ext>
            </a:extLst>
          </p:cNvPr>
          <p:cNvSpPr txBox="1"/>
          <p:nvPr/>
        </p:nvSpPr>
        <p:spPr>
          <a:xfrm>
            <a:off x="410427" y="123941"/>
            <a:ext cx="11143982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900"/>
              </a:lnSpc>
            </a:pPr>
            <a:r>
              <a:rPr lang="pt-BR" sz="3600" b="1" dirty="0">
                <a:solidFill>
                  <a:srgbClr val="01AA8D"/>
                </a:solidFill>
                <a:latin typeface="Vale Sans Black" panose="020B0A03020204030204" pitchFamily="34" charset="0"/>
              </a:rPr>
              <a:t>Roteiro do encontro</a:t>
            </a:r>
          </a:p>
        </p:txBody>
      </p:sp>
      <p:sp>
        <p:nvSpPr>
          <p:cNvPr id="3" name="Retângulo 2"/>
          <p:cNvSpPr/>
          <p:nvPr/>
        </p:nvSpPr>
        <p:spPr>
          <a:xfrm>
            <a:off x="2429691" y="2259874"/>
            <a:ext cx="3200400" cy="1436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8372602"/>
              </p:ext>
            </p:extLst>
          </p:nvPr>
        </p:nvGraphicFramePr>
        <p:xfrm>
          <a:off x="1449977" y="888278"/>
          <a:ext cx="8138160" cy="4762998"/>
        </p:xfrm>
        <a:graphic>
          <a:graphicData uri="http://schemas.openxmlformats.org/drawingml/2006/table">
            <a:tbl>
              <a:tblPr/>
              <a:tblGrid>
                <a:gridCol w="6217920">
                  <a:extLst>
                    <a:ext uri="{9D8B030D-6E8A-4147-A177-3AD203B41FA5}">
                      <a16:colId xmlns:a16="http://schemas.microsoft.com/office/drawing/2014/main" val="3251323299"/>
                    </a:ext>
                  </a:extLst>
                </a:gridCol>
                <a:gridCol w="1920240">
                  <a:extLst>
                    <a:ext uri="{9D8B030D-6E8A-4147-A177-3AD203B41FA5}">
                      <a16:colId xmlns:a16="http://schemas.microsoft.com/office/drawing/2014/main" val="2985813262"/>
                    </a:ext>
                  </a:extLst>
                </a:gridCol>
              </a:tblGrid>
              <a:tr h="2806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t-BR" sz="2000" b="1" dirty="0">
                          <a:effectLst/>
                          <a:latin typeface="Vale Sans" panose="020B0503020204030204" pitchFamily="34" charset="0"/>
                          <a:ea typeface="Vale Sans" panose="020B0503020204030204" pitchFamily="34" charset="0"/>
                          <a:cs typeface="Vale Sans" panose="020B0503020204030204" pitchFamily="34" charset="0"/>
                        </a:rPr>
                        <a:t>Atividade</a:t>
                      </a:r>
                      <a:endParaRPr lang="pt-BR" sz="2000" dirty="0">
                        <a:effectLst/>
                        <a:latin typeface="Vale Sans" panose="020B0503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t-BR" sz="2000" b="1">
                          <a:effectLst/>
                          <a:latin typeface="Vale Sans" panose="020B0503020204030204" pitchFamily="34" charset="0"/>
                          <a:ea typeface="Vale Sans" panose="020B0503020204030204" pitchFamily="34" charset="0"/>
                          <a:cs typeface="Vale Sans" panose="020B0503020204030204" pitchFamily="34" charset="0"/>
                        </a:rPr>
                        <a:t>Duração</a:t>
                      </a:r>
                      <a:endParaRPr lang="pt-BR" sz="2000">
                        <a:effectLst/>
                        <a:latin typeface="Vale Sans" panose="020B0503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9391162"/>
                  </a:ext>
                </a:extLst>
              </a:tr>
              <a:tr h="2806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Vale Sans" panose="020B0503020204030204" pitchFamily="34" charset="0"/>
                          <a:ea typeface="Vale Sans" panose="020B0503020204030204" pitchFamily="34" charset="0"/>
                          <a:cs typeface="Vale Sans" panose="020B0503020204030204" pitchFamily="34" charset="0"/>
                        </a:rPr>
                        <a:t>Boas vindas com café</a:t>
                      </a:r>
                      <a:endParaRPr lang="pt-BR" sz="2000" dirty="0">
                        <a:effectLst/>
                        <a:latin typeface="Vale Sans" panose="020B0503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Vale Sans" panose="020B0503020204030204" pitchFamily="34" charset="0"/>
                          <a:ea typeface="Vale Sans" panose="020B0503020204030204" pitchFamily="34" charset="0"/>
                          <a:cs typeface="Vale Sans" panose="020B0503020204030204" pitchFamily="34" charset="0"/>
                        </a:rPr>
                        <a:t>20 min</a:t>
                      </a:r>
                      <a:endParaRPr lang="pt-BR" sz="2000">
                        <a:effectLst/>
                        <a:latin typeface="Vale Sans" panose="020B0503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530373"/>
                  </a:ext>
                </a:extLst>
              </a:tr>
              <a:tr h="4223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Vale Sans" panose="020B0503020204030204" pitchFamily="34" charset="0"/>
                          <a:ea typeface="Vale Sans" panose="020B0503020204030204" pitchFamily="34" charset="0"/>
                          <a:cs typeface="Vale Sans" panose="020B0503020204030204" pitchFamily="34" charset="0"/>
                        </a:rPr>
                        <a:t>Apresentação do roteiro de trabalho</a:t>
                      </a:r>
                      <a:endParaRPr lang="pt-BR" sz="2000" dirty="0">
                        <a:effectLst/>
                        <a:latin typeface="Vale Sans" panose="020B0503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Vale Sans" panose="020B0503020204030204" pitchFamily="34" charset="0"/>
                          <a:ea typeface="Vale Sans" panose="020B0503020204030204" pitchFamily="34" charset="0"/>
                          <a:cs typeface="Vale Sans" panose="020B0503020204030204" pitchFamily="34" charset="0"/>
                        </a:rPr>
                        <a:t>10 min</a:t>
                      </a:r>
                      <a:endParaRPr lang="pt-BR" sz="2000">
                        <a:effectLst/>
                        <a:latin typeface="Vale Sans" panose="020B0503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0467013"/>
                  </a:ext>
                </a:extLst>
              </a:tr>
              <a:tr h="2806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Vale Sans" panose="020B0503020204030204" pitchFamily="34" charset="0"/>
                          <a:ea typeface="Vale Sans" panose="020B0503020204030204" pitchFamily="34" charset="0"/>
                          <a:cs typeface="Vale Sans" panose="020B0503020204030204" pitchFamily="34" charset="0"/>
                        </a:rPr>
                        <a:t>Momento cultural</a:t>
                      </a:r>
                      <a:endParaRPr lang="pt-BR" sz="2000" dirty="0">
                        <a:effectLst/>
                        <a:latin typeface="Vale Sans" panose="020B0503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Vale Sans" panose="020B0503020204030204" pitchFamily="34" charset="0"/>
                          <a:ea typeface="Vale Sans" panose="020B0503020204030204" pitchFamily="34" charset="0"/>
                          <a:cs typeface="Vale Sans" panose="020B0503020204030204" pitchFamily="34" charset="0"/>
                        </a:rPr>
                        <a:t>30 min</a:t>
                      </a:r>
                      <a:endParaRPr lang="pt-BR" sz="2000">
                        <a:effectLst/>
                        <a:latin typeface="Vale Sans" panose="020B0503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8703782"/>
                  </a:ext>
                </a:extLst>
              </a:tr>
              <a:tr h="2806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Vale Sans" panose="020B0503020204030204" pitchFamily="34" charset="0"/>
                          <a:ea typeface="Vale Sans" panose="020B0503020204030204" pitchFamily="34" charset="0"/>
                          <a:cs typeface="Vale Sans" panose="020B0503020204030204" pitchFamily="34" charset="0"/>
                        </a:rPr>
                        <a:t>Compartilhamento do trabalho de campo</a:t>
                      </a:r>
                      <a:endParaRPr lang="pt-BR" sz="2000" dirty="0">
                        <a:effectLst/>
                        <a:latin typeface="Vale Sans" panose="020B0503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Vale Sans" panose="020B0503020204030204" pitchFamily="34" charset="0"/>
                          <a:ea typeface="Vale Sans" panose="020B0503020204030204" pitchFamily="34" charset="0"/>
                          <a:cs typeface="Vale Sans" panose="020B0503020204030204" pitchFamily="34" charset="0"/>
                        </a:rPr>
                        <a:t>1h</a:t>
                      </a:r>
                      <a:endParaRPr lang="pt-BR" sz="2000">
                        <a:effectLst/>
                        <a:latin typeface="Vale Sans" panose="020B0503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4207035"/>
                  </a:ext>
                </a:extLst>
              </a:tr>
              <a:tr h="2806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Vale Sans" panose="020B0503020204030204" pitchFamily="34" charset="0"/>
                          <a:ea typeface="Vale Sans" panose="020B0503020204030204" pitchFamily="34" charset="0"/>
                          <a:cs typeface="Vale Sans" panose="020B0503020204030204" pitchFamily="34" charset="0"/>
                        </a:rPr>
                        <a:t>Devolutiva atividade prática Ciclo 1</a:t>
                      </a:r>
                      <a:endParaRPr lang="pt-BR" sz="2000" dirty="0">
                        <a:effectLst/>
                        <a:latin typeface="Vale Sans" panose="020B0503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Vale Sans" panose="020B0503020204030204" pitchFamily="34" charset="0"/>
                          <a:ea typeface="Vale Sans" panose="020B0503020204030204" pitchFamily="34" charset="0"/>
                          <a:cs typeface="Vale Sans" panose="020B0503020204030204" pitchFamily="34" charset="0"/>
                        </a:rPr>
                        <a:t>20 min</a:t>
                      </a:r>
                      <a:endParaRPr lang="pt-BR" sz="2000" dirty="0">
                        <a:effectLst/>
                        <a:latin typeface="Vale Sans" panose="020B0503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3194978"/>
                  </a:ext>
                </a:extLst>
              </a:tr>
              <a:tr h="2806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Vale Sans" panose="020B0503020204030204" pitchFamily="34" charset="0"/>
                          <a:ea typeface="Vale Sans" panose="020B0503020204030204" pitchFamily="34" charset="0"/>
                          <a:cs typeface="Vale Sans" panose="020B0503020204030204" pitchFamily="34" charset="0"/>
                        </a:rPr>
                        <a:t>Almoço</a:t>
                      </a:r>
                      <a:endParaRPr lang="pt-BR" sz="2000">
                        <a:effectLst/>
                        <a:latin typeface="Vale Sans" panose="020B0503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Vale Sans" panose="020B0503020204030204" pitchFamily="34" charset="0"/>
                          <a:ea typeface="Vale Sans" panose="020B0503020204030204" pitchFamily="34" charset="0"/>
                          <a:cs typeface="Vale Sans" panose="020B0503020204030204" pitchFamily="34" charset="0"/>
                        </a:rPr>
                        <a:t>1h</a:t>
                      </a:r>
                      <a:endParaRPr lang="pt-BR" sz="2000" dirty="0">
                        <a:effectLst/>
                        <a:latin typeface="Vale Sans" panose="020B0503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5107001"/>
                  </a:ext>
                </a:extLst>
              </a:tr>
              <a:tr h="2806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Vale Sans" panose="020B0503020204030204" pitchFamily="34" charset="0"/>
                          <a:ea typeface="Vale Sans" panose="020B0503020204030204" pitchFamily="34" charset="0"/>
                          <a:cs typeface="Vale Sans" panose="020B0503020204030204" pitchFamily="34" charset="0"/>
                        </a:rPr>
                        <a:t>Devolutiva da avaliação dos estudantes </a:t>
                      </a:r>
                      <a:endParaRPr lang="pt-BR" sz="2000">
                        <a:effectLst/>
                        <a:latin typeface="Vale Sans" panose="020B0503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Vale Sans" panose="020B0503020204030204" pitchFamily="34" charset="0"/>
                          <a:ea typeface="Vale Sans" panose="020B0503020204030204" pitchFamily="34" charset="0"/>
                          <a:cs typeface="Vale Sans" panose="020B0503020204030204" pitchFamily="34" charset="0"/>
                        </a:rPr>
                        <a:t>50 min</a:t>
                      </a:r>
                      <a:endParaRPr lang="pt-BR" sz="2000" dirty="0">
                        <a:effectLst/>
                        <a:latin typeface="Vale Sans" panose="020B0503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253393"/>
                  </a:ext>
                </a:extLst>
              </a:tr>
              <a:tr h="2806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Vale Sans" panose="020B0503020204030204" pitchFamily="34" charset="0"/>
                          <a:ea typeface="Vale Sans" panose="020B0503020204030204" pitchFamily="34" charset="0"/>
                          <a:cs typeface="Vale Sans" panose="020B0503020204030204" pitchFamily="34" charset="0"/>
                        </a:rPr>
                        <a:t>Antecipação da Pauta dos diretores</a:t>
                      </a:r>
                      <a:endParaRPr lang="pt-BR" sz="2000">
                        <a:effectLst/>
                        <a:latin typeface="Vale Sans" panose="020B0503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Vale Sans" panose="020B0503020204030204" pitchFamily="34" charset="0"/>
                          <a:ea typeface="Vale Sans" panose="020B0503020204030204" pitchFamily="34" charset="0"/>
                          <a:cs typeface="Vale Sans" panose="020B0503020204030204" pitchFamily="34" charset="0"/>
                        </a:rPr>
                        <a:t>40 min</a:t>
                      </a:r>
                      <a:endParaRPr lang="pt-BR" sz="2000" dirty="0">
                        <a:effectLst/>
                        <a:latin typeface="Vale Sans" panose="020B0503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9266467"/>
                  </a:ext>
                </a:extLst>
              </a:tr>
              <a:tr h="37956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effectLst/>
                          <a:latin typeface="Vale Sans" panose="020B0503020204030204" pitchFamily="34" charset="0"/>
                          <a:ea typeface="Vale Sans" panose="020B0503020204030204" pitchFamily="34" charset="0"/>
                          <a:cs typeface="Vale Sans" panose="020B0503020204030204" pitchFamily="34" charset="0"/>
                        </a:rPr>
                        <a:t>Gestão </a:t>
                      </a:r>
                      <a:r>
                        <a:rPr lang="pt-BR" sz="2000" dirty="0">
                          <a:effectLst/>
                          <a:latin typeface="Vale Sans" panose="020B0503020204030204" pitchFamily="34" charset="0"/>
                          <a:ea typeface="Vale Sans" panose="020B0503020204030204" pitchFamily="34" charset="0"/>
                          <a:cs typeface="Vale Sans" panose="020B0503020204030204" pitchFamily="34" charset="0"/>
                        </a:rPr>
                        <a:t>do tempo</a:t>
                      </a:r>
                      <a:endParaRPr lang="pt-BR" sz="2000" dirty="0">
                        <a:effectLst/>
                        <a:latin typeface="Vale Sans" panose="020B0503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Vale Sans" panose="020B0503020204030204" pitchFamily="34" charset="0"/>
                          <a:ea typeface="Vale Sans" panose="020B0503020204030204" pitchFamily="34" charset="0"/>
                          <a:cs typeface="Vale Sans" panose="020B0503020204030204" pitchFamily="34" charset="0"/>
                        </a:rPr>
                        <a:t>40 min</a:t>
                      </a:r>
                      <a:endParaRPr lang="pt-BR" sz="2000" dirty="0">
                        <a:effectLst/>
                        <a:latin typeface="Vale Sans" panose="020B0503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4394191"/>
                  </a:ext>
                </a:extLst>
              </a:tr>
              <a:tr h="56131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Vale Sans" panose="020B0503020204030204" pitchFamily="34" charset="0"/>
                          <a:ea typeface="Vale Sans" panose="020B0503020204030204" pitchFamily="34" charset="0"/>
                          <a:cs typeface="Vale Sans" panose="020B0503020204030204" pitchFamily="34" charset="0"/>
                        </a:rPr>
                        <a:t>Compartilhamento das ações desenvolvidas pelas  demais frentes</a:t>
                      </a:r>
                      <a:endParaRPr lang="pt-BR" sz="2000">
                        <a:effectLst/>
                        <a:latin typeface="Vale Sans" panose="020B0503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Vale Sans" panose="020B0503020204030204" pitchFamily="34" charset="0"/>
                          <a:ea typeface="Vale Sans" panose="020B0503020204030204" pitchFamily="34" charset="0"/>
                          <a:cs typeface="Vale Sans" panose="020B0503020204030204" pitchFamily="34" charset="0"/>
                        </a:rPr>
                        <a:t>10 min</a:t>
                      </a:r>
                      <a:endParaRPr lang="pt-BR" sz="2000" dirty="0">
                        <a:effectLst/>
                        <a:latin typeface="Vale Sans" panose="020B0503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8165661"/>
                  </a:ext>
                </a:extLst>
              </a:tr>
              <a:tr h="2806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Vale Sans" panose="020B0503020204030204" pitchFamily="34" charset="0"/>
                          <a:ea typeface="Vale Sans" panose="020B0503020204030204" pitchFamily="34" charset="0"/>
                          <a:cs typeface="Vale Sans" panose="020B0503020204030204" pitchFamily="34" charset="0"/>
                        </a:rPr>
                        <a:t>Próximos passos</a:t>
                      </a:r>
                      <a:endParaRPr lang="pt-BR" sz="2000">
                        <a:effectLst/>
                        <a:latin typeface="Vale Sans" panose="020B0503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Vale Sans" panose="020B0503020204030204" pitchFamily="34" charset="0"/>
                          <a:ea typeface="Vale Sans" panose="020B0503020204030204" pitchFamily="34" charset="0"/>
                          <a:cs typeface="Vale Sans" panose="020B0503020204030204" pitchFamily="34" charset="0"/>
                        </a:rPr>
                        <a:t>10 min</a:t>
                      </a:r>
                      <a:endParaRPr lang="pt-BR" sz="2000" dirty="0">
                        <a:effectLst/>
                        <a:latin typeface="Vale Sans" panose="020B0503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8801903"/>
                  </a:ext>
                </a:extLst>
              </a:tr>
              <a:tr h="2806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Vale Sans" panose="020B0503020204030204" pitchFamily="34" charset="0"/>
                          <a:ea typeface="Vale Sans" panose="020B0503020204030204" pitchFamily="34" charset="0"/>
                          <a:cs typeface="Vale Sans" panose="020B0503020204030204" pitchFamily="34" charset="0"/>
                        </a:rPr>
                        <a:t>Avaliação Café e despedida</a:t>
                      </a:r>
                      <a:endParaRPr lang="pt-BR" sz="2000">
                        <a:effectLst/>
                        <a:latin typeface="Vale Sans" panose="020B0503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Vale Sans" panose="020B0503020204030204" pitchFamily="34" charset="0"/>
                          <a:ea typeface="Vale Sans" panose="020B0503020204030204" pitchFamily="34" charset="0"/>
                          <a:cs typeface="Vale Sans" panose="020B0503020204030204" pitchFamily="34" charset="0"/>
                        </a:rPr>
                        <a:t>10 min</a:t>
                      </a:r>
                      <a:endParaRPr lang="pt-BR" sz="2000" dirty="0">
                        <a:effectLst/>
                        <a:latin typeface="Vale Sans" panose="020B0503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03078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929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4D2A62-E47E-242D-D759-3D63A574AD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id="{7F654BEC-EA83-29B9-8AC1-9E4BE0822AFA}"/>
              </a:ext>
            </a:extLst>
          </p:cNvPr>
          <p:cNvSpPr/>
          <p:nvPr/>
        </p:nvSpPr>
        <p:spPr>
          <a:xfrm>
            <a:off x="929386" y="1625348"/>
            <a:ext cx="10703180" cy="4253160"/>
          </a:xfrm>
          <a:prstGeom prst="roundRect">
            <a:avLst>
              <a:gd name="adj" fmla="val 506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6">
            <a:extLst>
              <a:ext uri="{FF2B5EF4-FFF2-40B4-BE49-F238E27FC236}">
                <a16:creationId xmlns:a16="http://schemas.microsoft.com/office/drawing/2014/main" id="{D197A2DB-444D-11BC-F2CC-04C8C623C226}"/>
              </a:ext>
            </a:extLst>
          </p:cNvPr>
          <p:cNvSpPr txBox="1"/>
          <p:nvPr/>
        </p:nvSpPr>
        <p:spPr>
          <a:xfrm>
            <a:off x="559434" y="487972"/>
            <a:ext cx="110731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rgbClr val="F68B32"/>
                </a:solidFill>
                <a:latin typeface="Vale Sans Black" panose="020B0A03020204030204" pitchFamily="34" charset="0"/>
              </a:rPr>
              <a:t>Resultados Língua Portuguesa</a:t>
            </a:r>
          </a:p>
          <a:p>
            <a:r>
              <a:rPr lang="pt-BR" sz="2000" dirty="0">
                <a:solidFill>
                  <a:srgbClr val="F68B32"/>
                </a:solidFill>
                <a:latin typeface="Vale Sans Light" panose="020B0403020204030204" pitchFamily="34" charset="0"/>
              </a:rPr>
              <a:t>Município X - 2025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29855D92-0BB1-D36D-4047-823E0E68077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950918" y="1625347"/>
          <a:ext cx="7800764" cy="4016739"/>
        </p:xfrm>
        <a:graphic>
          <a:graphicData uri="http://schemas.openxmlformats.org/drawingml/2006/table">
            <a:tbl>
              <a:tblPr firstRow="1" bandRow="1">
                <a:tableStyleId>{77642AF3-18B6-4FCE-B54E-48D05566FDCE}</a:tableStyleId>
              </a:tblPr>
              <a:tblGrid>
                <a:gridCol w="2039000">
                  <a:extLst>
                    <a:ext uri="{9D8B030D-6E8A-4147-A177-3AD203B41FA5}">
                      <a16:colId xmlns:a16="http://schemas.microsoft.com/office/drawing/2014/main" val="4180417566"/>
                    </a:ext>
                  </a:extLst>
                </a:gridCol>
                <a:gridCol w="1440441">
                  <a:extLst>
                    <a:ext uri="{9D8B030D-6E8A-4147-A177-3AD203B41FA5}">
                      <a16:colId xmlns:a16="http://schemas.microsoft.com/office/drawing/2014/main" val="3598921865"/>
                    </a:ext>
                  </a:extLst>
                </a:gridCol>
                <a:gridCol w="1440441">
                  <a:extLst>
                    <a:ext uri="{9D8B030D-6E8A-4147-A177-3AD203B41FA5}">
                      <a16:colId xmlns:a16="http://schemas.microsoft.com/office/drawing/2014/main" val="923903093"/>
                    </a:ext>
                  </a:extLst>
                </a:gridCol>
                <a:gridCol w="1440441">
                  <a:extLst>
                    <a:ext uri="{9D8B030D-6E8A-4147-A177-3AD203B41FA5}">
                      <a16:colId xmlns:a16="http://schemas.microsoft.com/office/drawing/2014/main" val="2978923678"/>
                    </a:ext>
                  </a:extLst>
                </a:gridCol>
                <a:gridCol w="1440441">
                  <a:extLst>
                    <a:ext uri="{9D8B030D-6E8A-4147-A177-3AD203B41FA5}">
                      <a16:colId xmlns:a16="http://schemas.microsoft.com/office/drawing/2014/main" val="1103047517"/>
                    </a:ext>
                  </a:extLst>
                </a:gridCol>
              </a:tblGrid>
              <a:tr h="572760">
                <a:tc rowSpan="2">
                  <a:txBody>
                    <a:bodyPr/>
                    <a:lstStyle/>
                    <a:p>
                      <a:pPr algn="ctr"/>
                      <a:endParaRPr lang="pt-BR" dirty="0">
                        <a:latin typeface="Vale Sans" panose="020B0503020204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solidFill>
                            <a:srgbClr val="009183"/>
                          </a:solidFill>
                          <a:latin typeface="Vale Sans" panose="020B0503020204030204" pitchFamily="34" charset="0"/>
                        </a:rPr>
                        <a:t>2024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solidFill>
                            <a:srgbClr val="009183"/>
                          </a:solidFill>
                          <a:latin typeface="Vale Sans" panose="020B0503020204030204" pitchFamily="34" charset="0"/>
                        </a:rPr>
                        <a:t>2025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9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8994735"/>
                  </a:ext>
                </a:extLst>
              </a:tr>
              <a:tr h="540409">
                <a:tc vMerge="1">
                  <a:txBody>
                    <a:bodyPr/>
                    <a:lstStyle/>
                    <a:p>
                      <a:pPr algn="ctr"/>
                      <a:endParaRPr lang="pt-BR" dirty="0">
                        <a:latin typeface="Vale Sans" panose="020B050302020403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Vale Sans Light" panose="020B0403020204030204" pitchFamily="34" charset="0"/>
                        </a:rPr>
                        <a:t>Número de estudantes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9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>
                          <a:latin typeface="Vale Sans Light" panose="020B0403020204030204" pitchFamily="34" charset="0"/>
                        </a:rPr>
                        <a:t>Proporção de estudantes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Vale Sans Light" panose="020B0403020204030204" pitchFamily="34" charset="0"/>
                        </a:rPr>
                        <a:t>Número de estudantes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9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Vale Sans Light" panose="020B0403020204030204" pitchFamily="34" charset="0"/>
                        </a:rPr>
                        <a:t>Proporção de estudantes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0234190"/>
                  </a:ext>
                </a:extLst>
              </a:tr>
              <a:tr h="580714"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solidFill>
                            <a:srgbClr val="E97132"/>
                          </a:solidFill>
                          <a:latin typeface="Vale Sans" panose="020B0503020204030204" pitchFamily="34" charset="0"/>
                        </a:rPr>
                        <a:t>Adequado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Vale Sans Light" panose="020B0403020204030204" pitchFamily="34" charset="0"/>
                        </a:rPr>
                        <a:t>386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latin typeface="Vale Sans" panose="020B0503020204030204" pitchFamily="34" charset="0"/>
                        </a:rPr>
                        <a:t>37%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Vale Sans Light" panose="020B0403020204030204" pitchFamily="34" charset="0"/>
                        </a:rPr>
                        <a:t>537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9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latin typeface="Vale Sans" panose="020B0503020204030204" pitchFamily="34" charset="0"/>
                        </a:rPr>
                        <a:t>45%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4409738"/>
                  </a:ext>
                </a:extLst>
              </a:tr>
              <a:tr h="580714"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Vale Sans" panose="020B0503020204030204" pitchFamily="34" charset="0"/>
                        </a:rPr>
                        <a:t>Elementar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Vale Sans Light" panose="020B0403020204030204" pitchFamily="34" charset="0"/>
                        </a:rPr>
                        <a:t>383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latin typeface="Vale Sans" panose="020B0503020204030204" pitchFamily="34" charset="0"/>
                        </a:rPr>
                        <a:t>37%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Vale Sans Light" panose="020B0403020204030204" pitchFamily="34" charset="0"/>
                        </a:rPr>
                        <a:t>402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9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latin typeface="Vale Sans" panose="020B0503020204030204" pitchFamily="34" charset="0"/>
                        </a:rPr>
                        <a:t>34%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1991642"/>
                  </a:ext>
                </a:extLst>
              </a:tr>
              <a:tr h="580714"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Vale Sans" panose="020B0503020204030204" pitchFamily="34" charset="0"/>
                        </a:rPr>
                        <a:t>Crítico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Vale Sans Light" panose="020B0403020204030204" pitchFamily="34" charset="0"/>
                        </a:rPr>
                        <a:t>194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latin typeface="Vale Sans" panose="020B0503020204030204" pitchFamily="34" charset="0"/>
                        </a:rPr>
                        <a:t>19%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Vale Sans Light" panose="020B0403020204030204" pitchFamily="34" charset="0"/>
                        </a:rPr>
                        <a:t>192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9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latin typeface="Vale Sans" panose="020B0503020204030204" pitchFamily="34" charset="0"/>
                        </a:rPr>
                        <a:t>16%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7541274"/>
                  </a:ext>
                </a:extLst>
              </a:tr>
              <a:tr h="580714"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Vale Sans" panose="020B0503020204030204" pitchFamily="34" charset="0"/>
                        </a:rPr>
                        <a:t>Muito crítico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Vale Sans Light" panose="020B0403020204030204" pitchFamily="34" charset="0"/>
                        </a:rPr>
                        <a:t>78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latin typeface="Vale Sans" panose="020B0503020204030204" pitchFamily="34" charset="0"/>
                        </a:rPr>
                        <a:t>7%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Vale Sans Light" panose="020B0403020204030204" pitchFamily="34" charset="0"/>
                        </a:rPr>
                        <a:t>62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9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latin typeface="Vale Sans" panose="020B0503020204030204" pitchFamily="34" charset="0"/>
                        </a:rPr>
                        <a:t>5%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3475774"/>
                  </a:ext>
                </a:extLst>
              </a:tr>
              <a:tr h="580714"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Vale Sans" panose="020B0503020204030204" pitchFamily="34" charset="0"/>
                        </a:rPr>
                        <a:t>Total Geral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Vale Sans Light" panose="020B0403020204030204" pitchFamily="34" charset="0"/>
                        </a:rPr>
                        <a:t>1041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>
                          <a:latin typeface="Vale Sans" panose="020B0503020204030204" pitchFamily="34" charset="0"/>
                        </a:rPr>
                        <a:t>100%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Vale Sans Light" panose="020B0403020204030204" pitchFamily="34" charset="0"/>
                        </a:rPr>
                        <a:t>1193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9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latin typeface="Vale Sans" panose="020B0503020204030204" pitchFamily="34" charset="0"/>
                        </a:rPr>
                        <a:t>100%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6442290"/>
                  </a:ext>
                </a:extLst>
              </a:tr>
            </a:tbl>
          </a:graphicData>
        </a:graphic>
      </p:graphicFrame>
      <p:sp>
        <p:nvSpPr>
          <p:cNvPr id="3" name="Chave Esquerda 2">
            <a:extLst>
              <a:ext uri="{FF2B5EF4-FFF2-40B4-BE49-F238E27FC236}">
                <a16:creationId xmlns:a16="http://schemas.microsoft.com/office/drawing/2014/main" id="{67F4697B-EBEB-AC3A-1C6B-624559462C27}"/>
              </a:ext>
            </a:extLst>
          </p:cNvPr>
          <p:cNvSpPr/>
          <p:nvPr/>
        </p:nvSpPr>
        <p:spPr>
          <a:xfrm>
            <a:off x="764282" y="3378198"/>
            <a:ext cx="165097" cy="1657826"/>
          </a:xfrm>
          <a:prstGeom prst="leftBrace">
            <a:avLst/>
          </a:prstGeom>
          <a:ln w="28575">
            <a:solidFill>
              <a:srgbClr val="E9713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DE1E46D-3F36-9699-763D-BE935B896348}"/>
              </a:ext>
            </a:extLst>
          </p:cNvPr>
          <p:cNvSpPr txBox="1"/>
          <p:nvPr/>
        </p:nvSpPr>
        <p:spPr>
          <a:xfrm rot="16200000">
            <a:off x="-279299" y="4053152"/>
            <a:ext cx="1696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>
                <a:solidFill>
                  <a:srgbClr val="E97132"/>
                </a:solidFill>
                <a:latin typeface="Vale Sans" panose="020B0503020204030204" pitchFamily="34" charset="0"/>
              </a:rPr>
              <a:t>Não adequado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6812C6D-E4A5-029F-0329-273FF4921DBF}"/>
              </a:ext>
            </a:extLst>
          </p:cNvPr>
          <p:cNvSpPr txBox="1"/>
          <p:nvPr/>
        </p:nvSpPr>
        <p:spPr>
          <a:xfrm>
            <a:off x="203255" y="5974484"/>
            <a:ext cx="1033540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dirty="0">
                <a:latin typeface="Vale Sans Light" panose="020B0403020204030204" pitchFamily="34" charset="0"/>
              </a:rPr>
              <a:t>* Os resultados de Língua Portuguesa (LP) não incluem a parte de Produção de Texto (PT)</a:t>
            </a:r>
          </a:p>
        </p:txBody>
      </p:sp>
    </p:spTree>
    <p:extLst>
      <p:ext uri="{BB962C8B-B14F-4D97-AF65-F5344CB8AC3E}">
        <p14:creationId xmlns:p14="http://schemas.microsoft.com/office/powerpoint/2010/main" val="113675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2DDE91-7834-ADC2-55D0-1853729D11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id="{1B8ED779-D3C5-B544-236E-6A3A794C634F}"/>
              </a:ext>
            </a:extLst>
          </p:cNvPr>
          <p:cNvSpPr/>
          <p:nvPr/>
        </p:nvSpPr>
        <p:spPr>
          <a:xfrm>
            <a:off x="929386" y="1625348"/>
            <a:ext cx="10703180" cy="4253160"/>
          </a:xfrm>
          <a:prstGeom prst="roundRect">
            <a:avLst>
              <a:gd name="adj" fmla="val 506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6">
            <a:extLst>
              <a:ext uri="{FF2B5EF4-FFF2-40B4-BE49-F238E27FC236}">
                <a16:creationId xmlns:a16="http://schemas.microsoft.com/office/drawing/2014/main" id="{55E2BB64-9FF8-079A-D09E-B06E416BB6FD}"/>
              </a:ext>
            </a:extLst>
          </p:cNvPr>
          <p:cNvSpPr txBox="1"/>
          <p:nvPr/>
        </p:nvSpPr>
        <p:spPr>
          <a:xfrm>
            <a:off x="559434" y="487972"/>
            <a:ext cx="110731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rgbClr val="F68B32"/>
                </a:solidFill>
                <a:latin typeface="Vale Sans Black" panose="020B0A03020204030204" pitchFamily="34" charset="0"/>
              </a:rPr>
              <a:t>Resultados Matemática</a:t>
            </a:r>
          </a:p>
          <a:p>
            <a:r>
              <a:rPr lang="pt-BR" sz="2000" dirty="0">
                <a:solidFill>
                  <a:srgbClr val="F68B32"/>
                </a:solidFill>
                <a:latin typeface="Vale Sans Light" panose="020B0403020204030204" pitchFamily="34" charset="0"/>
              </a:rPr>
              <a:t>Município X - 2025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21592142-9E1B-6A01-60A5-0DB2FC4F1A5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950918" y="1625347"/>
          <a:ext cx="7800764" cy="4016739"/>
        </p:xfrm>
        <a:graphic>
          <a:graphicData uri="http://schemas.openxmlformats.org/drawingml/2006/table">
            <a:tbl>
              <a:tblPr firstRow="1" bandRow="1">
                <a:tableStyleId>{77642AF3-18B6-4FCE-B54E-48D05566FDCE}</a:tableStyleId>
              </a:tblPr>
              <a:tblGrid>
                <a:gridCol w="2039000">
                  <a:extLst>
                    <a:ext uri="{9D8B030D-6E8A-4147-A177-3AD203B41FA5}">
                      <a16:colId xmlns:a16="http://schemas.microsoft.com/office/drawing/2014/main" val="4180417566"/>
                    </a:ext>
                  </a:extLst>
                </a:gridCol>
                <a:gridCol w="1440441">
                  <a:extLst>
                    <a:ext uri="{9D8B030D-6E8A-4147-A177-3AD203B41FA5}">
                      <a16:colId xmlns:a16="http://schemas.microsoft.com/office/drawing/2014/main" val="3598921865"/>
                    </a:ext>
                  </a:extLst>
                </a:gridCol>
                <a:gridCol w="1440441">
                  <a:extLst>
                    <a:ext uri="{9D8B030D-6E8A-4147-A177-3AD203B41FA5}">
                      <a16:colId xmlns:a16="http://schemas.microsoft.com/office/drawing/2014/main" val="923903093"/>
                    </a:ext>
                  </a:extLst>
                </a:gridCol>
                <a:gridCol w="1440441">
                  <a:extLst>
                    <a:ext uri="{9D8B030D-6E8A-4147-A177-3AD203B41FA5}">
                      <a16:colId xmlns:a16="http://schemas.microsoft.com/office/drawing/2014/main" val="2978923678"/>
                    </a:ext>
                  </a:extLst>
                </a:gridCol>
                <a:gridCol w="1440441">
                  <a:extLst>
                    <a:ext uri="{9D8B030D-6E8A-4147-A177-3AD203B41FA5}">
                      <a16:colId xmlns:a16="http://schemas.microsoft.com/office/drawing/2014/main" val="1103047517"/>
                    </a:ext>
                  </a:extLst>
                </a:gridCol>
              </a:tblGrid>
              <a:tr h="572760">
                <a:tc rowSpan="2">
                  <a:txBody>
                    <a:bodyPr/>
                    <a:lstStyle/>
                    <a:p>
                      <a:pPr algn="ctr"/>
                      <a:endParaRPr lang="pt-BR" dirty="0">
                        <a:latin typeface="Vale Sans" panose="020B0503020204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solidFill>
                            <a:srgbClr val="009183"/>
                          </a:solidFill>
                          <a:latin typeface="Vale Sans" panose="020B0503020204030204" pitchFamily="34" charset="0"/>
                        </a:rPr>
                        <a:t>2024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solidFill>
                            <a:srgbClr val="009183"/>
                          </a:solidFill>
                          <a:latin typeface="Vale Sans" panose="020B0503020204030204" pitchFamily="34" charset="0"/>
                        </a:rPr>
                        <a:t>2025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9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8994735"/>
                  </a:ext>
                </a:extLst>
              </a:tr>
              <a:tr h="540409">
                <a:tc vMerge="1">
                  <a:txBody>
                    <a:bodyPr/>
                    <a:lstStyle/>
                    <a:p>
                      <a:pPr algn="ctr"/>
                      <a:endParaRPr lang="pt-BR" dirty="0">
                        <a:latin typeface="Vale Sans" panose="020B050302020403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Vale Sans Light" panose="020B0403020204030204" pitchFamily="34" charset="0"/>
                        </a:rPr>
                        <a:t>Número de estudantes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9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>
                          <a:latin typeface="Vale Sans Light" panose="020B0403020204030204" pitchFamily="34" charset="0"/>
                        </a:rPr>
                        <a:t>Proporção de estudantes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Vale Sans Light" panose="020B0403020204030204" pitchFamily="34" charset="0"/>
                        </a:rPr>
                        <a:t>Número de estudantes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9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Vale Sans Light" panose="020B0403020204030204" pitchFamily="34" charset="0"/>
                        </a:rPr>
                        <a:t>Proporção de estudantes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0234190"/>
                  </a:ext>
                </a:extLst>
              </a:tr>
              <a:tr h="580714"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solidFill>
                            <a:srgbClr val="E97132"/>
                          </a:solidFill>
                          <a:latin typeface="Vale Sans" panose="020B0503020204030204" pitchFamily="34" charset="0"/>
                        </a:rPr>
                        <a:t>Adequado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Vale Sans Light" panose="020B0403020204030204" pitchFamily="34" charset="0"/>
                        </a:rPr>
                        <a:t>495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latin typeface="Vale Sans" panose="020B0503020204030204" pitchFamily="34" charset="0"/>
                        </a:rPr>
                        <a:t>49%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Vale Sans Light" panose="020B0403020204030204" pitchFamily="34" charset="0"/>
                        </a:rPr>
                        <a:t>559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9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latin typeface="Vale Sans" panose="020B0503020204030204" pitchFamily="34" charset="0"/>
                        </a:rPr>
                        <a:t>47%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4409738"/>
                  </a:ext>
                </a:extLst>
              </a:tr>
              <a:tr h="580714"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Vale Sans" panose="020B0503020204030204" pitchFamily="34" charset="0"/>
                        </a:rPr>
                        <a:t>Elementar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Vale Sans Light" panose="020B0403020204030204" pitchFamily="34" charset="0"/>
                        </a:rPr>
                        <a:t>299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latin typeface="Vale Sans" panose="020B0503020204030204" pitchFamily="34" charset="0"/>
                        </a:rPr>
                        <a:t>30%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Vale Sans Light" panose="020B0403020204030204" pitchFamily="34" charset="0"/>
                        </a:rPr>
                        <a:t>355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9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latin typeface="Vale Sans" panose="020B0503020204030204" pitchFamily="34" charset="0"/>
                        </a:rPr>
                        <a:t>30%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1991642"/>
                  </a:ext>
                </a:extLst>
              </a:tr>
              <a:tr h="580714"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Vale Sans" panose="020B0503020204030204" pitchFamily="34" charset="0"/>
                        </a:rPr>
                        <a:t>Crítico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Vale Sans Light" panose="020B0403020204030204" pitchFamily="34" charset="0"/>
                        </a:rPr>
                        <a:t>137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latin typeface="Vale Sans" panose="020B0503020204030204" pitchFamily="34" charset="0"/>
                        </a:rPr>
                        <a:t>14%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Vale Sans Light" panose="020B0403020204030204" pitchFamily="34" charset="0"/>
                        </a:rPr>
                        <a:t>193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9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latin typeface="Vale Sans" panose="020B0503020204030204" pitchFamily="34" charset="0"/>
                        </a:rPr>
                        <a:t>16%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7541274"/>
                  </a:ext>
                </a:extLst>
              </a:tr>
              <a:tr h="580714"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Vale Sans" panose="020B0503020204030204" pitchFamily="34" charset="0"/>
                        </a:rPr>
                        <a:t>Muito crítico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Vale Sans Light" panose="020B0403020204030204" pitchFamily="34" charset="0"/>
                        </a:rPr>
                        <a:t>71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latin typeface="Vale Sans" panose="020B0503020204030204" pitchFamily="34" charset="0"/>
                        </a:rPr>
                        <a:t>7%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Vale Sans Light" panose="020B0403020204030204" pitchFamily="34" charset="0"/>
                        </a:rPr>
                        <a:t>95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9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latin typeface="Vale Sans" panose="020B0503020204030204" pitchFamily="34" charset="0"/>
                        </a:rPr>
                        <a:t>8%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3475774"/>
                  </a:ext>
                </a:extLst>
              </a:tr>
              <a:tr h="580714"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Vale Sans" panose="020B0503020204030204" pitchFamily="34" charset="0"/>
                        </a:rPr>
                        <a:t>Total Geral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Vale Sans Light" panose="020B0403020204030204" pitchFamily="34" charset="0"/>
                        </a:rPr>
                        <a:t>1002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latin typeface="Vale Sans" panose="020B0503020204030204" pitchFamily="34" charset="0"/>
                        </a:rPr>
                        <a:t>100%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Vale Sans Light" panose="020B0403020204030204" pitchFamily="34" charset="0"/>
                        </a:rPr>
                        <a:t>1202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9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latin typeface="Vale Sans" panose="020B0503020204030204" pitchFamily="34" charset="0"/>
                        </a:rPr>
                        <a:t>100%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6442290"/>
                  </a:ext>
                </a:extLst>
              </a:tr>
            </a:tbl>
          </a:graphicData>
        </a:graphic>
      </p:graphicFrame>
      <p:sp>
        <p:nvSpPr>
          <p:cNvPr id="3" name="Chave Esquerda 2">
            <a:extLst>
              <a:ext uri="{FF2B5EF4-FFF2-40B4-BE49-F238E27FC236}">
                <a16:creationId xmlns:a16="http://schemas.microsoft.com/office/drawing/2014/main" id="{677E6AED-3F93-0EEB-41BA-2B36CDC07B5F}"/>
              </a:ext>
            </a:extLst>
          </p:cNvPr>
          <p:cNvSpPr/>
          <p:nvPr/>
        </p:nvSpPr>
        <p:spPr>
          <a:xfrm>
            <a:off x="764282" y="3378198"/>
            <a:ext cx="165097" cy="1657826"/>
          </a:xfrm>
          <a:prstGeom prst="leftBrace">
            <a:avLst/>
          </a:prstGeom>
          <a:ln w="28575">
            <a:solidFill>
              <a:srgbClr val="E9713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D6D8C58-047C-1076-2FC8-A4C63F41ECC9}"/>
              </a:ext>
            </a:extLst>
          </p:cNvPr>
          <p:cNvSpPr txBox="1"/>
          <p:nvPr/>
        </p:nvSpPr>
        <p:spPr>
          <a:xfrm rot="16200000">
            <a:off x="-279299" y="4053152"/>
            <a:ext cx="1696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>
                <a:solidFill>
                  <a:srgbClr val="E97132"/>
                </a:solidFill>
                <a:latin typeface="Vale Sans" panose="020B0503020204030204" pitchFamily="34" charset="0"/>
              </a:rPr>
              <a:t>Não adequado</a:t>
            </a:r>
          </a:p>
        </p:txBody>
      </p:sp>
    </p:spTree>
    <p:extLst>
      <p:ext uri="{BB962C8B-B14F-4D97-AF65-F5344CB8AC3E}">
        <p14:creationId xmlns:p14="http://schemas.microsoft.com/office/powerpoint/2010/main" val="295095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A72FF2-E571-A5F4-802B-36A6FD545A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id="{762D36B3-AA66-FB5E-ABE9-272816BD33C7}"/>
              </a:ext>
            </a:extLst>
          </p:cNvPr>
          <p:cNvSpPr/>
          <p:nvPr/>
        </p:nvSpPr>
        <p:spPr>
          <a:xfrm>
            <a:off x="929386" y="1625348"/>
            <a:ext cx="10703180" cy="4253160"/>
          </a:xfrm>
          <a:prstGeom prst="roundRect">
            <a:avLst>
              <a:gd name="adj" fmla="val 506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6">
            <a:extLst>
              <a:ext uri="{FF2B5EF4-FFF2-40B4-BE49-F238E27FC236}">
                <a16:creationId xmlns:a16="http://schemas.microsoft.com/office/drawing/2014/main" id="{F134293E-B9B3-19B3-3527-0AE72EADB264}"/>
              </a:ext>
            </a:extLst>
          </p:cNvPr>
          <p:cNvSpPr txBox="1"/>
          <p:nvPr/>
        </p:nvSpPr>
        <p:spPr>
          <a:xfrm>
            <a:off x="559434" y="487972"/>
            <a:ext cx="110731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rgbClr val="F68B32"/>
                </a:solidFill>
                <a:latin typeface="Vale Sans Black" panose="020B0A03020204030204" pitchFamily="34" charset="0"/>
              </a:rPr>
              <a:t>Resultados Produção Textual</a:t>
            </a:r>
          </a:p>
          <a:p>
            <a:r>
              <a:rPr lang="pt-BR" sz="2000" dirty="0">
                <a:solidFill>
                  <a:srgbClr val="F68B32"/>
                </a:solidFill>
                <a:latin typeface="Vale Sans Light" panose="020B0403020204030204" pitchFamily="34" charset="0"/>
              </a:rPr>
              <a:t>Município X - 2025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18B98025-2F29-EEBF-FA97-E5AAAEC0971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950918" y="1625347"/>
          <a:ext cx="7800764" cy="4016739"/>
        </p:xfrm>
        <a:graphic>
          <a:graphicData uri="http://schemas.openxmlformats.org/drawingml/2006/table">
            <a:tbl>
              <a:tblPr firstRow="1" bandRow="1">
                <a:tableStyleId>{77642AF3-18B6-4FCE-B54E-48D05566FDCE}</a:tableStyleId>
              </a:tblPr>
              <a:tblGrid>
                <a:gridCol w="2039000">
                  <a:extLst>
                    <a:ext uri="{9D8B030D-6E8A-4147-A177-3AD203B41FA5}">
                      <a16:colId xmlns:a16="http://schemas.microsoft.com/office/drawing/2014/main" val="4180417566"/>
                    </a:ext>
                  </a:extLst>
                </a:gridCol>
                <a:gridCol w="1440441">
                  <a:extLst>
                    <a:ext uri="{9D8B030D-6E8A-4147-A177-3AD203B41FA5}">
                      <a16:colId xmlns:a16="http://schemas.microsoft.com/office/drawing/2014/main" val="3598921865"/>
                    </a:ext>
                  </a:extLst>
                </a:gridCol>
                <a:gridCol w="1440441">
                  <a:extLst>
                    <a:ext uri="{9D8B030D-6E8A-4147-A177-3AD203B41FA5}">
                      <a16:colId xmlns:a16="http://schemas.microsoft.com/office/drawing/2014/main" val="923903093"/>
                    </a:ext>
                  </a:extLst>
                </a:gridCol>
                <a:gridCol w="1440441">
                  <a:extLst>
                    <a:ext uri="{9D8B030D-6E8A-4147-A177-3AD203B41FA5}">
                      <a16:colId xmlns:a16="http://schemas.microsoft.com/office/drawing/2014/main" val="2978923678"/>
                    </a:ext>
                  </a:extLst>
                </a:gridCol>
                <a:gridCol w="1440441">
                  <a:extLst>
                    <a:ext uri="{9D8B030D-6E8A-4147-A177-3AD203B41FA5}">
                      <a16:colId xmlns:a16="http://schemas.microsoft.com/office/drawing/2014/main" val="1103047517"/>
                    </a:ext>
                  </a:extLst>
                </a:gridCol>
              </a:tblGrid>
              <a:tr h="572760">
                <a:tc rowSpan="2">
                  <a:txBody>
                    <a:bodyPr/>
                    <a:lstStyle/>
                    <a:p>
                      <a:pPr algn="ctr"/>
                      <a:endParaRPr lang="pt-BR" dirty="0">
                        <a:latin typeface="Vale Sans" panose="020B0503020204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solidFill>
                            <a:srgbClr val="009183"/>
                          </a:solidFill>
                          <a:latin typeface="Vale Sans" panose="020B0503020204030204" pitchFamily="34" charset="0"/>
                        </a:rPr>
                        <a:t>2024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solidFill>
                            <a:srgbClr val="009183"/>
                          </a:solidFill>
                          <a:latin typeface="Vale Sans" panose="020B0503020204030204" pitchFamily="34" charset="0"/>
                        </a:rPr>
                        <a:t>2025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9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8994735"/>
                  </a:ext>
                </a:extLst>
              </a:tr>
              <a:tr h="540409">
                <a:tc vMerge="1">
                  <a:txBody>
                    <a:bodyPr/>
                    <a:lstStyle/>
                    <a:p>
                      <a:pPr algn="ctr"/>
                      <a:endParaRPr lang="pt-BR" dirty="0">
                        <a:latin typeface="Vale Sans" panose="020B050302020403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Vale Sans Light" panose="020B0403020204030204" pitchFamily="34" charset="0"/>
                        </a:rPr>
                        <a:t>Número de estudantes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9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>
                          <a:latin typeface="Vale Sans Light" panose="020B0403020204030204" pitchFamily="34" charset="0"/>
                        </a:rPr>
                        <a:t>Proporção de estudantes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Vale Sans Light" panose="020B0403020204030204" pitchFamily="34" charset="0"/>
                        </a:rPr>
                        <a:t>Número de estudantes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9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Vale Sans Light" panose="020B0403020204030204" pitchFamily="34" charset="0"/>
                        </a:rPr>
                        <a:t>Proporção de estudantes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0234190"/>
                  </a:ext>
                </a:extLst>
              </a:tr>
              <a:tr h="580714"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solidFill>
                            <a:srgbClr val="E97132"/>
                          </a:solidFill>
                          <a:latin typeface="Vale Sans" panose="020B0503020204030204" pitchFamily="34" charset="0"/>
                        </a:rPr>
                        <a:t>Adequado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Vale Sans Light" panose="020B0403020204030204" pitchFamily="34" charset="0"/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latin typeface="Vale Sans" panose="020B0503020204030204" pitchFamily="34" charset="0"/>
                        </a:rPr>
                        <a:t>2%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Vale Sans Light" panose="020B0403020204030204" pitchFamily="34" charset="0"/>
                        </a:rPr>
                        <a:t>50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9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latin typeface="Vale Sans" panose="020B0503020204030204" pitchFamily="34" charset="0"/>
                        </a:rPr>
                        <a:t>4%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4409738"/>
                  </a:ext>
                </a:extLst>
              </a:tr>
              <a:tr h="580714"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Vale Sans" panose="020B0503020204030204" pitchFamily="34" charset="0"/>
                        </a:rPr>
                        <a:t>Elementar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Vale Sans Light" panose="020B0403020204030204" pitchFamily="34" charset="0"/>
                        </a:rPr>
                        <a:t>71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latin typeface="Vale Sans" panose="020B0503020204030204" pitchFamily="34" charset="0"/>
                        </a:rPr>
                        <a:t>7%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Vale Sans Light" panose="020B0403020204030204" pitchFamily="34" charset="0"/>
                        </a:rPr>
                        <a:t>154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9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latin typeface="Vale Sans" panose="020B0503020204030204" pitchFamily="34" charset="0"/>
                        </a:rPr>
                        <a:t>13%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1991642"/>
                  </a:ext>
                </a:extLst>
              </a:tr>
              <a:tr h="580714"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Vale Sans" panose="020B0503020204030204" pitchFamily="34" charset="0"/>
                        </a:rPr>
                        <a:t>Crítico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Vale Sans Light" panose="020B0403020204030204" pitchFamily="34" charset="0"/>
                        </a:rPr>
                        <a:t>185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latin typeface="Vale Sans" panose="020B0503020204030204" pitchFamily="34" charset="0"/>
                        </a:rPr>
                        <a:t>18%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Vale Sans Light" panose="020B0403020204030204" pitchFamily="34" charset="0"/>
                        </a:rPr>
                        <a:t>318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9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latin typeface="Vale Sans" panose="020B0503020204030204" pitchFamily="34" charset="0"/>
                        </a:rPr>
                        <a:t>27%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7541274"/>
                  </a:ext>
                </a:extLst>
              </a:tr>
              <a:tr h="580714"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Vale Sans" panose="020B0503020204030204" pitchFamily="34" charset="0"/>
                        </a:rPr>
                        <a:t>Muito crítico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Vale Sans Light" panose="020B0403020204030204" pitchFamily="34" charset="0"/>
                        </a:rPr>
                        <a:t>761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latin typeface="Vale Sans" panose="020B0503020204030204" pitchFamily="34" charset="0"/>
                        </a:rPr>
                        <a:t>73%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Vale Sans Light" panose="020B0403020204030204" pitchFamily="34" charset="0"/>
                        </a:rPr>
                        <a:t>673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9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latin typeface="Vale Sans" panose="020B0503020204030204" pitchFamily="34" charset="0"/>
                        </a:rPr>
                        <a:t>56%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3475774"/>
                  </a:ext>
                </a:extLst>
              </a:tr>
              <a:tr h="580714"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Vale Sans" panose="020B0503020204030204" pitchFamily="34" charset="0"/>
                        </a:rPr>
                        <a:t>Total Geral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Vale Sans Light" panose="020B0403020204030204" pitchFamily="34" charset="0"/>
                        </a:rPr>
                        <a:t>1041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latin typeface="Vale Sans" panose="020B0503020204030204" pitchFamily="34" charset="0"/>
                        </a:rPr>
                        <a:t>100%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Vale Sans Light" panose="020B0403020204030204" pitchFamily="34" charset="0"/>
                        </a:rPr>
                        <a:t>1195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9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latin typeface="Vale Sans" panose="020B0503020204030204" pitchFamily="34" charset="0"/>
                        </a:rPr>
                        <a:t>100%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6442290"/>
                  </a:ext>
                </a:extLst>
              </a:tr>
            </a:tbl>
          </a:graphicData>
        </a:graphic>
      </p:graphicFrame>
      <p:sp>
        <p:nvSpPr>
          <p:cNvPr id="3" name="Chave Esquerda 2">
            <a:extLst>
              <a:ext uri="{FF2B5EF4-FFF2-40B4-BE49-F238E27FC236}">
                <a16:creationId xmlns:a16="http://schemas.microsoft.com/office/drawing/2014/main" id="{34019A76-342E-13C4-C1A8-E25C92826F54}"/>
              </a:ext>
            </a:extLst>
          </p:cNvPr>
          <p:cNvSpPr/>
          <p:nvPr/>
        </p:nvSpPr>
        <p:spPr>
          <a:xfrm>
            <a:off x="764282" y="3378198"/>
            <a:ext cx="165097" cy="1657826"/>
          </a:xfrm>
          <a:prstGeom prst="leftBrace">
            <a:avLst/>
          </a:prstGeom>
          <a:ln w="28575">
            <a:solidFill>
              <a:srgbClr val="E9713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D1C5EFD-8F36-002F-3593-5CEA98E4A6B4}"/>
              </a:ext>
            </a:extLst>
          </p:cNvPr>
          <p:cNvSpPr txBox="1"/>
          <p:nvPr/>
        </p:nvSpPr>
        <p:spPr>
          <a:xfrm rot="16200000">
            <a:off x="-279299" y="4053152"/>
            <a:ext cx="1696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>
                <a:solidFill>
                  <a:srgbClr val="E97132"/>
                </a:solidFill>
                <a:latin typeface="Vale Sans" panose="020B0503020204030204" pitchFamily="34" charset="0"/>
              </a:rPr>
              <a:t>Não adequado</a:t>
            </a:r>
          </a:p>
        </p:txBody>
      </p:sp>
    </p:spTree>
    <p:extLst>
      <p:ext uri="{BB962C8B-B14F-4D97-AF65-F5344CB8AC3E}">
        <p14:creationId xmlns:p14="http://schemas.microsoft.com/office/powerpoint/2010/main" val="109706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1C989E75-8606-728B-6DB3-C25DC6C7E30B}"/>
              </a:ext>
            </a:extLst>
          </p:cNvPr>
          <p:cNvSpPr txBox="1"/>
          <p:nvPr/>
        </p:nvSpPr>
        <p:spPr>
          <a:xfrm>
            <a:off x="421000" y="183242"/>
            <a:ext cx="11492326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900"/>
              </a:lnSpc>
            </a:pPr>
            <a:r>
              <a:rPr lang="pt-BR" sz="3600" b="1" dirty="0" smtClean="0">
                <a:solidFill>
                  <a:srgbClr val="01AA8D"/>
                </a:solidFill>
                <a:latin typeface="Vale Sans Black" panose="020B0A03020204030204" pitchFamily="34" charset="0"/>
              </a:rPr>
              <a:t>Análise resultados avaliação</a:t>
            </a:r>
            <a:endParaRPr lang="pt-BR" sz="3600" b="1" dirty="0">
              <a:solidFill>
                <a:srgbClr val="01AA8D"/>
              </a:solidFill>
              <a:latin typeface="Vale Sans Black" panose="020B0A0302020403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8386354" y="1619794"/>
            <a:ext cx="875212" cy="757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875211" y="2650544"/>
            <a:ext cx="9849395" cy="1673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indent="-342900" algn="just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pt-BR" sz="2400" dirty="0" smtClean="0">
                <a:solidFill>
                  <a:srgbClr val="000000"/>
                </a:solidFill>
                <a:latin typeface="Vale Sans" panose="020B0503020204030204" pitchFamily="34" charset="0"/>
                <a:ea typeface="Vale Sans" panose="020B0503020204030204" pitchFamily="34" charset="0"/>
                <a:cs typeface="Vale Sans" panose="020B0503020204030204" pitchFamily="34" charset="0"/>
              </a:rPr>
              <a:t>O </a:t>
            </a:r>
            <a:r>
              <a:rPr lang="pt-BR" sz="2400" dirty="0">
                <a:solidFill>
                  <a:srgbClr val="000000"/>
                </a:solidFill>
                <a:latin typeface="Vale Sans" panose="020B0503020204030204" pitchFamily="34" charset="0"/>
                <a:ea typeface="Vale Sans" panose="020B0503020204030204" pitchFamily="34" charset="0"/>
                <a:cs typeface="Vale Sans" panose="020B0503020204030204" pitchFamily="34" charset="0"/>
              </a:rPr>
              <a:t>que esses resultados revelam como desafios para nós da Secretaria? E para os diretores? </a:t>
            </a:r>
            <a:endParaRPr lang="pt-BR" sz="2400" dirty="0" smtClean="0">
              <a:solidFill>
                <a:srgbClr val="000000"/>
              </a:solidFill>
              <a:latin typeface="Vale Sans" panose="020B0503020204030204" pitchFamily="34" charset="0"/>
              <a:ea typeface="Vale Sans" panose="020B0503020204030204" pitchFamily="34" charset="0"/>
              <a:cs typeface="Vale Sans" panose="020B0503020204030204" pitchFamily="34" charset="0"/>
            </a:endParaRPr>
          </a:p>
          <a:p>
            <a:pPr marL="800100" indent="-342900" algn="just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pt-BR" sz="2400" dirty="0">
                <a:solidFill>
                  <a:srgbClr val="000000"/>
                </a:solidFill>
                <a:latin typeface="Vale Sans" panose="020B0503020204030204" pitchFamily="34" charset="0"/>
                <a:ea typeface="Calibri" panose="020F0502020204030204" pitchFamily="34" charset="0"/>
              </a:rPr>
              <a:t>o que é importante problematizar no dia seguinte, com as diretoras, para potencializar a reflexão? </a:t>
            </a:r>
            <a:endParaRPr lang="pt-BR" sz="2400" dirty="0">
              <a:solidFill>
                <a:srgbClr val="000000"/>
              </a:solidFill>
              <a:effectLst/>
              <a:latin typeface="Vale Sans" panose="020B0503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038498" y="1346690"/>
            <a:ext cx="96861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>
                <a:latin typeface="Vale Sans" panose="020B0503020204030204" pitchFamily="34" charset="0"/>
                <a:ea typeface="Vale Sans" panose="020B0503020204030204" pitchFamily="34" charset="0"/>
                <a:cs typeface="Vale Sans" panose="020B0503020204030204" pitchFamily="34" charset="0"/>
              </a:rPr>
              <a:t>Em grupo por município, analisar </a:t>
            </a:r>
            <a:r>
              <a:rPr lang="pt-BR" sz="2400" dirty="0">
                <a:latin typeface="Vale Sans" panose="020B0503020204030204" pitchFamily="34" charset="0"/>
                <a:ea typeface="Vale Sans" panose="020B0503020204030204" pitchFamily="34" charset="0"/>
                <a:cs typeface="Vale Sans" panose="020B0503020204030204" pitchFamily="34" charset="0"/>
              </a:rPr>
              <a:t>os resultados a partir das mesmas chaves de análise que fizemos no exercício </a:t>
            </a:r>
            <a:r>
              <a:rPr lang="pt-BR" sz="2400" dirty="0" smtClean="0">
                <a:latin typeface="Vale Sans" panose="020B0503020204030204" pitchFamily="34" charset="0"/>
                <a:ea typeface="Vale Sans" panose="020B0503020204030204" pitchFamily="34" charset="0"/>
                <a:cs typeface="Vale Sans" panose="020B0503020204030204" pitchFamily="34" charset="0"/>
              </a:rPr>
              <a:t>anterior e discutir: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35478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A green square with a black background&#10;&#10;Description automatically generated">
            <a:extLst>
              <a:ext uri="{FF2B5EF4-FFF2-40B4-BE49-F238E27FC236}">
                <a16:creationId xmlns:a16="http://schemas.microsoft.com/office/drawing/2014/main" id="{83E17BDC-F100-8CF8-CCA0-548B531DDA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 t="84395"/>
          <a:stretch/>
        </p:blipFill>
        <p:spPr>
          <a:xfrm>
            <a:off x="6993166" y="3164010"/>
            <a:ext cx="4567279" cy="2261980"/>
          </a:xfrm>
          <a:prstGeom prst="rect">
            <a:avLst/>
          </a:prstGeom>
        </p:spPr>
      </p:pic>
      <p:pic>
        <p:nvPicPr>
          <p:cNvPr id="27" name="Picture 26" descr="A green square with a black background&#10;&#10;Description automatically generated">
            <a:extLst>
              <a:ext uri="{FF2B5EF4-FFF2-40B4-BE49-F238E27FC236}">
                <a16:creationId xmlns:a16="http://schemas.microsoft.com/office/drawing/2014/main" id="{DA8F74B6-A1EC-75C4-EE14-D24704E0A2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 t="84395"/>
          <a:stretch/>
        </p:blipFill>
        <p:spPr>
          <a:xfrm>
            <a:off x="6993166" y="1507488"/>
            <a:ext cx="4567279" cy="2281853"/>
          </a:xfrm>
          <a:prstGeom prst="rect">
            <a:avLst/>
          </a:prstGeom>
        </p:spPr>
      </p:pic>
      <p:pic>
        <p:nvPicPr>
          <p:cNvPr id="24" name="Picture 23" descr="A green square with a black background&#10;&#10;Description automatically generated">
            <a:extLst>
              <a:ext uri="{FF2B5EF4-FFF2-40B4-BE49-F238E27FC236}">
                <a16:creationId xmlns:a16="http://schemas.microsoft.com/office/drawing/2014/main" id="{BF85C3F8-1547-C81E-E845-56BAE29D11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 t="84395"/>
          <a:stretch/>
        </p:blipFill>
        <p:spPr>
          <a:xfrm>
            <a:off x="1538141" y="3017132"/>
            <a:ext cx="4067055" cy="1523104"/>
          </a:xfrm>
          <a:prstGeom prst="rect">
            <a:avLst/>
          </a:prstGeom>
        </p:spPr>
      </p:pic>
      <p:pic>
        <p:nvPicPr>
          <p:cNvPr id="25" name="Picture 24" descr="A green square with a black background&#10;&#10;Description automatically generated">
            <a:extLst>
              <a:ext uri="{FF2B5EF4-FFF2-40B4-BE49-F238E27FC236}">
                <a16:creationId xmlns:a16="http://schemas.microsoft.com/office/drawing/2014/main" id="{D5B2670D-4B84-F864-D59F-187316ED13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 t="84395"/>
          <a:stretch/>
        </p:blipFill>
        <p:spPr>
          <a:xfrm>
            <a:off x="1462263" y="4500013"/>
            <a:ext cx="4067055" cy="1854177"/>
          </a:xfrm>
          <a:prstGeom prst="rect">
            <a:avLst/>
          </a:prstGeom>
        </p:spPr>
      </p:pic>
      <p:pic>
        <p:nvPicPr>
          <p:cNvPr id="23" name="Picture 22" descr="A green square with a black background&#10;&#10;Description automatically generated">
            <a:extLst>
              <a:ext uri="{FF2B5EF4-FFF2-40B4-BE49-F238E27FC236}">
                <a16:creationId xmlns:a16="http://schemas.microsoft.com/office/drawing/2014/main" id="{3912F124-A813-5AE4-F497-8283321B70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 t="84395"/>
          <a:stretch/>
        </p:blipFill>
        <p:spPr>
          <a:xfrm>
            <a:off x="1684490" y="1611513"/>
            <a:ext cx="4067055" cy="1656175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AFF95985-CA2C-856F-C2C7-CF56B155AC24}"/>
              </a:ext>
            </a:extLst>
          </p:cNvPr>
          <p:cNvSpPr txBox="1"/>
          <p:nvPr/>
        </p:nvSpPr>
        <p:spPr>
          <a:xfrm>
            <a:off x="2361664" y="1650129"/>
            <a:ext cx="2335810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pt-BR" sz="2000" b="1" noProof="0" dirty="0">
                <a:solidFill>
                  <a:schemeClr val="bg1"/>
                </a:solidFill>
                <a:latin typeface="Vale Sans" panose="020B0503020204030204" pitchFamily="34" charset="0"/>
              </a:rPr>
              <a:t>Gestão curricular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C117A5B-C292-A005-0E44-780610D001F3}"/>
              </a:ext>
            </a:extLst>
          </p:cNvPr>
          <p:cNvSpPr txBox="1"/>
          <p:nvPr/>
        </p:nvSpPr>
        <p:spPr>
          <a:xfrm>
            <a:off x="7882058" y="3255090"/>
            <a:ext cx="3157046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pt-BR" sz="2000" b="1" noProof="0" dirty="0">
                <a:solidFill>
                  <a:schemeClr val="bg1"/>
                </a:solidFill>
                <a:latin typeface="Vale Sans" panose="020B0503020204030204" pitchFamily="34" charset="0"/>
              </a:rPr>
              <a:t>Acompanhamento das aprendizagens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8C26BE0-B2F1-7A30-6319-E57341FEEE96}"/>
              </a:ext>
            </a:extLst>
          </p:cNvPr>
          <p:cNvSpPr txBox="1"/>
          <p:nvPr/>
        </p:nvSpPr>
        <p:spPr>
          <a:xfrm>
            <a:off x="2353171" y="2970026"/>
            <a:ext cx="3256570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pt-BR" sz="2000" b="1" noProof="0" dirty="0">
                <a:solidFill>
                  <a:schemeClr val="bg1"/>
                </a:solidFill>
                <a:latin typeface="Vale Sans" panose="020B0503020204030204" pitchFamily="34" charset="0"/>
              </a:rPr>
              <a:t>Formação de Professores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C178463-BDE2-8D3F-38C0-333801BFC26D}"/>
              </a:ext>
            </a:extLst>
          </p:cNvPr>
          <p:cNvSpPr txBox="1"/>
          <p:nvPr/>
        </p:nvSpPr>
        <p:spPr>
          <a:xfrm>
            <a:off x="7878138" y="1622587"/>
            <a:ext cx="3160966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pt-BR" sz="2000" b="1" noProof="0" dirty="0">
                <a:solidFill>
                  <a:schemeClr val="bg1"/>
                </a:solidFill>
                <a:latin typeface="Vale Sans" panose="020B0503020204030204" pitchFamily="34" charset="0"/>
              </a:rPr>
              <a:t>Gestão de espaço, tempo e recursos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CAC56E22-6C55-6448-BCA5-46DC6C3863B4}"/>
              </a:ext>
            </a:extLst>
          </p:cNvPr>
          <p:cNvSpPr txBox="1"/>
          <p:nvPr/>
        </p:nvSpPr>
        <p:spPr>
          <a:xfrm>
            <a:off x="2353171" y="4477362"/>
            <a:ext cx="2335810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pt-BR" sz="2000" b="1" noProof="0" dirty="0">
                <a:solidFill>
                  <a:schemeClr val="bg1"/>
                </a:solidFill>
                <a:latin typeface="Vale Sans" panose="020B0503020204030204" pitchFamily="34" charset="0"/>
              </a:rPr>
              <a:t>Intersetorialidade 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443EB1D5-1B26-6EDE-1D19-E4C002E89784}"/>
              </a:ext>
            </a:extLst>
          </p:cNvPr>
          <p:cNvSpPr txBox="1"/>
          <p:nvPr/>
        </p:nvSpPr>
        <p:spPr>
          <a:xfrm>
            <a:off x="2353170" y="1968137"/>
            <a:ext cx="295124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107F7B"/>
              </a:buClr>
            </a:pPr>
            <a:r>
              <a:rPr lang="pt-BR" sz="1300" noProof="0" dirty="0">
                <a:solidFill>
                  <a:schemeClr val="bg1"/>
                </a:solidFill>
                <a:latin typeface="Vale Sans" panose="020B0503020204030204" pitchFamily="34" charset="0"/>
              </a:rPr>
              <a:t>Ex.: inserção de produção de texto e resolução de problemas do 1º ao 3º ano.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48DF2391-C328-A099-CD2F-363365AB5E72}"/>
              </a:ext>
            </a:extLst>
          </p:cNvPr>
          <p:cNvSpPr txBox="1"/>
          <p:nvPr/>
        </p:nvSpPr>
        <p:spPr>
          <a:xfrm>
            <a:off x="7882059" y="3901421"/>
            <a:ext cx="353221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107F7B"/>
              </a:buClr>
            </a:pPr>
            <a:r>
              <a:rPr lang="pt-BR" sz="1300" noProof="0" dirty="0">
                <a:solidFill>
                  <a:schemeClr val="bg1"/>
                </a:solidFill>
                <a:latin typeface="Vale Sans" panose="020B0503020204030204" pitchFamily="34" charset="0"/>
              </a:rPr>
              <a:t>Ex.: cultura de análise de dados e planejamento em função dos resultados das avaliações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493C7571-17EC-43CA-0F26-3A043CFA28F4}"/>
              </a:ext>
            </a:extLst>
          </p:cNvPr>
          <p:cNvSpPr txBox="1"/>
          <p:nvPr/>
        </p:nvSpPr>
        <p:spPr>
          <a:xfrm>
            <a:off x="7883849" y="2241408"/>
            <a:ext cx="3160966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107F7B"/>
              </a:buClr>
            </a:pPr>
            <a:r>
              <a:rPr lang="pt-BR" sz="1300" noProof="0" dirty="0">
                <a:solidFill>
                  <a:schemeClr val="bg1"/>
                </a:solidFill>
                <a:latin typeface="Vale Sans" panose="020B0503020204030204" pitchFamily="34" charset="0"/>
              </a:rPr>
              <a:t>Ex.: tempo didático prioritário para investimento nos conteúdos em defasagem.</a:t>
            </a:r>
          </a:p>
          <a:p>
            <a:pPr>
              <a:buClr>
                <a:srgbClr val="107F7B"/>
              </a:buClr>
            </a:pPr>
            <a:r>
              <a:rPr lang="pt-BR" sz="1300" noProof="0" dirty="0">
                <a:solidFill>
                  <a:schemeClr val="bg1"/>
                </a:solidFill>
                <a:latin typeface="Vale Sans" panose="020B0503020204030204" pitchFamily="34" charset="0"/>
              </a:rPr>
              <a:t> 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6E26AB49-591B-8DC1-20BD-59E231853C59}"/>
              </a:ext>
            </a:extLst>
          </p:cNvPr>
          <p:cNvSpPr txBox="1"/>
          <p:nvPr/>
        </p:nvSpPr>
        <p:spPr>
          <a:xfrm>
            <a:off x="2353171" y="4802885"/>
            <a:ext cx="295124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107F7B"/>
              </a:buClr>
            </a:pPr>
            <a:r>
              <a:rPr lang="pt-BR" sz="1200" noProof="0" dirty="0">
                <a:solidFill>
                  <a:schemeClr val="bg1"/>
                </a:solidFill>
                <a:latin typeface="Vale Sans" panose="020B0503020204030204" pitchFamily="34" charset="0"/>
              </a:rPr>
              <a:t>Precisamos avançar com o cruzamento de dados dos que estão “abaixo do adequado” com situação de vulnerabilidade social, raça, sexo.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843763C1-ABBB-3CA0-A406-8A9094180804}"/>
              </a:ext>
            </a:extLst>
          </p:cNvPr>
          <p:cNvSpPr txBox="1"/>
          <p:nvPr/>
        </p:nvSpPr>
        <p:spPr>
          <a:xfrm>
            <a:off x="2361664" y="3293893"/>
            <a:ext cx="3173276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107F7B"/>
              </a:buClr>
            </a:pPr>
            <a:r>
              <a:rPr lang="pt-BR" sz="1300" noProof="0" dirty="0">
                <a:solidFill>
                  <a:schemeClr val="bg1"/>
                </a:solidFill>
                <a:latin typeface="Vale Sans" panose="020B0503020204030204" pitchFamily="34" charset="0"/>
              </a:rPr>
              <a:t>Ex.: uso dos materiais do Trilhos para produção de texto e resolução de problemas do 1º ao 3º ano.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915D5633-48C0-8EEB-2809-E1A8A48E002B}"/>
              </a:ext>
            </a:extLst>
          </p:cNvPr>
          <p:cNvSpPr txBox="1"/>
          <p:nvPr/>
        </p:nvSpPr>
        <p:spPr>
          <a:xfrm>
            <a:off x="394875" y="503810"/>
            <a:ext cx="11797125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900"/>
              </a:lnSpc>
            </a:pPr>
            <a:r>
              <a:rPr lang="pt-BR" sz="3600" b="1" noProof="0" dirty="0">
                <a:solidFill>
                  <a:schemeClr val="bg1"/>
                </a:solidFill>
                <a:latin typeface="Vale Sans Black" panose="020B0A03020204030204" pitchFamily="34" charset="0"/>
              </a:rPr>
              <a:t>Desdobramentos em eixos da política educacional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944FDB1-B090-1AAD-7C7B-B3F5939AEDE9}"/>
              </a:ext>
            </a:extLst>
          </p:cNvPr>
          <p:cNvGrpSpPr/>
          <p:nvPr/>
        </p:nvGrpSpPr>
        <p:grpSpPr>
          <a:xfrm>
            <a:off x="1132869" y="1610243"/>
            <a:ext cx="979497" cy="979497"/>
            <a:chOff x="1619128" y="2011068"/>
            <a:chExt cx="979497" cy="979497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90F89C8-A53A-9DA8-294B-99D5D0351EBA}"/>
                </a:ext>
              </a:extLst>
            </p:cNvPr>
            <p:cNvSpPr/>
            <p:nvPr/>
          </p:nvSpPr>
          <p:spPr>
            <a:xfrm>
              <a:off x="1619128" y="2011068"/>
              <a:ext cx="979497" cy="979497"/>
            </a:xfrm>
            <a:prstGeom prst="ellipse">
              <a:avLst/>
            </a:prstGeom>
            <a:solidFill>
              <a:srgbClr val="F68B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noProof="0" dirty="0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29906FBA-4F08-4AF8-E365-3E3310236DB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41486" y="2197582"/>
              <a:ext cx="509704" cy="579071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13C73C6-DC03-390D-5423-9F21D675CF90}"/>
              </a:ext>
            </a:extLst>
          </p:cNvPr>
          <p:cNvGrpSpPr/>
          <p:nvPr/>
        </p:nvGrpSpPr>
        <p:grpSpPr>
          <a:xfrm>
            <a:off x="6648476" y="3279579"/>
            <a:ext cx="979497" cy="979497"/>
            <a:chOff x="7497414" y="4197953"/>
            <a:chExt cx="979497" cy="979497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4AA3EC9D-632C-4E65-21FB-9B111E06400C}"/>
                </a:ext>
              </a:extLst>
            </p:cNvPr>
            <p:cNvSpPr/>
            <p:nvPr/>
          </p:nvSpPr>
          <p:spPr>
            <a:xfrm>
              <a:off x="7497414" y="4197953"/>
              <a:ext cx="979497" cy="979497"/>
            </a:xfrm>
            <a:prstGeom prst="ellipse">
              <a:avLst/>
            </a:prstGeom>
            <a:solidFill>
              <a:srgbClr val="F68B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noProof="0" dirty="0">
                <a:solidFill>
                  <a:srgbClr val="009182"/>
                </a:solidFill>
              </a:endParaRPr>
            </a:p>
          </p:txBody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3053E6CD-565C-4C2D-89DB-B600D16BC60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665077" y="4368351"/>
              <a:ext cx="658986" cy="658986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0DA81F4-CAE6-82BB-DC0C-CD5AE8019402}"/>
              </a:ext>
            </a:extLst>
          </p:cNvPr>
          <p:cNvGrpSpPr/>
          <p:nvPr/>
        </p:nvGrpSpPr>
        <p:grpSpPr>
          <a:xfrm>
            <a:off x="6648476" y="1604897"/>
            <a:ext cx="979497" cy="979497"/>
            <a:chOff x="7497414" y="2333910"/>
            <a:chExt cx="979497" cy="979497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E220339E-ACD9-1510-2EDC-B00B4CEA565C}"/>
                </a:ext>
              </a:extLst>
            </p:cNvPr>
            <p:cNvSpPr/>
            <p:nvPr/>
          </p:nvSpPr>
          <p:spPr>
            <a:xfrm>
              <a:off x="7497414" y="2333910"/>
              <a:ext cx="979497" cy="979497"/>
            </a:xfrm>
            <a:prstGeom prst="ellipse">
              <a:avLst/>
            </a:prstGeom>
            <a:solidFill>
              <a:srgbClr val="F68B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noProof="0" dirty="0">
                <a:solidFill>
                  <a:srgbClr val="009182"/>
                </a:solidFill>
              </a:endParaRPr>
            </a:p>
          </p:txBody>
        </p: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49D3EB07-ADF2-19E0-D6BF-204E567B2BE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643763" y="2483508"/>
              <a:ext cx="680300" cy="680300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06D1141-3D91-3C8C-2341-D45B28FA7A60}"/>
              </a:ext>
            </a:extLst>
          </p:cNvPr>
          <p:cNvGrpSpPr/>
          <p:nvPr/>
        </p:nvGrpSpPr>
        <p:grpSpPr>
          <a:xfrm>
            <a:off x="6791280" y="4876876"/>
            <a:ext cx="979497" cy="979497"/>
            <a:chOff x="1619128" y="3382668"/>
            <a:chExt cx="979497" cy="979497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976B8F7-2C5E-8568-2A32-0954201CECAE}"/>
                </a:ext>
              </a:extLst>
            </p:cNvPr>
            <p:cNvSpPr/>
            <p:nvPr/>
          </p:nvSpPr>
          <p:spPr>
            <a:xfrm>
              <a:off x="1619128" y="3382668"/>
              <a:ext cx="979497" cy="979497"/>
            </a:xfrm>
            <a:prstGeom prst="ellipse">
              <a:avLst/>
            </a:prstGeom>
            <a:solidFill>
              <a:srgbClr val="F68B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noProof="0" dirty="0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B595D93-A66A-13EA-48EB-DEBBD6AB7BC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805414" y="3555517"/>
              <a:ext cx="592738" cy="592738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FAEDC52-3029-4007-A3FE-85FD8F8CE36F}"/>
              </a:ext>
            </a:extLst>
          </p:cNvPr>
          <p:cNvGrpSpPr/>
          <p:nvPr/>
        </p:nvGrpSpPr>
        <p:grpSpPr>
          <a:xfrm>
            <a:off x="1132869" y="4508570"/>
            <a:ext cx="979497" cy="979497"/>
            <a:chOff x="1619128" y="4863125"/>
            <a:chExt cx="979497" cy="979497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BF8E4905-8A5B-7B44-BD76-1CD9A24DCBAB}"/>
                </a:ext>
              </a:extLst>
            </p:cNvPr>
            <p:cNvSpPr/>
            <p:nvPr/>
          </p:nvSpPr>
          <p:spPr>
            <a:xfrm>
              <a:off x="1619128" y="4863125"/>
              <a:ext cx="979497" cy="979497"/>
            </a:xfrm>
            <a:prstGeom prst="ellipse">
              <a:avLst/>
            </a:prstGeom>
            <a:solidFill>
              <a:srgbClr val="F68B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noProof="0" dirty="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8B4804B-8B6D-5333-DD86-FF0EA69E30C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775937" y="5042576"/>
              <a:ext cx="622215" cy="620594"/>
            </a:xfrm>
            <a:prstGeom prst="rect">
              <a:avLst/>
            </a:prstGeom>
          </p:spPr>
        </p:pic>
      </p:grpSp>
      <p:grpSp>
        <p:nvGrpSpPr>
          <p:cNvPr id="36" name="Group 10">
            <a:extLst>
              <a:ext uri="{FF2B5EF4-FFF2-40B4-BE49-F238E27FC236}">
                <a16:creationId xmlns:a16="http://schemas.microsoft.com/office/drawing/2014/main" id="{706D1141-3D91-3C8C-2341-D45B28FA7A60}"/>
              </a:ext>
            </a:extLst>
          </p:cNvPr>
          <p:cNvGrpSpPr/>
          <p:nvPr/>
        </p:nvGrpSpPr>
        <p:grpSpPr>
          <a:xfrm>
            <a:off x="1285269" y="3200503"/>
            <a:ext cx="979497" cy="979497"/>
            <a:chOff x="1619128" y="3382668"/>
            <a:chExt cx="979497" cy="979497"/>
          </a:xfrm>
        </p:grpSpPr>
        <p:sp>
          <p:nvSpPr>
            <p:cNvPr id="37" name="Oval 25">
              <a:extLst>
                <a:ext uri="{FF2B5EF4-FFF2-40B4-BE49-F238E27FC236}">
                  <a16:creationId xmlns:a16="http://schemas.microsoft.com/office/drawing/2014/main" id="{1976B8F7-2C5E-8568-2A32-0954201CECAE}"/>
                </a:ext>
              </a:extLst>
            </p:cNvPr>
            <p:cNvSpPr/>
            <p:nvPr/>
          </p:nvSpPr>
          <p:spPr>
            <a:xfrm>
              <a:off x="1619128" y="3382668"/>
              <a:ext cx="979497" cy="979497"/>
            </a:xfrm>
            <a:prstGeom prst="ellipse">
              <a:avLst/>
            </a:prstGeom>
            <a:solidFill>
              <a:srgbClr val="F68B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noProof="0" dirty="0"/>
            </a:p>
          </p:txBody>
        </p:sp>
        <p:pic>
          <p:nvPicPr>
            <p:cNvPr id="38" name="Picture 3">
              <a:extLst>
                <a:ext uri="{FF2B5EF4-FFF2-40B4-BE49-F238E27FC236}">
                  <a16:creationId xmlns:a16="http://schemas.microsoft.com/office/drawing/2014/main" id="{7B595D93-A66A-13EA-48EB-DEBBD6AB7BC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805414" y="3555517"/>
              <a:ext cx="592738" cy="592738"/>
            </a:xfrm>
            <a:prstGeom prst="rect">
              <a:avLst/>
            </a:prstGeom>
          </p:spPr>
        </p:pic>
      </p:grp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F8C26BE0-B2F1-7A30-6319-E57341FEEE96}"/>
              </a:ext>
            </a:extLst>
          </p:cNvPr>
          <p:cNvSpPr txBox="1"/>
          <p:nvPr/>
        </p:nvSpPr>
        <p:spPr>
          <a:xfrm>
            <a:off x="7893836" y="4849670"/>
            <a:ext cx="3256570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pt-BR" sz="2000" b="1" noProof="0" dirty="0">
                <a:solidFill>
                  <a:schemeClr val="bg1"/>
                </a:solidFill>
                <a:latin typeface="Vale Sans" panose="020B0503020204030204" pitchFamily="34" charset="0"/>
              </a:rPr>
              <a:t>Formação de </a:t>
            </a:r>
            <a:r>
              <a:rPr lang="pt-BR" sz="2000" b="1" noProof="0" dirty="0" smtClean="0">
                <a:solidFill>
                  <a:schemeClr val="bg1"/>
                </a:solidFill>
                <a:latin typeface="Vale Sans" panose="020B0503020204030204" pitchFamily="34" charset="0"/>
              </a:rPr>
              <a:t>Diretores</a:t>
            </a:r>
            <a:endParaRPr lang="pt-BR" sz="2000" b="1" noProof="0" dirty="0">
              <a:solidFill>
                <a:schemeClr val="bg1"/>
              </a:solidFill>
              <a:latin typeface="Vale Sans" panose="020B0503020204030204" pitchFamily="34" charset="0"/>
            </a:endParaRP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843763C1-ABBB-3CA0-A406-8A9094180804}"/>
              </a:ext>
            </a:extLst>
          </p:cNvPr>
          <p:cNvSpPr txBox="1"/>
          <p:nvPr/>
        </p:nvSpPr>
        <p:spPr>
          <a:xfrm>
            <a:off x="7907996" y="5170821"/>
            <a:ext cx="3173276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107F7B"/>
              </a:buClr>
            </a:pPr>
            <a:r>
              <a:rPr lang="pt-BR" sz="1300" noProof="0" dirty="0">
                <a:solidFill>
                  <a:schemeClr val="bg1"/>
                </a:solidFill>
                <a:latin typeface="Vale Sans" panose="020B0503020204030204" pitchFamily="34" charset="0"/>
              </a:rPr>
              <a:t>Ex.: </a:t>
            </a:r>
            <a:r>
              <a:rPr lang="pt-BR" sz="1300" noProof="0" dirty="0" smtClean="0">
                <a:solidFill>
                  <a:schemeClr val="bg1"/>
                </a:solidFill>
                <a:latin typeface="Vale Sans" panose="020B0503020204030204" pitchFamily="34" charset="0"/>
              </a:rPr>
              <a:t>análise de dados, formação na escola, </a:t>
            </a:r>
            <a:r>
              <a:rPr lang="pt-BR" sz="1300" dirty="0" smtClean="0">
                <a:solidFill>
                  <a:schemeClr val="bg1"/>
                </a:solidFill>
                <a:latin typeface="Vale Sans" panose="020B0503020204030204" pitchFamily="34" charset="0"/>
              </a:rPr>
              <a:t>conteúdos de formação – dimensões da gestão, acompanhamento das aprendizagens</a:t>
            </a:r>
            <a:endParaRPr lang="pt-BR" sz="1300" noProof="0" dirty="0">
              <a:solidFill>
                <a:schemeClr val="bg1"/>
              </a:solidFill>
              <a:latin typeface="Vale Sans" panose="020B0503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04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909363" y="1169497"/>
            <a:ext cx="10437223" cy="4351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highlight>
                  <a:srgbClr val="FFFFFF"/>
                </a:highlight>
                <a:latin typeface="Roboto"/>
                <a:ea typeface="Roboto"/>
                <a:cs typeface="Roboto"/>
              </a:rPr>
              <a:t>Em grupos de municípios misturados - diferentes municípios, mas por ação institucional -, </a:t>
            </a:r>
            <a:r>
              <a:rPr lang="pt-BR" sz="2400" dirty="0" smtClean="0">
                <a:highlight>
                  <a:srgbClr val="FFFFFF"/>
                </a:highlight>
                <a:latin typeface="Roboto"/>
                <a:ea typeface="Roboto"/>
                <a:cs typeface="Roboto"/>
              </a:rPr>
              <a:t>ler </a:t>
            </a:r>
            <a:r>
              <a:rPr lang="pt-BR" sz="2400" dirty="0">
                <a:highlight>
                  <a:srgbClr val="FFFFFF"/>
                </a:highlight>
                <a:latin typeface="Roboto"/>
                <a:ea typeface="Roboto"/>
                <a:cs typeface="Roboto"/>
              </a:rPr>
              <a:t>a pauta e </a:t>
            </a:r>
            <a:r>
              <a:rPr lang="pt-BR" sz="2400" dirty="0" smtClean="0">
                <a:highlight>
                  <a:srgbClr val="FFFFFF"/>
                </a:highlight>
                <a:latin typeface="Roboto"/>
                <a:ea typeface="Roboto"/>
                <a:cs typeface="Roboto"/>
              </a:rPr>
              <a:t>discutir:</a:t>
            </a:r>
            <a:endParaRPr lang="pt-BR" sz="2400" dirty="0">
              <a:highlight>
                <a:srgbClr val="FFFFFF"/>
              </a:highlight>
              <a:latin typeface="Roboto"/>
              <a:ea typeface="Roboto"/>
              <a:cs typeface="Roboto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pt-BR" sz="2400" dirty="0" smtClean="0">
                <a:highlight>
                  <a:srgbClr val="FFFFFF"/>
                </a:highlight>
                <a:latin typeface="Roboto"/>
                <a:ea typeface="Roboto"/>
                <a:cs typeface="Roboto"/>
              </a:rPr>
              <a:t>como </a:t>
            </a:r>
            <a:r>
              <a:rPr lang="pt-BR" sz="2400" dirty="0">
                <a:highlight>
                  <a:srgbClr val="FFFFFF"/>
                </a:highlight>
                <a:latin typeface="Roboto"/>
                <a:ea typeface="Roboto"/>
                <a:cs typeface="Roboto"/>
              </a:rPr>
              <a:t>a pauta favorece a continuidade do trabalho e como se articula com o plano de formação e as necessidades formativas e o aprofundamento de conhecimento sobre Gestão Educacional e </a:t>
            </a:r>
            <a:r>
              <a:rPr lang="pt-BR" sz="2400" dirty="0" smtClean="0">
                <a:highlight>
                  <a:srgbClr val="FFFFFF"/>
                </a:highlight>
                <a:latin typeface="Roboto"/>
                <a:ea typeface="Roboto"/>
                <a:cs typeface="Roboto"/>
              </a:rPr>
              <a:t>Escolar?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pt-BR" sz="2400" dirty="0" smtClean="0">
                <a:highlight>
                  <a:srgbClr val="FFFFFF"/>
                </a:highlight>
                <a:latin typeface="Roboto"/>
                <a:ea typeface="Roboto"/>
                <a:cs typeface="Roboto"/>
              </a:rPr>
              <a:t>que </a:t>
            </a:r>
            <a:r>
              <a:rPr lang="pt-BR" sz="2400" dirty="0">
                <a:highlight>
                  <a:srgbClr val="FFFFFF"/>
                </a:highlight>
                <a:latin typeface="Roboto"/>
                <a:ea typeface="Roboto"/>
                <a:cs typeface="Roboto"/>
              </a:rPr>
              <a:t>questões precisam trazer para a discussão com as diretoras para favorecer a </a:t>
            </a:r>
            <a:r>
              <a:rPr lang="pt-BR" sz="2400" dirty="0" smtClean="0">
                <a:highlight>
                  <a:srgbClr val="FFFFFF"/>
                </a:highlight>
                <a:latin typeface="Roboto"/>
                <a:ea typeface="Roboto"/>
                <a:cs typeface="Roboto"/>
              </a:rPr>
              <a:t>progressão </a:t>
            </a:r>
            <a:r>
              <a:rPr lang="pt-BR" sz="2400" dirty="0">
                <a:highlight>
                  <a:srgbClr val="FFFFFF"/>
                </a:highlight>
                <a:latin typeface="Roboto"/>
                <a:ea typeface="Roboto"/>
                <a:cs typeface="Roboto"/>
              </a:rPr>
              <a:t>dos conhecimentos sobre Gestão com foco na aprendizagem dos </a:t>
            </a:r>
            <a:r>
              <a:rPr lang="pt-BR" sz="2400" dirty="0" smtClean="0">
                <a:highlight>
                  <a:srgbClr val="FFFFFF"/>
                </a:highlight>
                <a:latin typeface="Roboto"/>
                <a:ea typeface="Roboto"/>
                <a:cs typeface="Roboto"/>
              </a:rPr>
              <a:t>estudantes?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pt-BR" sz="2400" dirty="0" smtClean="0">
                <a:highlight>
                  <a:srgbClr val="FFFFFF"/>
                </a:highlight>
                <a:latin typeface="Roboto"/>
                <a:ea typeface="Roboto"/>
                <a:cs typeface="Roboto"/>
              </a:rPr>
              <a:t>ao </a:t>
            </a:r>
            <a:r>
              <a:rPr lang="pt-BR" sz="2400" dirty="0">
                <a:highlight>
                  <a:srgbClr val="FFFFFF"/>
                </a:highlight>
                <a:latin typeface="Roboto"/>
                <a:ea typeface="Roboto"/>
                <a:cs typeface="Roboto"/>
              </a:rPr>
              <a:t>ler a pauta, em que ela contribui para que as diretoras compreendam o lugar que ocupam como guardiãs da aprendizagem dos estudantes?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C989E75-8606-728B-6DB3-C25DC6C7E30B}"/>
              </a:ext>
            </a:extLst>
          </p:cNvPr>
          <p:cNvSpPr txBox="1"/>
          <p:nvPr/>
        </p:nvSpPr>
        <p:spPr>
          <a:xfrm>
            <a:off x="381812" y="339996"/>
            <a:ext cx="11492326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900"/>
              </a:lnSpc>
            </a:pPr>
            <a:r>
              <a:rPr lang="pt-BR" sz="3600" b="1" dirty="0">
                <a:solidFill>
                  <a:srgbClr val="01AA8D"/>
                </a:solidFill>
                <a:latin typeface="Vale Sans Black" panose="020B0A03020204030204" pitchFamily="34" charset="0"/>
              </a:rPr>
              <a:t>Compartilhamento e estudo da pauta </a:t>
            </a:r>
            <a:r>
              <a:rPr lang="pt-BR" sz="3600" b="1" dirty="0" smtClean="0">
                <a:solidFill>
                  <a:srgbClr val="01AA8D"/>
                </a:solidFill>
                <a:latin typeface="Vale Sans Black" panose="020B0A03020204030204" pitchFamily="34" charset="0"/>
              </a:rPr>
              <a:t>das diretoras</a:t>
            </a:r>
            <a:endParaRPr lang="pt-BR" sz="3600" b="1" dirty="0">
              <a:solidFill>
                <a:srgbClr val="01AA8D"/>
              </a:solidFill>
              <a:latin typeface="Vale Sans Black" panose="020B0A03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57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/>
          <a:srcRect l="11179" t="30980" r="11615" b="9019"/>
          <a:stretch/>
        </p:blipFill>
        <p:spPr>
          <a:xfrm>
            <a:off x="431074" y="496389"/>
            <a:ext cx="11540177" cy="5042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4281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21000" y="897444"/>
            <a:ext cx="10341430" cy="5229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pt-BR" sz="2400" dirty="0" smtClean="0">
                <a:solidFill>
                  <a:srgbClr val="000000"/>
                </a:solidFill>
                <a:latin typeface="Vale Sans" panose="020B0503020204030204" pitchFamily="34" charset="0"/>
                <a:ea typeface="Calibri" panose="020F0502020204030204" pitchFamily="34" charset="0"/>
              </a:rPr>
              <a:t>A partir da </a:t>
            </a:r>
            <a:r>
              <a:rPr lang="pt-BR" sz="2400" dirty="0">
                <a:solidFill>
                  <a:srgbClr val="000000"/>
                </a:solidFill>
                <a:latin typeface="Vale Sans" panose="020B0503020204030204" pitchFamily="34" charset="0"/>
                <a:ea typeface="Calibri" panose="020F0502020204030204" pitchFamily="34" charset="0"/>
              </a:rPr>
              <a:t>implementação da ação institucional de matemática e a continuidade da ação institucional de práticas de linguagem</a:t>
            </a:r>
            <a:r>
              <a:rPr lang="pt-BR" sz="2400" dirty="0" smtClean="0">
                <a:solidFill>
                  <a:srgbClr val="000000"/>
                </a:solidFill>
                <a:latin typeface="Vale Sans" panose="020B0503020204030204" pitchFamily="34" charset="0"/>
                <a:ea typeface="Calibri" panose="020F0502020204030204" pitchFamily="34" charset="0"/>
              </a:rPr>
              <a:t>.</a:t>
            </a: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pt-BR" sz="2400" dirty="0" smtClean="0">
                <a:solidFill>
                  <a:srgbClr val="000000"/>
                </a:solidFill>
                <a:latin typeface="Vale Sans" panose="020B0503020204030204" pitchFamily="34" charset="0"/>
                <a:ea typeface="Calibri" panose="020F0502020204030204" pitchFamily="34" charset="0"/>
              </a:rPr>
              <a:t>refletir:</a:t>
            </a:r>
            <a:endParaRPr lang="pt-BR" sz="2400" dirty="0">
              <a:solidFill>
                <a:srgbClr val="000000"/>
              </a:solidFill>
              <a:latin typeface="Vale Sans" panose="020B0503020204030204" pitchFamily="34" charset="0"/>
              <a:ea typeface="Calibri" panose="020F0502020204030204" pitchFamily="34" charset="0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pt-BR" sz="2400" dirty="0">
                <a:solidFill>
                  <a:srgbClr val="000000"/>
                </a:solidFill>
                <a:latin typeface="Vale Sans" panose="020B0503020204030204" pitchFamily="34" charset="0"/>
                <a:ea typeface="Calibri" panose="020F0502020204030204" pitchFamily="34" charset="0"/>
              </a:rPr>
              <a:t>- o que e como o acompanhamento tem sido realizado? O que tem revelado sobre essas ações? </a:t>
            </a: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pt-BR" sz="2400" dirty="0">
                <a:solidFill>
                  <a:srgbClr val="000000"/>
                </a:solidFill>
                <a:latin typeface="Vale Sans" panose="020B0503020204030204" pitchFamily="34" charset="0"/>
                <a:ea typeface="Calibri" panose="020F0502020204030204" pitchFamily="34" charset="0"/>
              </a:rPr>
              <a:t>- quais apoios têm dado às escolas?</a:t>
            </a: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pt-BR" sz="2400" dirty="0">
                <a:solidFill>
                  <a:srgbClr val="000000"/>
                </a:solidFill>
                <a:latin typeface="Vale Sans" panose="020B0503020204030204" pitchFamily="34" charset="0"/>
                <a:ea typeface="Calibri" panose="020F0502020204030204" pitchFamily="34" charset="0"/>
              </a:rPr>
              <a:t>- qual impacto deste acompanhamento na sua rotina?</a:t>
            </a: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endParaRPr lang="pt-BR" sz="2400" dirty="0">
              <a:solidFill>
                <a:srgbClr val="000000"/>
              </a:solidFill>
              <a:latin typeface="Vale Sans" panose="020B0503020204030204" pitchFamily="34" charset="0"/>
              <a:ea typeface="Calibri" panose="020F0502020204030204" pitchFamily="34" charset="0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pt-BR" sz="2400" dirty="0">
                <a:solidFill>
                  <a:srgbClr val="000000"/>
                </a:solidFill>
                <a:latin typeface="Vale Sans" panose="020B0503020204030204" pitchFamily="34" charset="0"/>
                <a:ea typeface="Calibri" panose="020F0502020204030204" pitchFamily="34" charset="0"/>
              </a:rPr>
              <a:t>Em grupos mistos (entre municípios), </a:t>
            </a:r>
            <a:r>
              <a:rPr lang="pt-BR" sz="2400" dirty="0" smtClean="0">
                <a:solidFill>
                  <a:srgbClr val="000000"/>
                </a:solidFill>
                <a:latin typeface="Vale Sans" panose="020B0503020204030204" pitchFamily="34" charset="0"/>
                <a:ea typeface="Calibri" panose="020F0502020204030204" pitchFamily="34" charset="0"/>
              </a:rPr>
              <a:t>registrar:</a:t>
            </a:r>
            <a:endParaRPr lang="pt-BR" sz="2400" dirty="0">
              <a:solidFill>
                <a:srgbClr val="000000"/>
              </a:solidFill>
              <a:latin typeface="Vale Sans" panose="020B0503020204030204" pitchFamily="34" charset="0"/>
              <a:ea typeface="Calibri" panose="020F0502020204030204" pitchFamily="34" charset="0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endParaRPr lang="pt-BR" sz="2400" dirty="0">
              <a:solidFill>
                <a:srgbClr val="000000"/>
              </a:solidFill>
              <a:latin typeface="Vale Sans" panose="020B0503020204030204" pitchFamily="34" charset="0"/>
              <a:ea typeface="Calibri" panose="020F0502020204030204" pitchFamily="34" charset="0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pt-BR" sz="2400" dirty="0">
                <a:solidFill>
                  <a:srgbClr val="000000"/>
                </a:solidFill>
                <a:latin typeface="Vale Sans" panose="020B0503020204030204" pitchFamily="34" charset="0"/>
                <a:ea typeface="Calibri" panose="020F0502020204030204" pitchFamily="34" charset="0"/>
              </a:rPr>
              <a:t>	</a:t>
            </a: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endParaRPr lang="pt-BR" sz="2400" dirty="0">
              <a:solidFill>
                <a:srgbClr val="000000"/>
              </a:solidFill>
              <a:latin typeface="Vale Sans" panose="020B0503020204030204" pitchFamily="34" charset="0"/>
              <a:ea typeface="Calibri" panose="020F0502020204030204" pitchFamily="34" charset="0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endParaRPr lang="pt-BR" sz="2400" dirty="0">
              <a:solidFill>
                <a:srgbClr val="000000"/>
              </a:solidFill>
              <a:latin typeface="Vale Sans" panose="020B0503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C989E75-8606-728B-6DB3-C25DC6C7E30B}"/>
              </a:ext>
            </a:extLst>
          </p:cNvPr>
          <p:cNvSpPr txBox="1"/>
          <p:nvPr/>
        </p:nvSpPr>
        <p:spPr>
          <a:xfrm>
            <a:off x="421000" y="183242"/>
            <a:ext cx="11492326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900"/>
              </a:lnSpc>
            </a:pPr>
            <a:r>
              <a:rPr lang="pt-BR" sz="3600" b="1" dirty="0" smtClean="0">
                <a:solidFill>
                  <a:srgbClr val="01AA8D"/>
                </a:solidFill>
                <a:latin typeface="Vale Sans Black" panose="020B0A03020204030204" pitchFamily="34" charset="0"/>
              </a:rPr>
              <a:t>Gestão do tempo</a:t>
            </a:r>
            <a:endParaRPr lang="pt-BR" sz="3600" b="1" dirty="0">
              <a:solidFill>
                <a:srgbClr val="01AA8D"/>
              </a:solidFill>
              <a:latin typeface="Vale Sans Black" panose="020B0A03020204030204" pitchFamily="34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9636604"/>
              </p:ext>
            </p:extLst>
          </p:nvPr>
        </p:nvGraphicFramePr>
        <p:xfrm>
          <a:off x="1327374" y="4666968"/>
          <a:ext cx="9679577" cy="1215708"/>
        </p:xfrm>
        <a:graphic>
          <a:graphicData uri="http://schemas.openxmlformats.org/drawingml/2006/table">
            <a:tbl>
              <a:tblPr bandRow="1"/>
              <a:tblGrid>
                <a:gridCol w="4435297">
                  <a:extLst>
                    <a:ext uri="{9D8B030D-6E8A-4147-A177-3AD203B41FA5}">
                      <a16:colId xmlns:a16="http://schemas.microsoft.com/office/drawing/2014/main" val="3428615477"/>
                    </a:ext>
                  </a:extLst>
                </a:gridCol>
                <a:gridCol w="5244280">
                  <a:extLst>
                    <a:ext uri="{9D8B030D-6E8A-4147-A177-3AD203B41FA5}">
                      <a16:colId xmlns:a16="http://schemas.microsoft.com/office/drawing/2014/main" val="191174395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solidFill>
                            <a:srgbClr val="444746"/>
                          </a:solidFill>
                          <a:effectLst/>
                          <a:latin typeface="Vale Sans" panose="020B0503020204030204" pitchFamily="34" charset="0"/>
                          <a:ea typeface="Roboto"/>
                          <a:cs typeface="Roboto"/>
                        </a:rPr>
                        <a:t>o que o acompanhamento revela</a:t>
                      </a:r>
                      <a:r>
                        <a:rPr lang="pt-BR" sz="2400">
                          <a:effectLst/>
                          <a:latin typeface="Vale Sans" panose="020B0503020204030204" pitchFamily="34" charset="0"/>
                          <a:ea typeface="Vale Sans" panose="020B0503020204030204" pitchFamily="34" charset="0"/>
                          <a:cs typeface="Vale Sans" panose="020B0503020204030204" pitchFamily="34" charset="0"/>
                        </a:rPr>
                        <a:t> </a:t>
                      </a:r>
                      <a:endParaRPr lang="pt-BR" sz="2400">
                        <a:effectLst/>
                        <a:latin typeface="Vale Sans" panose="020B0503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solidFill>
                            <a:srgbClr val="444746"/>
                          </a:solidFill>
                          <a:effectLst/>
                          <a:latin typeface="Vale Sans" panose="020B0503020204030204" pitchFamily="34" charset="0"/>
                          <a:ea typeface="Roboto"/>
                          <a:cs typeface="Roboto"/>
                        </a:rPr>
                        <a:t>como organizar a rotina para assegurar esse acompanhamento</a:t>
                      </a:r>
                      <a:r>
                        <a:rPr lang="pt-BR" sz="2400" dirty="0">
                          <a:effectLst/>
                          <a:latin typeface="Vale Sans" panose="020B0503020204030204" pitchFamily="34" charset="0"/>
                          <a:ea typeface="Vale Sans" panose="020B0503020204030204" pitchFamily="34" charset="0"/>
                          <a:cs typeface="Vale Sans" panose="020B0503020204030204" pitchFamily="34" charset="0"/>
                        </a:rPr>
                        <a:t> </a:t>
                      </a:r>
                      <a:endParaRPr lang="pt-BR" sz="2400" dirty="0">
                        <a:effectLst/>
                        <a:latin typeface="Vale Sans" panose="020B0503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47606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Vale Sans" panose="020B0503020204030204" pitchFamily="34" charset="0"/>
                          <a:ea typeface="Vale Sans" panose="020B0503020204030204" pitchFamily="34" charset="0"/>
                          <a:cs typeface="Vale Sans" panose="020B0503020204030204" pitchFamily="34" charset="0"/>
                        </a:rPr>
                        <a:t> </a:t>
                      </a:r>
                      <a:endParaRPr lang="pt-BR" sz="1100" dirty="0" smtClean="0">
                        <a:solidFill>
                          <a:srgbClr val="000000"/>
                        </a:solidFill>
                        <a:effectLst/>
                        <a:latin typeface="Vale Sans" panose="020B0503020204030204" pitchFamily="34" charset="0"/>
                        <a:ea typeface="Vale Sans" panose="020B0503020204030204" pitchFamily="34" charset="0"/>
                        <a:cs typeface="Vale Sans" panose="020B050302020403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Vale Sans" panose="020B0503020204030204" pitchFamily="34" charset="0"/>
                          <a:ea typeface="Vale Sans" panose="020B0503020204030204" pitchFamily="34" charset="0"/>
                          <a:cs typeface="Vale Sans" panose="020B0503020204030204" pitchFamily="34" charset="0"/>
                        </a:rPr>
                        <a:t> 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Vale Sans" panose="020B0503020204030204" pitchFamily="34" charset="0"/>
                          <a:ea typeface="Vale Sans" panose="020B0503020204030204" pitchFamily="34" charset="0"/>
                          <a:cs typeface="Vale Sans" panose="020B0503020204030204" pitchFamily="34" charset="0"/>
                        </a:rPr>
                        <a:t> 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90773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543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1CA650-3E9F-7400-8B61-696AFABED6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78DCBBF9-CCDC-20C8-15D2-62227931837D}"/>
              </a:ext>
            </a:extLst>
          </p:cNvPr>
          <p:cNvSpPr txBox="1"/>
          <p:nvPr/>
        </p:nvSpPr>
        <p:spPr>
          <a:xfrm>
            <a:off x="355687" y="248556"/>
            <a:ext cx="11143982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900"/>
              </a:lnSpc>
            </a:pPr>
            <a:r>
              <a:rPr lang="pt-BR" sz="3600" b="1" dirty="0">
                <a:solidFill>
                  <a:srgbClr val="01AA8D"/>
                </a:solidFill>
                <a:latin typeface="Vale Sans Black" panose="020B0A03020204030204" pitchFamily="34" charset="0"/>
              </a:rPr>
              <a:t>Compartilhamento das discussões nas outras frentes</a:t>
            </a:r>
          </a:p>
        </p:txBody>
      </p:sp>
      <p:sp>
        <p:nvSpPr>
          <p:cNvPr id="5" name="Espaço Reservado para Conteúdo 9">
            <a:extLst>
              <a:ext uri="{FF2B5EF4-FFF2-40B4-BE49-F238E27FC236}">
                <a16:creationId xmlns:a16="http://schemas.microsoft.com/office/drawing/2014/main" id="{3C7CE667-49A1-A948-3E48-C476B5B1A4AB}"/>
              </a:ext>
            </a:extLst>
          </p:cNvPr>
          <p:cNvSpPr txBox="1">
            <a:spLocks/>
          </p:cNvSpPr>
          <p:nvPr/>
        </p:nvSpPr>
        <p:spPr>
          <a:xfrm>
            <a:off x="511628" y="1185545"/>
            <a:ext cx="11244944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6467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9453545"/>
              </p:ext>
            </p:extLst>
          </p:nvPr>
        </p:nvGraphicFramePr>
        <p:xfrm>
          <a:off x="1640113" y="236340"/>
          <a:ext cx="8128000" cy="5948680"/>
        </p:xfrm>
        <a:graphic>
          <a:graphicData uri="http://schemas.openxmlformats.org/drawingml/2006/table">
            <a:tbl>
              <a:tblPr firstRow="1" bandRow="1">
                <a:tableStyleId>{77642AF3-18B6-4FCE-B54E-48D05566FDCE}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20123676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05331510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91226501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1390189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CP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Professor 1º e 2º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3º</a:t>
                      </a:r>
                      <a:r>
                        <a:rPr lang="pt-BR" baseline="0" dirty="0" smtClean="0"/>
                        <a:t> </a:t>
                      </a:r>
                      <a:r>
                        <a:rPr lang="pt-BR" dirty="0" smtClean="0"/>
                        <a:t>ano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4º e 5º 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89802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pt-BR" sz="2000" b="0" i="0" u="none" strike="noStrike" cap="none" dirty="0" smtClean="0">
                          <a:solidFill>
                            <a:schemeClr val="tx1"/>
                          </a:solidFill>
                          <a:latin typeface="Vale Sans" panose="020B0503020204030204" pitchFamily="34" charset="0"/>
                          <a:ea typeface="Arial"/>
                          <a:cs typeface="Arial"/>
                          <a:sym typeface="Arial"/>
                        </a:rPr>
                        <a:t>Rotina da coordenação pedagógica com foco na formação docente</a:t>
                      </a:r>
                    </a:p>
                    <a:p>
                      <a:pPr marL="190500" marR="0" lvl="0" indent="-1841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2100"/>
                        <a:buFont typeface="Arial"/>
                        <a:buChar char="•"/>
                      </a:pPr>
                      <a:r>
                        <a:rPr lang="pt-BR" sz="2000" b="0" i="0" u="none" strike="noStrike" cap="none" dirty="0" smtClean="0">
                          <a:solidFill>
                            <a:schemeClr val="tx1"/>
                          </a:solidFill>
                          <a:latin typeface="Vale Sans" panose="020B0503020204030204" pitchFamily="34" charset="0"/>
                          <a:ea typeface="Arial"/>
                          <a:cs typeface="Arial"/>
                          <a:sym typeface="Arial"/>
                        </a:rPr>
                        <a:t>Pautas formativas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endParaRPr lang="pt-BR" sz="2000" b="0" i="0" u="none" strike="noStrike" cap="none" dirty="0" smtClean="0">
                        <a:solidFill>
                          <a:schemeClr val="tx1"/>
                        </a:solidFill>
                        <a:latin typeface="Vale Sans" panose="020B0503020204030204" pitchFamily="34" charset="0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pt-BR" sz="2000" b="0" i="0" u="none" strike="noStrike" cap="none" dirty="0" smtClean="0">
                          <a:solidFill>
                            <a:schemeClr val="tx1"/>
                          </a:solidFill>
                          <a:latin typeface="Vale Sans" panose="020B0503020204030204" pitchFamily="34" charset="0"/>
                          <a:ea typeface="Arial"/>
                          <a:cs typeface="Arial"/>
                          <a:sym typeface="Arial"/>
                        </a:rPr>
                        <a:t>Plano de formação compartilhado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endParaRPr lang="pt-BR" sz="2000" b="0" i="0" u="none" strike="noStrike" cap="none" dirty="0" smtClean="0">
                        <a:solidFill>
                          <a:schemeClr val="tx1"/>
                        </a:solidFill>
                        <a:latin typeface="Vale Sans" panose="020B0503020204030204" pitchFamily="34" charset="0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pt-BR" sz="2000" b="0" i="0" u="none" strike="noStrike" cap="none" dirty="0" smtClean="0">
                          <a:solidFill>
                            <a:schemeClr val="tx1"/>
                          </a:solidFill>
                          <a:latin typeface="Vale Sans" panose="020B0503020204030204" pitchFamily="34" charset="0"/>
                          <a:ea typeface="Arial"/>
                          <a:cs typeface="Arial"/>
                          <a:sym typeface="Arial"/>
                        </a:rPr>
                        <a:t>Conteúdos didáticos (das pautas das professoras)</a:t>
                      </a:r>
                    </a:p>
                    <a:p>
                      <a:endParaRPr lang="pt-BR" sz="2000" b="0" dirty="0">
                        <a:solidFill>
                          <a:schemeClr val="tx1"/>
                        </a:solidFill>
                        <a:latin typeface="Vale Sans" panose="020B0503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pt-BR" sz="2000" b="0" dirty="0" smtClean="0">
                          <a:solidFill>
                            <a:schemeClr val="tx1"/>
                          </a:solidFill>
                          <a:latin typeface="Vale Sans" panose="020B0503020204030204" pitchFamily="34" charset="0"/>
                        </a:rPr>
                        <a:t>Caderno dos Estudantes</a:t>
                      </a:r>
                      <a:endParaRPr lang="pt-BR" sz="2000" b="0" i="0" u="none" strike="noStrike" cap="none" dirty="0" smtClean="0">
                        <a:solidFill>
                          <a:schemeClr val="tx1"/>
                        </a:solidFill>
                        <a:latin typeface="Vale Sans" panose="020B0503020204030204" pitchFamily="34" charset="0"/>
                        <a:ea typeface="Arial"/>
                        <a:cs typeface="Arial"/>
                        <a:sym typeface="Arial"/>
                      </a:endParaRPr>
                    </a:p>
                    <a:p>
                      <a:pPr marL="190500" marR="0" lvl="0" indent="-190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1700"/>
                        <a:buFont typeface="Arial"/>
                        <a:buChar char="•"/>
                      </a:pPr>
                      <a:r>
                        <a:rPr lang="pt-BR" sz="2000" b="0" dirty="0" smtClean="0">
                          <a:solidFill>
                            <a:schemeClr val="tx1"/>
                          </a:solidFill>
                          <a:latin typeface="Vale Sans" panose="020B0503020204030204" pitchFamily="34" charset="0"/>
                        </a:rPr>
                        <a:t>Práticas de linguagem</a:t>
                      </a:r>
                    </a:p>
                    <a:p>
                      <a:pPr marL="4572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pt-BR" sz="2000" b="0" dirty="0" smtClean="0">
                        <a:solidFill>
                          <a:schemeClr val="tx1"/>
                        </a:solidFill>
                        <a:latin typeface="Vale Sans" panose="020B0503020204030204" pitchFamily="34" charset="0"/>
                      </a:endParaRPr>
                    </a:p>
                    <a:p>
                      <a:pPr marL="190500" marR="0" lvl="0" indent="-190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1700"/>
                        <a:buFont typeface="Arial"/>
                        <a:buChar char="•"/>
                      </a:pPr>
                      <a:r>
                        <a:rPr lang="pt-BR" sz="2000" b="0" dirty="0" err="1" smtClean="0">
                          <a:solidFill>
                            <a:schemeClr val="tx1"/>
                          </a:solidFill>
                          <a:latin typeface="Vale Sans" panose="020B0503020204030204" pitchFamily="34" charset="0"/>
                        </a:rPr>
                        <a:t>Situaçao</a:t>
                      </a:r>
                      <a:r>
                        <a:rPr lang="pt-BR" sz="2000" b="0" dirty="0" smtClean="0">
                          <a:solidFill>
                            <a:schemeClr val="tx1"/>
                          </a:solidFill>
                          <a:latin typeface="Vale Sans" panose="020B0503020204030204" pitchFamily="34" charset="0"/>
                        </a:rPr>
                        <a:t> didática fundamental: Escrita por meio da professora de indicação literária</a:t>
                      </a:r>
                    </a:p>
                    <a:p>
                      <a:pPr marL="190500" marR="0" lvl="0" indent="-190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1700"/>
                        <a:buFont typeface="Arial"/>
                        <a:buChar char="•"/>
                      </a:pPr>
                      <a:endParaRPr lang="pt-BR" sz="2000" b="0" dirty="0" smtClean="0">
                        <a:solidFill>
                          <a:schemeClr val="tx1"/>
                        </a:solidFill>
                        <a:latin typeface="Vale Sans" panose="020B0503020204030204" pitchFamily="34" charset="0"/>
                      </a:endParaRPr>
                    </a:p>
                    <a:p>
                      <a:pPr marL="190500" marR="0" lvl="0" indent="-1905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1700"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latin typeface="Vale Sans" panose="020B0503020204030204" pitchFamily="34" charset="0"/>
                        </a:rPr>
                        <a:t>Biblioteca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Vale Sans" panose="020B0503020204030204" pitchFamily="34" charset="0"/>
                        </a:rPr>
                        <a:t> de </a:t>
                      </a:r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latin typeface="Vale Sans" panose="020B0503020204030204" pitchFamily="34" charset="0"/>
                        </a:rPr>
                        <a:t>Classe</a:t>
                      </a:r>
                      <a:endParaRPr lang="en-US" sz="2000" b="0" i="0" u="none" strike="noStrike" cap="none" dirty="0" smtClean="0">
                        <a:solidFill>
                          <a:schemeClr val="tx1"/>
                        </a:solidFill>
                        <a:latin typeface="Vale Sans" panose="020B0503020204030204" pitchFamily="34" charset="0"/>
                        <a:ea typeface="Arial"/>
                        <a:cs typeface="Arial"/>
                        <a:sym typeface="Arial"/>
                      </a:endParaRPr>
                    </a:p>
                    <a:p>
                      <a:pPr marL="190500" marR="0" lvl="0" indent="-190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1700"/>
                        <a:buFont typeface="Arial"/>
                        <a:buChar char="•"/>
                      </a:pPr>
                      <a:endParaRPr lang="pt-BR" sz="2000" b="0" dirty="0">
                        <a:solidFill>
                          <a:schemeClr val="tx1"/>
                        </a:solidFill>
                        <a:latin typeface="Vale Sans" panose="020B0503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pt-BR" sz="2000" b="0" i="0" u="none" strike="noStrike" cap="none" dirty="0" smtClean="0">
                          <a:solidFill>
                            <a:schemeClr val="tx1"/>
                          </a:solidFill>
                          <a:latin typeface="Vale Sans" panose="020B0503020204030204" pitchFamily="34" charset="0"/>
                          <a:ea typeface="Arial"/>
                          <a:cs typeface="Arial"/>
                          <a:sym typeface="Arial"/>
                        </a:rPr>
                        <a:t>Caderno dos Estudantes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endParaRPr lang="pt-BR" sz="2000" b="0" i="0" u="none" strike="noStrike" cap="none" dirty="0" smtClean="0">
                        <a:solidFill>
                          <a:schemeClr val="tx1"/>
                        </a:solidFill>
                        <a:latin typeface="Vale Sans" panose="020B0503020204030204" pitchFamily="34" charset="0"/>
                        <a:ea typeface="Arial"/>
                        <a:cs typeface="Arial"/>
                        <a:sym typeface="Arial"/>
                      </a:endParaRPr>
                    </a:p>
                    <a:p>
                      <a:pPr marL="190500" marR="0" lvl="0" indent="-190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2200"/>
                        <a:buFont typeface="Arial"/>
                        <a:buChar char="•"/>
                      </a:pPr>
                      <a:r>
                        <a:rPr lang="pt-BR" sz="2000" b="0" i="0" u="none" strike="noStrike" cap="none" dirty="0" smtClean="0">
                          <a:solidFill>
                            <a:schemeClr val="tx1"/>
                          </a:solidFill>
                          <a:latin typeface="Vale Sans" panose="020B0503020204030204" pitchFamily="34" charset="0"/>
                          <a:ea typeface="Arial"/>
                          <a:cs typeface="Arial"/>
                          <a:sym typeface="Arial"/>
                        </a:rPr>
                        <a:t>Percurso: Uma alameda de histórias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endParaRPr lang="pt-BR" sz="2000" b="0" i="0" u="none" strike="noStrike" cap="none" dirty="0" smtClean="0">
                        <a:solidFill>
                          <a:schemeClr val="tx1"/>
                        </a:solidFill>
                        <a:latin typeface="Vale Sans" panose="020B0503020204030204" pitchFamily="34" charset="0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endParaRPr lang="pt-BR" sz="2000" b="0" i="0" u="none" strike="noStrike" cap="none" dirty="0" smtClean="0">
                        <a:solidFill>
                          <a:schemeClr val="tx1"/>
                        </a:solidFill>
                        <a:latin typeface="Vale Sans" panose="020B0503020204030204" pitchFamily="34" charset="0"/>
                        <a:ea typeface="Arial"/>
                        <a:cs typeface="Arial"/>
                        <a:sym typeface="Arial"/>
                      </a:endParaRPr>
                    </a:p>
                    <a:p>
                      <a:pPr marL="190500" marR="0" lvl="0" indent="-190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2200"/>
                        <a:buFont typeface="Arial"/>
                        <a:buChar char="•"/>
                      </a:pPr>
                      <a:r>
                        <a:rPr lang="pt-BR" sz="2000" b="0" i="0" u="none" strike="noStrike" cap="none" dirty="0" smtClean="0">
                          <a:solidFill>
                            <a:schemeClr val="tx1"/>
                          </a:solidFill>
                          <a:latin typeface="Vale Sans" panose="020B0503020204030204" pitchFamily="34" charset="0"/>
                          <a:ea typeface="Arial"/>
                          <a:cs typeface="Arial"/>
                          <a:sym typeface="Arial"/>
                        </a:rPr>
                        <a:t>Percursos literários e mediação de leitura</a:t>
                      </a:r>
                    </a:p>
                    <a:p>
                      <a:endParaRPr lang="pt-BR" sz="2000" b="0" dirty="0">
                        <a:solidFill>
                          <a:schemeClr val="tx1"/>
                        </a:solidFill>
                        <a:latin typeface="Vale Sans" panose="020B0503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pt-BR" sz="2000" b="0" i="0" u="none" strike="noStrike" cap="none" dirty="0" smtClean="0">
                          <a:solidFill>
                            <a:schemeClr val="tx1"/>
                          </a:solidFill>
                          <a:latin typeface="Vale Sans" panose="020B0503020204030204" pitchFamily="34" charset="0"/>
                          <a:ea typeface="Arial"/>
                          <a:cs typeface="Arial"/>
                          <a:sym typeface="Arial"/>
                        </a:rPr>
                        <a:t>Projeto Contos de artimanha com Pedro </a:t>
                      </a:r>
                      <a:r>
                        <a:rPr lang="pt-BR" sz="2000" b="0" i="0" u="none" strike="noStrike" cap="none" dirty="0" err="1" smtClean="0">
                          <a:solidFill>
                            <a:schemeClr val="tx1"/>
                          </a:solidFill>
                          <a:latin typeface="Vale Sans" panose="020B0503020204030204" pitchFamily="34" charset="0"/>
                          <a:ea typeface="Arial"/>
                          <a:cs typeface="Arial"/>
                          <a:sym typeface="Arial"/>
                        </a:rPr>
                        <a:t>Malasartes</a:t>
                      </a:r>
                      <a:endParaRPr lang="pt-BR" sz="2000" b="0" i="0" u="none" strike="noStrike" cap="none" dirty="0" smtClean="0">
                        <a:solidFill>
                          <a:schemeClr val="tx1"/>
                        </a:solidFill>
                        <a:latin typeface="Vale Sans" panose="020B0503020204030204" pitchFamily="34" charset="0"/>
                        <a:ea typeface="Arial"/>
                        <a:cs typeface="Arial"/>
                        <a:sym typeface="Arial"/>
                      </a:endParaRPr>
                    </a:p>
                    <a:p>
                      <a:pPr marL="457200" marR="0" lvl="0" indent="-3111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7797B"/>
                        </a:buClr>
                        <a:buSzPts val="1500"/>
                        <a:buFont typeface="Arial"/>
                        <a:buChar char="•"/>
                      </a:pPr>
                      <a:r>
                        <a:rPr lang="pt-BR" sz="2000" b="0" i="0" u="none" strike="noStrike" cap="none" dirty="0" smtClean="0">
                          <a:solidFill>
                            <a:schemeClr val="tx1"/>
                          </a:solidFill>
                          <a:latin typeface="Vale Sans" panose="020B0503020204030204" pitchFamily="34" charset="0"/>
                          <a:ea typeface="Arial"/>
                          <a:cs typeface="Arial"/>
                          <a:sym typeface="Arial"/>
                        </a:rPr>
                        <a:t>Leitura de Contos de Artimanha</a:t>
                      </a:r>
                    </a:p>
                    <a:p>
                      <a:pPr marL="4572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endParaRPr lang="pt-BR" sz="2000" b="0" i="0" u="none" strike="noStrike" cap="none" dirty="0" smtClean="0">
                        <a:solidFill>
                          <a:schemeClr val="tx1"/>
                        </a:solidFill>
                        <a:latin typeface="Vale Sans" panose="020B0503020204030204" pitchFamily="34" charset="0"/>
                        <a:ea typeface="Arial"/>
                        <a:cs typeface="Arial"/>
                        <a:sym typeface="Arial"/>
                      </a:endParaRPr>
                    </a:p>
                    <a:p>
                      <a:pPr marL="190500" marR="0" lvl="0" indent="-190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7797B"/>
                        </a:buClr>
                        <a:buSzPts val="1900"/>
                        <a:buFont typeface="Arial"/>
                        <a:buChar char="•"/>
                      </a:pPr>
                      <a:r>
                        <a:rPr lang="pt-BR" sz="2000" b="0" i="0" u="none" strike="noStrike" cap="none" dirty="0" smtClean="0">
                          <a:solidFill>
                            <a:schemeClr val="tx1"/>
                          </a:solidFill>
                          <a:latin typeface="Vale Sans" panose="020B0503020204030204" pitchFamily="34" charset="0"/>
                          <a:ea typeface="Arial"/>
                          <a:cs typeface="Arial"/>
                          <a:sym typeface="Arial"/>
                        </a:rPr>
                        <a:t>Práticas de escrita por meio do estudante de contos de artimanha.</a:t>
                      </a:r>
                    </a:p>
                    <a:p>
                      <a:pPr marL="190500" marR="0" lvl="0" indent="-190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7797B"/>
                        </a:buClr>
                        <a:buSzPts val="1900"/>
                        <a:buFont typeface="Arial"/>
                        <a:buChar char="•"/>
                      </a:pPr>
                      <a:r>
                        <a:rPr lang="pt-BR" sz="2000" b="0" i="0" u="none" strike="noStrike" cap="none" dirty="0" smtClean="0">
                          <a:solidFill>
                            <a:schemeClr val="tx1"/>
                          </a:solidFill>
                          <a:latin typeface="Vale Sans" panose="020B0503020204030204" pitchFamily="34" charset="0"/>
                          <a:ea typeface="Arial"/>
                          <a:cs typeface="Arial"/>
                          <a:sym typeface="Arial"/>
                        </a:rPr>
                        <a:t>Revisão Textual </a:t>
                      </a:r>
                    </a:p>
                    <a:p>
                      <a:endParaRPr lang="pt-BR" sz="2000" b="0" dirty="0">
                        <a:solidFill>
                          <a:schemeClr val="tx1"/>
                        </a:solidFill>
                        <a:latin typeface="Vale Sans" panose="020B0503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48391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5371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397727" y="1257671"/>
            <a:ext cx="8739050" cy="3356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pt-BR" sz="2400" dirty="0">
                <a:latin typeface="Vale Sans" panose="020B0503020204030204" pitchFamily="34" charset="0"/>
                <a:ea typeface="Roboto"/>
                <a:cs typeface="Roboto"/>
              </a:rPr>
              <a:t>o que esse roteiro nos diz sobre a continuidade do trabalho?   </a:t>
            </a:r>
            <a:endParaRPr lang="pt-BR" sz="2400" dirty="0" smtClean="0">
              <a:latin typeface="Vale Sans" panose="020B0503020204030204" pitchFamily="34" charset="0"/>
              <a:ea typeface="Roboto"/>
              <a:cs typeface="Roboto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-"/>
            </a:pPr>
            <a:endParaRPr lang="pt-BR" sz="2400" dirty="0">
              <a:latin typeface="Vale Sans" panose="020B0503020204030204" pitchFamily="34" charset="0"/>
              <a:ea typeface="Roboto"/>
              <a:cs typeface="Roboto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-"/>
            </a:pPr>
            <a:endParaRPr lang="pt-BR" sz="2400" dirty="0" smtClean="0">
              <a:latin typeface="Vale Sans" panose="020B0503020204030204" pitchFamily="34" charset="0"/>
              <a:ea typeface="Roboto"/>
              <a:cs typeface="Roboto"/>
            </a:endParaRPr>
          </a:p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latin typeface="Vale Sans" panose="020B0503020204030204" pitchFamily="34" charset="0"/>
                <a:ea typeface="Vale Sans" panose="020B0503020204030204" pitchFamily="34" charset="0"/>
                <a:cs typeface="Vale Sans" panose="020B0503020204030204" pitchFamily="34" charset="0"/>
              </a:rPr>
              <a:t>R</a:t>
            </a:r>
            <a:r>
              <a:rPr lang="pt-BR" sz="2400" dirty="0" smtClean="0">
                <a:latin typeface="Vale Sans" panose="020B0503020204030204" pitchFamily="34" charset="0"/>
                <a:ea typeface="Vale Sans" panose="020B0503020204030204" pitchFamily="34" charset="0"/>
                <a:cs typeface="Vale Sans" panose="020B0503020204030204" pitchFamily="34" charset="0"/>
              </a:rPr>
              <a:t>egistrar </a:t>
            </a:r>
            <a:r>
              <a:rPr lang="pt-BR" sz="2400" dirty="0">
                <a:latin typeface="Vale Sans" panose="020B0503020204030204" pitchFamily="34" charset="0"/>
                <a:ea typeface="Vale Sans" panose="020B0503020204030204" pitchFamily="34" charset="0"/>
                <a:cs typeface="Vale Sans" panose="020B0503020204030204" pitchFamily="34" charset="0"/>
              </a:rPr>
              <a:t>um objetivo de aprendizagem para ser retomado ao final, no momento da avaliação: </a:t>
            </a:r>
            <a:r>
              <a:rPr lang="pt-BR" sz="2400" b="1" dirty="0">
                <a:latin typeface="Vale Sans" panose="020B0503020204030204" pitchFamily="34" charset="0"/>
                <a:ea typeface="Vale Sans" panose="020B0503020204030204" pitchFamily="34" charset="0"/>
                <a:cs typeface="Vale Sans" panose="020B0503020204030204" pitchFamily="34" charset="0"/>
              </a:rPr>
              <a:t>qual momento da pauta </a:t>
            </a:r>
            <a:r>
              <a:rPr lang="pt-BR" sz="2400" b="1" dirty="0" smtClean="0">
                <a:latin typeface="Vale Sans" panose="020B0503020204030204" pitchFamily="34" charset="0"/>
                <a:ea typeface="Vale Sans" panose="020B0503020204030204" pitchFamily="34" charset="0"/>
                <a:cs typeface="Vale Sans" panose="020B0503020204030204" pitchFamily="34" charset="0"/>
              </a:rPr>
              <a:t>destacaria </a:t>
            </a:r>
            <a:r>
              <a:rPr lang="pt-BR" sz="2400" b="1" dirty="0">
                <a:latin typeface="Vale Sans" panose="020B0503020204030204" pitchFamily="34" charset="0"/>
                <a:ea typeface="Vale Sans" panose="020B0503020204030204" pitchFamily="34" charset="0"/>
                <a:cs typeface="Vale Sans" panose="020B0503020204030204" pitchFamily="34" charset="0"/>
              </a:rPr>
              <a:t>como fundamental para favorecer a qualificação da política educacional? </a:t>
            </a:r>
            <a:endParaRPr lang="pt-BR" sz="2400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endParaRPr lang="pt-BR" sz="2400" dirty="0">
              <a:latin typeface="Vale Sans" panose="020B0503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3240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9134820"/>
              </p:ext>
            </p:extLst>
          </p:nvPr>
        </p:nvGraphicFramePr>
        <p:xfrm>
          <a:off x="2032000" y="719666"/>
          <a:ext cx="8127999" cy="4729480"/>
        </p:xfrm>
        <a:graphic>
          <a:graphicData uri="http://schemas.openxmlformats.org/drawingml/2006/table">
            <a:tbl>
              <a:tblPr firstRow="1" bandRow="1">
                <a:tableStyleId>{77642AF3-18B6-4FCE-B54E-48D05566FDCE}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47876829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422396696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7342378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Professores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Coordenadores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Formador local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59513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Vale Sans" panose="020B0503020204030204" pitchFamily="34" charset="0"/>
                          <a:ea typeface="Calibri"/>
                          <a:cs typeface="Calibri"/>
                        </a:rPr>
                        <a:t>Avaliação dos estudantes (Trilhos) </a:t>
                      </a:r>
                    </a:p>
                    <a:p>
                      <a:r>
                        <a:rPr lang="pt-BR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Vale Sans" panose="020B0503020204030204" pitchFamily="34" charset="0"/>
                          <a:ea typeface="Calibri"/>
                          <a:cs typeface="Calibri"/>
                        </a:rPr>
                        <a:t> </a:t>
                      </a:r>
                    </a:p>
                    <a:p>
                      <a:r>
                        <a:rPr lang="pt-BR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Vale Sans" panose="020B0503020204030204" pitchFamily="34" charset="0"/>
                          <a:ea typeface="Calibri"/>
                          <a:cs typeface="Calibri"/>
                        </a:rPr>
                        <a:t> </a:t>
                      </a:r>
                    </a:p>
                    <a:p>
                      <a:r>
                        <a:rPr lang="pt-BR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Vale Sans" panose="020B0503020204030204" pitchFamily="34" charset="0"/>
                          <a:ea typeface="Calibri"/>
                          <a:cs typeface="Calibri"/>
                        </a:rPr>
                        <a:t>Análise do marco curricular </a:t>
                      </a:r>
                    </a:p>
                    <a:p>
                      <a:r>
                        <a:rPr lang="pt-BR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Vale Sans" panose="020B0503020204030204" pitchFamily="34" charset="0"/>
                          <a:ea typeface="Calibri"/>
                          <a:cs typeface="Calibri"/>
                        </a:rPr>
                        <a:t>Acervo de jogos: o que as pautas de acompanhamento sugerem como continuidade do trabalho com cálculo mental? </a:t>
                      </a:r>
                    </a:p>
                    <a:p>
                      <a:endParaRPr lang="pt-BR" sz="2000" b="0" dirty="0">
                        <a:latin typeface="Vale Sans" panose="020B0503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Vale Sans" panose="020B0503020204030204" pitchFamily="34" charset="0"/>
                          <a:ea typeface="Calibri"/>
                          <a:cs typeface="Calibri"/>
                        </a:rPr>
                        <a:t>Devolutivas das avaliações 2025. </a:t>
                      </a:r>
                    </a:p>
                    <a:p>
                      <a:r>
                        <a:rPr lang="pt-BR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Vale Sans" panose="020B0503020204030204" pitchFamily="34" charset="0"/>
                          <a:ea typeface="Calibri"/>
                          <a:cs typeface="Calibri"/>
                        </a:rPr>
                        <a:t> </a:t>
                      </a:r>
                    </a:p>
                    <a:p>
                      <a:r>
                        <a:rPr lang="pt-BR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Vale Sans" panose="020B0503020204030204" pitchFamily="34" charset="0"/>
                          <a:ea typeface="Calibri"/>
                          <a:cs typeface="Calibri"/>
                        </a:rPr>
                        <a:t>Reuniões individuais ou coletivas. </a:t>
                      </a:r>
                    </a:p>
                    <a:p>
                      <a:r>
                        <a:rPr lang="pt-BR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Vale Sans" panose="020B0503020204030204" pitchFamily="34" charset="0"/>
                          <a:ea typeface="Calibri"/>
                          <a:cs typeface="Calibri"/>
                        </a:rPr>
                        <a:t> </a:t>
                      </a:r>
                    </a:p>
                    <a:p>
                      <a:r>
                        <a:rPr lang="pt-BR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Vale Sans" panose="020B0503020204030204" pitchFamily="34" charset="0"/>
                          <a:ea typeface="Calibri"/>
                          <a:cs typeface="Calibri"/>
                        </a:rPr>
                        <a:t>Rotina do CP (acompanhamento/</a:t>
                      </a:r>
                    </a:p>
                    <a:p>
                      <a:r>
                        <a:rPr lang="pt-BR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Vale Sans" panose="020B0503020204030204" pitchFamily="34" charset="0"/>
                          <a:ea typeface="Calibri"/>
                          <a:cs typeface="Calibri"/>
                        </a:rPr>
                        <a:t>manutenção).</a:t>
                      </a:r>
                    </a:p>
                    <a:p>
                      <a:r>
                        <a:rPr lang="pt-BR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Vale Sans" panose="020B0503020204030204" pitchFamily="34" charset="0"/>
                          <a:ea typeface="Calibri"/>
                          <a:cs typeface="Calibri"/>
                        </a:rPr>
                        <a:t> </a:t>
                      </a:r>
                    </a:p>
                    <a:p>
                      <a:r>
                        <a:rPr lang="pt-BR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Vale Sans" panose="020B0503020204030204" pitchFamily="34" charset="0"/>
                          <a:ea typeface="Calibri"/>
                          <a:cs typeface="Calibri"/>
                        </a:rPr>
                        <a:t>Plano de formação de professores</a:t>
                      </a:r>
                      <a:endParaRPr lang="pt-BR" sz="2000" b="0" dirty="0">
                        <a:latin typeface="Vale Sans" panose="020B0503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Vale Sans" panose="020B0503020204030204" pitchFamily="34" charset="0"/>
                          <a:ea typeface="Calibri"/>
                          <a:cs typeface="Calibri"/>
                        </a:rPr>
                        <a:t>Plano de formação de CP </a:t>
                      </a:r>
                      <a:endParaRPr lang="pt-BR" sz="2000" b="0" dirty="0">
                        <a:latin typeface="Vale Sans" panose="020B0503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23892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15621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1C989E75-8606-728B-6DB3-C25DC6C7E30B}"/>
              </a:ext>
            </a:extLst>
          </p:cNvPr>
          <p:cNvSpPr txBox="1"/>
          <p:nvPr/>
        </p:nvSpPr>
        <p:spPr>
          <a:xfrm>
            <a:off x="262342" y="104865"/>
            <a:ext cx="11143982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900"/>
              </a:lnSpc>
            </a:pPr>
            <a:r>
              <a:rPr lang="pt-BR" sz="3600" b="1" dirty="0">
                <a:solidFill>
                  <a:srgbClr val="01AA8D"/>
                </a:solidFill>
                <a:latin typeface="Vale Sans Black" panose="020B0A03020204030204" pitchFamily="34" charset="0"/>
              </a:rPr>
              <a:t>Próximos passos</a:t>
            </a:r>
          </a:p>
        </p:txBody>
      </p:sp>
      <p:sp>
        <p:nvSpPr>
          <p:cNvPr id="3" name="Retângulo 2"/>
          <p:cNvSpPr/>
          <p:nvPr/>
        </p:nvSpPr>
        <p:spPr>
          <a:xfrm>
            <a:off x="470263" y="1507232"/>
            <a:ext cx="11116491" cy="28405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pt-BR" sz="2400" dirty="0">
                <a:latin typeface="Vale Sans" panose="020B0503020204030204" pitchFamily="34" charset="0"/>
                <a:ea typeface="Vale Sans" panose="020B0503020204030204" pitchFamily="34" charset="0"/>
                <a:cs typeface="Vale Sans" panose="020B0503020204030204" pitchFamily="34" charset="0"/>
              </a:rPr>
              <a:t>Atividade prática: </a:t>
            </a:r>
            <a:r>
              <a:rPr lang="pt-BR" sz="2400" b="1" dirty="0">
                <a:latin typeface="Vale Sans" panose="020B0503020204030204" pitchFamily="34" charset="0"/>
                <a:ea typeface="Vale Sans" panose="020B0503020204030204" pitchFamily="34" charset="0"/>
                <a:cs typeface="Vale Sans" panose="020B0503020204030204" pitchFamily="34" charset="0"/>
              </a:rPr>
              <a:t>Continuidade da produção do texto </a:t>
            </a:r>
            <a:r>
              <a:rPr lang="pt-BR" sz="2400" dirty="0">
                <a:latin typeface="Vale Sans" panose="020B0503020204030204" pitchFamily="34" charset="0"/>
                <a:ea typeface="Vale Sans" panose="020B0503020204030204" pitchFamily="34" charset="0"/>
                <a:cs typeface="Vale Sans" panose="020B0503020204030204" pitchFamily="34" charset="0"/>
              </a:rPr>
              <a:t>para registro e documentação das ações institucionais implantadas no ano passado, na Proposta Pedagógica do Município. </a:t>
            </a:r>
            <a:endParaRPr lang="pt-BR" sz="2400" dirty="0" smtClean="0">
              <a:latin typeface="Vale Sans" panose="020B0503020204030204" pitchFamily="34" charset="0"/>
              <a:ea typeface="Vale Sans" panose="020B0503020204030204" pitchFamily="34" charset="0"/>
              <a:cs typeface="Vale Sans" panose="020B0503020204030204" pitchFamily="34" charset="0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pt-BR" sz="2400" dirty="0" smtClean="0">
                <a:latin typeface="Vale Sans" panose="020B0503020204030204" pitchFamily="34" charset="0"/>
                <a:ea typeface="Vale Sans" panose="020B0503020204030204" pitchFamily="34" charset="0"/>
                <a:cs typeface="Vale Sans" panose="020B0503020204030204" pitchFamily="34" charset="0"/>
              </a:rPr>
              <a:t>Importante </a:t>
            </a:r>
            <a:r>
              <a:rPr lang="pt-BR" sz="2400" dirty="0">
                <a:latin typeface="Vale Sans" panose="020B0503020204030204" pitchFamily="34" charset="0"/>
                <a:ea typeface="Vale Sans" panose="020B0503020204030204" pitchFamily="34" charset="0"/>
                <a:cs typeface="Vale Sans" panose="020B0503020204030204" pitchFamily="34" charset="0"/>
              </a:rPr>
              <a:t>garantir uma </a:t>
            </a:r>
            <a:r>
              <a:rPr lang="pt-BR" sz="2400" b="1" dirty="0">
                <a:latin typeface="Vale Sans" panose="020B0503020204030204" pitchFamily="34" charset="0"/>
                <a:ea typeface="Vale Sans" panose="020B0503020204030204" pitchFamily="34" charset="0"/>
                <a:cs typeface="Vale Sans" panose="020B0503020204030204" pitchFamily="34" charset="0"/>
              </a:rPr>
              <a:t>reunião da equipe </a:t>
            </a:r>
            <a:r>
              <a:rPr lang="pt-BR" sz="2400" dirty="0">
                <a:latin typeface="Vale Sans" panose="020B0503020204030204" pitchFamily="34" charset="0"/>
                <a:ea typeface="Vale Sans" panose="020B0503020204030204" pitchFamily="34" charset="0"/>
                <a:cs typeface="Vale Sans" panose="020B0503020204030204" pitchFamily="34" charset="0"/>
              </a:rPr>
              <a:t>para definir responsável pela produção, validar o texto, trocar impressões sobre o processo e os impactos nas reflexões desta equipe. </a:t>
            </a:r>
            <a:endParaRPr lang="pt-BR" sz="2400" dirty="0" smtClean="0">
              <a:latin typeface="Vale Sans" panose="020B0503020204030204" pitchFamily="34" charset="0"/>
              <a:ea typeface="Vale Sans" panose="020B0503020204030204" pitchFamily="34" charset="0"/>
              <a:cs typeface="Vale Sans" panose="020B0503020204030204" pitchFamily="34" charset="0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pt-BR" sz="2400" dirty="0" smtClean="0">
                <a:latin typeface="Vale Sans" panose="020B0503020204030204" pitchFamily="34" charset="0"/>
                <a:ea typeface="Vale Sans" panose="020B0503020204030204" pitchFamily="34" charset="0"/>
                <a:cs typeface="Vale Sans" panose="020B0503020204030204" pitchFamily="34" charset="0"/>
              </a:rPr>
              <a:t>Postar </a:t>
            </a:r>
            <a:r>
              <a:rPr lang="pt-BR" sz="2400" dirty="0">
                <a:latin typeface="Vale Sans" panose="020B0503020204030204" pitchFamily="34" charset="0"/>
                <a:ea typeface="Vale Sans" panose="020B0503020204030204" pitchFamily="34" charset="0"/>
                <a:cs typeface="Vale Sans" panose="020B0503020204030204" pitchFamily="34" charset="0"/>
              </a:rPr>
              <a:t>no EDF os avanços desta produção até </a:t>
            </a:r>
            <a:r>
              <a:rPr lang="pt-BR" sz="2400" b="1" dirty="0">
                <a:latin typeface="Vale Sans" panose="020B0503020204030204" pitchFamily="34" charset="0"/>
                <a:ea typeface="Vale Sans" panose="020B0503020204030204" pitchFamily="34" charset="0"/>
                <a:cs typeface="Vale Sans" panose="020B0503020204030204" pitchFamily="34" charset="0"/>
              </a:rPr>
              <a:t>01/07</a:t>
            </a:r>
            <a:r>
              <a:rPr lang="pt-BR" sz="2400" dirty="0">
                <a:latin typeface="Vale Sans" panose="020B0503020204030204" pitchFamily="34" charset="0"/>
                <a:ea typeface="Vale Sans" panose="020B0503020204030204" pitchFamily="34" charset="0"/>
                <a:cs typeface="Vale Sans" panose="020B0503020204030204" pitchFamily="34" charset="0"/>
              </a:rPr>
              <a:t>.</a:t>
            </a:r>
            <a:endParaRPr lang="pt-BR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5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572;p43">
            <a:extLst>
              <a:ext uri="{FF2B5EF4-FFF2-40B4-BE49-F238E27FC236}">
                <a16:creationId xmlns:a16="http://schemas.microsoft.com/office/drawing/2014/main" id="{E0EBD97C-F17A-C926-9A16-146B7C5D11FF}"/>
              </a:ext>
            </a:extLst>
          </p:cNvPr>
          <p:cNvSpPr txBox="1"/>
          <p:nvPr/>
        </p:nvSpPr>
        <p:spPr>
          <a:xfrm>
            <a:off x="512337" y="0"/>
            <a:ext cx="10987895" cy="7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chemeClr val="hlink"/>
              </a:buClr>
              <a:buSzPts val="1100"/>
            </a:pPr>
            <a:r>
              <a:rPr lang="en" sz="2800" b="1" dirty="0">
                <a:solidFill>
                  <a:srgbClr val="107F7B"/>
                </a:solidFill>
                <a:latin typeface="Vale Sans" panose="020B0503020204030204" pitchFamily="34" charset="0"/>
                <a:ea typeface="Fira Sans Medium"/>
                <a:cs typeface="Fira Sans Medium"/>
                <a:sym typeface="Fira Sans Medium"/>
              </a:rPr>
              <a:t>Ciclo </a:t>
            </a:r>
            <a:r>
              <a:rPr lang="en" sz="2800" b="1" dirty="0">
                <a:solidFill>
                  <a:srgbClr val="107F7B"/>
                </a:solidFill>
                <a:latin typeface="Vale Sans" panose="020B0503020204030204" pitchFamily="34" charset="0"/>
                <a:ea typeface="Fira Sans Medium"/>
                <a:cs typeface="Fira Sans Medium"/>
                <a:sym typeface="Fira Sans Medium"/>
              </a:rPr>
              <a:t>2</a:t>
            </a:r>
            <a:r>
              <a:rPr lang="en" sz="2800" b="1" dirty="0" smtClean="0">
                <a:solidFill>
                  <a:srgbClr val="107F7B"/>
                </a:solidFill>
                <a:latin typeface="Vale Sans" panose="020B0503020204030204" pitchFamily="34" charset="0"/>
                <a:ea typeface="Fira Sans Medium"/>
                <a:cs typeface="Fira Sans Medium"/>
                <a:sym typeface="Fira Sans Medium"/>
              </a:rPr>
              <a:t> </a:t>
            </a:r>
            <a:r>
              <a:rPr lang="en" sz="2800" b="1" dirty="0">
                <a:solidFill>
                  <a:srgbClr val="107F7B"/>
                </a:solidFill>
                <a:latin typeface="Vale Sans" panose="020B0503020204030204" pitchFamily="34" charset="0"/>
                <a:ea typeface="Fira Sans Medium"/>
                <a:cs typeface="Fira Sans Medium"/>
                <a:sym typeface="Fira Sans Medium"/>
              </a:rPr>
              <a:t>Cadastro</a:t>
            </a:r>
            <a:endParaRPr sz="3200" b="1" dirty="0">
              <a:solidFill>
                <a:srgbClr val="107F7B"/>
              </a:solidFill>
              <a:latin typeface="Vale Sans" panose="020B0503020204030204" pitchFamily="34" charset="0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6758807" y="2736334"/>
            <a:ext cx="24333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/>
              <a:t>bit.ly/trilhoscadastro25</a:t>
            </a:r>
            <a:endParaRPr lang="pt-BR" dirty="0"/>
          </a:p>
        </p:txBody>
      </p:sp>
      <p:pic>
        <p:nvPicPr>
          <p:cNvPr id="5" name="Imagem 4" descr="Código QR&#10;&#10;Descrição gerada automaticament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883" y="1306286"/>
            <a:ext cx="4654592" cy="4928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22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572;p43">
            <a:extLst>
              <a:ext uri="{FF2B5EF4-FFF2-40B4-BE49-F238E27FC236}">
                <a16:creationId xmlns:a16="http://schemas.microsoft.com/office/drawing/2014/main" id="{E0EBD97C-F17A-C926-9A16-146B7C5D11FF}"/>
              </a:ext>
            </a:extLst>
          </p:cNvPr>
          <p:cNvSpPr txBox="1"/>
          <p:nvPr/>
        </p:nvSpPr>
        <p:spPr>
          <a:xfrm>
            <a:off x="512337" y="0"/>
            <a:ext cx="10987895" cy="7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chemeClr val="hlink"/>
              </a:buClr>
              <a:buSzPts val="1100"/>
            </a:pPr>
            <a:r>
              <a:rPr lang="en" sz="2800" b="1" dirty="0">
                <a:solidFill>
                  <a:srgbClr val="107F7B"/>
                </a:solidFill>
                <a:latin typeface="Vale Sans" panose="020B0503020204030204" pitchFamily="34" charset="0"/>
                <a:ea typeface="Fira Sans Medium"/>
                <a:cs typeface="Fira Sans Medium"/>
                <a:sym typeface="Fira Sans Medium"/>
              </a:rPr>
              <a:t>Ciclo </a:t>
            </a:r>
            <a:r>
              <a:rPr lang="en" sz="2800" b="1" dirty="0">
                <a:solidFill>
                  <a:srgbClr val="107F7B"/>
                </a:solidFill>
                <a:latin typeface="Vale Sans" panose="020B0503020204030204" pitchFamily="34" charset="0"/>
                <a:ea typeface="Fira Sans Medium"/>
                <a:cs typeface="Fira Sans Medium"/>
                <a:sym typeface="Fira Sans Medium"/>
              </a:rPr>
              <a:t>2</a:t>
            </a:r>
            <a:r>
              <a:rPr lang="en" sz="2800" b="1" dirty="0" smtClean="0">
                <a:solidFill>
                  <a:srgbClr val="107F7B"/>
                </a:solidFill>
                <a:latin typeface="Vale Sans" panose="020B0503020204030204" pitchFamily="34" charset="0"/>
                <a:ea typeface="Fira Sans Medium"/>
                <a:cs typeface="Fira Sans Medium"/>
                <a:sym typeface="Fira Sans Medium"/>
              </a:rPr>
              <a:t> </a:t>
            </a:r>
            <a:r>
              <a:rPr lang="en" sz="2800" b="1" dirty="0">
                <a:solidFill>
                  <a:srgbClr val="107F7B"/>
                </a:solidFill>
                <a:latin typeface="Vale Sans" panose="020B0503020204030204" pitchFamily="34" charset="0"/>
                <a:ea typeface="Fira Sans Medium"/>
                <a:cs typeface="Fira Sans Medium"/>
                <a:sym typeface="Fira Sans Medium"/>
              </a:rPr>
              <a:t>Avaliação</a:t>
            </a:r>
            <a:endParaRPr sz="3200" b="1" dirty="0">
              <a:solidFill>
                <a:srgbClr val="107F7B"/>
              </a:solidFill>
              <a:latin typeface="Vale Sans" panose="020B0503020204030204" pitchFamily="34" charset="0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8137234" y="3280004"/>
            <a:ext cx="184731" cy="2256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</a:pPr>
            <a:endParaRPr lang="pt-BR" sz="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5630091" y="1881051"/>
            <a:ext cx="62309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>
                <a:latin typeface="Vale Sans" panose="020B0503020204030204" pitchFamily="34" charset="0"/>
              </a:rPr>
              <a:t>Retomar o objetivo de aprendizagem destacado </a:t>
            </a:r>
            <a:r>
              <a:rPr lang="pt-BR" sz="2400" dirty="0" smtClean="0">
                <a:latin typeface="Vale Sans" panose="020B0503020204030204" pitchFamily="34" charset="0"/>
              </a:rPr>
              <a:t>e refletir </a:t>
            </a:r>
            <a:r>
              <a:rPr lang="pt-BR" sz="2400" dirty="0">
                <a:latin typeface="Vale Sans" panose="020B0503020204030204" pitchFamily="34" charset="0"/>
              </a:rPr>
              <a:t>se foi atingido ou não. Que estratégias foram potentes </a:t>
            </a:r>
            <a:r>
              <a:rPr lang="pt-BR" sz="2400" dirty="0" smtClean="0">
                <a:latin typeface="Vale Sans" panose="020B0503020204030204" pitchFamily="34" charset="0"/>
              </a:rPr>
              <a:t>para </a:t>
            </a:r>
            <a:r>
              <a:rPr lang="pt-BR" sz="2400" dirty="0">
                <a:latin typeface="Vale Sans" panose="020B0503020204030204" pitchFamily="34" charset="0"/>
              </a:rPr>
              <a:t>isso? </a:t>
            </a:r>
          </a:p>
        </p:txBody>
      </p:sp>
      <p:pic>
        <p:nvPicPr>
          <p:cNvPr id="5" name="Imagem 4" descr="Código QR&#10;&#10;O conteúdo gerado por IA pode estar incorreto.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99" y="1070191"/>
            <a:ext cx="4241709" cy="4870904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6351171" y="4185669"/>
            <a:ext cx="2520241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</a:pPr>
            <a:r>
              <a:rPr lang="pt-BR" b="1" dirty="0">
                <a:latin typeface="Vale Sans" panose="020B0503020204030204" pitchFamily="34" charset="0"/>
                <a:ea typeface="Montserrat"/>
                <a:cs typeface="Montserrat"/>
              </a:rPr>
              <a:t>bit.ly/av-trilhos-2025</a:t>
            </a:r>
            <a:endParaRPr lang="pt-BR" sz="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4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/>
          </a:p>
          <a:p>
            <a:pPr marL="0" lvl="0" indent="0">
              <a:buNone/>
            </a:pPr>
            <a:r>
              <a:rPr lang="pt-BR" dirty="0"/>
              <a:t>Lanche e despedida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144395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4835027-737F-1CD1-7ADE-C2DBFA233E23}"/>
              </a:ext>
            </a:extLst>
          </p:cNvPr>
          <p:cNvSpPr/>
          <p:nvPr/>
        </p:nvSpPr>
        <p:spPr>
          <a:xfrm>
            <a:off x="0" y="-811440"/>
            <a:ext cx="12203151" cy="4627756"/>
          </a:xfrm>
          <a:prstGeom prst="rect">
            <a:avLst/>
          </a:prstGeom>
          <a:solidFill>
            <a:srgbClr val="009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45" name="Google Shape;245;p12"/>
          <p:cNvSpPr txBox="1"/>
          <p:nvPr/>
        </p:nvSpPr>
        <p:spPr>
          <a:xfrm>
            <a:off x="9643069" y="5112736"/>
            <a:ext cx="1048024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dirty="0">
                <a:solidFill>
                  <a:srgbClr val="7F7F7F"/>
                </a:solidFill>
                <a:latin typeface="Vale Sans" panose="020B0503020204030204" pitchFamily="34" charset="0"/>
                <a:ea typeface="Calibri"/>
                <a:cs typeface="Calibri"/>
                <a:sym typeface="Calibri"/>
              </a:rPr>
              <a:t>INICIATIVA</a:t>
            </a:r>
            <a:endParaRPr dirty="0">
              <a:latin typeface="Vale Sans" panose="020B0503020204030204" pitchFamily="34" charset="0"/>
            </a:endParaRPr>
          </a:p>
        </p:txBody>
      </p:sp>
      <p:sp>
        <p:nvSpPr>
          <p:cNvPr id="246" name="Google Shape;246;p12"/>
          <p:cNvSpPr txBox="1"/>
          <p:nvPr/>
        </p:nvSpPr>
        <p:spPr>
          <a:xfrm>
            <a:off x="1262285" y="5112736"/>
            <a:ext cx="1868476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dirty="0">
                <a:solidFill>
                  <a:srgbClr val="7F7F7F"/>
                </a:solidFill>
                <a:latin typeface="Vale Sans" panose="020B0503020204030204" pitchFamily="34" charset="0"/>
                <a:ea typeface="Calibri"/>
                <a:cs typeface="Calibri"/>
                <a:sym typeface="Calibri"/>
              </a:rPr>
              <a:t>PARCEIRO</a:t>
            </a:r>
            <a:endParaRPr dirty="0">
              <a:latin typeface="Vale Sans" panose="020B0503020204030204" pitchFamily="34" charset="0"/>
            </a:endParaRPr>
          </a:p>
        </p:txBody>
      </p:sp>
      <p:pic>
        <p:nvPicPr>
          <p:cNvPr id="3" name="Imagem 2" descr="Logotipo, nome da empresa&#10;&#10;Descrição gerada automaticamente">
            <a:extLst>
              <a:ext uri="{FF2B5EF4-FFF2-40B4-BE49-F238E27FC236}">
                <a16:creationId xmlns:a16="http://schemas.microsoft.com/office/drawing/2014/main" id="{82075B2B-4540-942D-38E8-17F5C7B81D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486" b="21481"/>
          <a:stretch/>
        </p:blipFill>
        <p:spPr>
          <a:xfrm>
            <a:off x="802189" y="5364435"/>
            <a:ext cx="2608779" cy="888384"/>
          </a:xfrm>
          <a:prstGeom prst="rect">
            <a:avLst/>
          </a:prstGeom>
        </p:spPr>
      </p:pic>
      <p:pic>
        <p:nvPicPr>
          <p:cNvPr id="7" name="Picture 6" descr="A group of green dots&#10;&#10;Description automatically generated">
            <a:extLst>
              <a:ext uri="{FF2B5EF4-FFF2-40B4-BE49-F238E27FC236}">
                <a16:creationId xmlns:a16="http://schemas.microsoft.com/office/drawing/2014/main" id="{400A72B0-945A-A399-902F-AA67C38BCE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9450" y="89168"/>
            <a:ext cx="5071942" cy="674593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9247F5B1-B708-31A1-F155-54561AF43131}"/>
              </a:ext>
            </a:extLst>
          </p:cNvPr>
          <p:cNvGrpSpPr/>
          <p:nvPr/>
        </p:nvGrpSpPr>
        <p:grpSpPr>
          <a:xfrm>
            <a:off x="-33453" y="3537535"/>
            <a:ext cx="12355551" cy="530480"/>
            <a:chOff x="0" y="4348975"/>
            <a:chExt cx="12772004" cy="524108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5CBE491-7820-9A19-5F0E-0750B74571A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V="1">
              <a:off x="0" y="4348975"/>
              <a:ext cx="6415809" cy="52410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540FBDA-7630-50D3-7694-E2399F15786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V="1">
              <a:off x="6356195" y="4348975"/>
              <a:ext cx="6415809" cy="524108"/>
            </a:xfrm>
            <a:prstGeom prst="rect">
              <a:avLst/>
            </a:prstGeom>
          </p:spPr>
        </p:pic>
      </p:grpSp>
      <p:pic>
        <p:nvPicPr>
          <p:cNvPr id="2" name="Imagem 1">
            <a:extLst>
              <a:ext uri="{FF2B5EF4-FFF2-40B4-BE49-F238E27FC236}">
                <a16:creationId xmlns:a16="http://schemas.microsoft.com/office/drawing/2014/main" id="{E0061213-263C-BFE8-1B65-E400AD3C303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7050" y="5375841"/>
            <a:ext cx="2514115" cy="99415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206136" y="1318494"/>
            <a:ext cx="8956767" cy="1878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9535" algn="just">
              <a:lnSpc>
                <a:spcPct val="107000"/>
              </a:lnSpc>
              <a:spcAft>
                <a:spcPts val="800"/>
              </a:spcAft>
            </a:pPr>
            <a:r>
              <a:rPr lang="pt-BR" sz="2400" dirty="0" smtClean="0">
                <a:latin typeface="Vale Sans" panose="020B0503020204030204" pitchFamily="34" charset="0"/>
                <a:ea typeface="Vale Sans" panose="020B0503020204030204" pitchFamily="34" charset="0"/>
                <a:cs typeface="Vale Sans" panose="020B0503020204030204" pitchFamily="34" charset="0"/>
              </a:rPr>
              <a:t>Qual </a:t>
            </a:r>
            <a:r>
              <a:rPr lang="pt-BR" sz="2400" dirty="0">
                <a:latin typeface="Vale Sans" panose="020B0503020204030204" pitchFamily="34" charset="0"/>
                <a:ea typeface="Vale Sans" panose="020B0503020204030204" pitchFamily="34" charset="0"/>
                <a:cs typeface="Vale Sans" panose="020B0503020204030204" pitchFamily="34" charset="0"/>
              </a:rPr>
              <a:t>o total de estudantes </a:t>
            </a:r>
            <a:r>
              <a:rPr lang="pt-BR" sz="2400" dirty="0" smtClean="0">
                <a:latin typeface="Vale Sans" panose="020B0503020204030204" pitchFamily="34" charset="0"/>
                <a:ea typeface="Vale Sans" panose="020B0503020204030204" pitchFamily="34" charset="0"/>
                <a:cs typeface="Vale Sans" panose="020B0503020204030204" pitchFamily="34" charset="0"/>
              </a:rPr>
              <a:t>destas redes?</a:t>
            </a:r>
          </a:p>
          <a:p>
            <a:pPr marL="432435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pt-BR" sz="2400" dirty="0" smtClean="0">
              <a:latin typeface="Vale Sans" panose="020B0503020204030204" pitchFamily="34" charset="0"/>
              <a:ea typeface="Vale Sans" panose="020B0503020204030204" pitchFamily="34" charset="0"/>
              <a:cs typeface="Vale Sans" panose="020B0503020204030204" pitchFamily="34" charset="0"/>
            </a:endParaRPr>
          </a:p>
          <a:p>
            <a:pPr marL="432435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Vale Sans" panose="020B0503020204030204" pitchFamily="34" charset="0"/>
                <a:ea typeface="Vale Sans" panose="020B0503020204030204" pitchFamily="34" charset="0"/>
                <a:cs typeface="Vale Sans" panose="020B0503020204030204" pitchFamily="34" charset="0"/>
              </a:rPr>
              <a:t>Marca </a:t>
            </a:r>
            <a:r>
              <a:rPr lang="pt-BR" sz="2400" dirty="0">
                <a:latin typeface="Vale Sans" panose="020B0503020204030204" pitchFamily="34" charset="0"/>
                <a:ea typeface="Vale Sans" panose="020B0503020204030204" pitchFamily="34" charset="0"/>
                <a:cs typeface="Vale Sans" panose="020B0503020204030204" pitchFamily="34" charset="0"/>
              </a:rPr>
              <a:t>o propósito </a:t>
            </a:r>
            <a:r>
              <a:rPr lang="pt-BR" sz="2400" dirty="0" smtClean="0">
                <a:latin typeface="Vale Sans" panose="020B0503020204030204" pitchFamily="34" charset="0"/>
                <a:ea typeface="Vale Sans" panose="020B0503020204030204" pitchFamily="34" charset="0"/>
                <a:cs typeface="Vale Sans" panose="020B0503020204030204" pitchFamily="34" charset="0"/>
              </a:rPr>
              <a:t>deste </a:t>
            </a:r>
            <a:r>
              <a:rPr lang="pt-BR" sz="2400" dirty="0">
                <a:latin typeface="Vale Sans" panose="020B0503020204030204" pitchFamily="34" charset="0"/>
                <a:ea typeface="Vale Sans" panose="020B0503020204030204" pitchFamily="34" charset="0"/>
                <a:cs typeface="Vale Sans" panose="020B0503020204030204" pitchFamily="34" charset="0"/>
              </a:rPr>
              <a:t>encontro e </a:t>
            </a:r>
            <a:r>
              <a:rPr lang="pt-BR" sz="2400" dirty="0" smtClean="0">
                <a:latin typeface="Vale Sans" panose="020B0503020204030204" pitchFamily="34" charset="0"/>
                <a:ea typeface="Vale Sans" panose="020B0503020204030204" pitchFamily="34" charset="0"/>
                <a:cs typeface="Vale Sans" panose="020B0503020204030204" pitchFamily="34" charset="0"/>
              </a:rPr>
              <a:t>a </a:t>
            </a:r>
            <a:r>
              <a:rPr lang="pt-BR" sz="2400" dirty="0">
                <a:latin typeface="Vale Sans" panose="020B0503020204030204" pitchFamily="34" charset="0"/>
                <a:ea typeface="Vale Sans" panose="020B0503020204030204" pitchFamily="34" charset="0"/>
                <a:cs typeface="Vale Sans" panose="020B0503020204030204" pitchFamily="34" charset="0"/>
              </a:rPr>
              <a:t>atuação </a:t>
            </a:r>
            <a:r>
              <a:rPr lang="pt-BR" sz="2400" dirty="0" smtClean="0">
                <a:latin typeface="Vale Sans" panose="020B0503020204030204" pitchFamily="34" charset="0"/>
                <a:ea typeface="Vale Sans" panose="020B0503020204030204" pitchFamily="34" charset="0"/>
                <a:cs typeface="Vale Sans" panose="020B0503020204030204" pitchFamily="34" charset="0"/>
              </a:rPr>
              <a:t>de cada um na </a:t>
            </a:r>
            <a:r>
              <a:rPr lang="pt-BR" sz="2400" dirty="0">
                <a:latin typeface="Vale Sans" panose="020B0503020204030204" pitchFamily="34" charset="0"/>
                <a:ea typeface="Vale Sans" panose="020B0503020204030204" pitchFamily="34" charset="0"/>
                <a:cs typeface="Vale Sans" panose="020B0503020204030204" pitchFamily="34" charset="0"/>
              </a:rPr>
              <a:t>rede e no território.</a:t>
            </a:r>
            <a:endParaRPr lang="pt-BR" sz="24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92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1C989E75-8606-728B-6DB3-C25DC6C7E30B}"/>
              </a:ext>
            </a:extLst>
          </p:cNvPr>
          <p:cNvSpPr txBox="1"/>
          <p:nvPr/>
        </p:nvSpPr>
        <p:spPr>
          <a:xfrm>
            <a:off x="404400" y="331144"/>
            <a:ext cx="11143982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900"/>
              </a:lnSpc>
            </a:pPr>
            <a:r>
              <a:rPr lang="pt-BR" sz="3600" b="1" dirty="0">
                <a:solidFill>
                  <a:srgbClr val="01AA8D"/>
                </a:solidFill>
                <a:latin typeface="Vale Sans Black" panose="020B0A03020204030204" pitchFamily="34" charset="0"/>
              </a:rPr>
              <a:t>Momento cultural</a:t>
            </a:r>
          </a:p>
        </p:txBody>
      </p:sp>
      <p:sp>
        <p:nvSpPr>
          <p:cNvPr id="3" name="Retângulo 2"/>
          <p:cNvSpPr/>
          <p:nvPr/>
        </p:nvSpPr>
        <p:spPr>
          <a:xfrm>
            <a:off x="2429691" y="2259874"/>
            <a:ext cx="3200400" cy="1436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517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1C989E75-8606-728B-6DB3-C25DC6C7E30B}"/>
              </a:ext>
            </a:extLst>
          </p:cNvPr>
          <p:cNvSpPr txBox="1"/>
          <p:nvPr/>
        </p:nvSpPr>
        <p:spPr>
          <a:xfrm>
            <a:off x="524009" y="100594"/>
            <a:ext cx="11143982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900"/>
              </a:lnSpc>
            </a:pPr>
            <a:r>
              <a:rPr lang="pt-BR" sz="3600" b="1" dirty="0" smtClean="0">
                <a:solidFill>
                  <a:srgbClr val="01AA8D"/>
                </a:solidFill>
                <a:latin typeface="Vale Sans Black" panose="020B0A03020204030204" pitchFamily="34" charset="0"/>
              </a:rPr>
              <a:t>Compartilhamento </a:t>
            </a:r>
            <a:r>
              <a:rPr lang="pt-BR" sz="3600" b="1" dirty="0">
                <a:solidFill>
                  <a:srgbClr val="01AA8D"/>
                </a:solidFill>
                <a:latin typeface="Vale Sans Black" panose="020B0A03020204030204" pitchFamily="34" charset="0"/>
              </a:rPr>
              <a:t>do trabalho de campo </a:t>
            </a:r>
          </a:p>
        </p:txBody>
      </p:sp>
      <p:sp>
        <p:nvSpPr>
          <p:cNvPr id="4" name="Retângulo 3"/>
          <p:cNvSpPr/>
          <p:nvPr/>
        </p:nvSpPr>
        <p:spPr>
          <a:xfrm>
            <a:off x="5120640" y="3291840"/>
            <a:ext cx="2325189" cy="2351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875211" y="3553097"/>
            <a:ext cx="875212" cy="2024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524009" y="1169197"/>
            <a:ext cx="10528663" cy="52599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algn="just"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latin typeface="Vale Sans" panose="020B0503020204030204" pitchFamily="34" charset="0"/>
                <a:ea typeface="Vale Sans" panose="020B0503020204030204" pitchFamily="34" charset="0"/>
                <a:cs typeface="Vale Sans" panose="020B0503020204030204" pitchFamily="34" charset="0"/>
              </a:rPr>
              <a:t>I</a:t>
            </a:r>
            <a:r>
              <a:rPr lang="pt-BR" sz="2400" dirty="0" smtClean="0">
                <a:latin typeface="Vale Sans" panose="020B0503020204030204" pitchFamily="34" charset="0"/>
                <a:ea typeface="Vale Sans" panose="020B0503020204030204" pitchFamily="34" charset="0"/>
                <a:cs typeface="Vale Sans" panose="020B0503020204030204" pitchFamily="34" charset="0"/>
              </a:rPr>
              <a:t>mpressões </a:t>
            </a:r>
            <a:r>
              <a:rPr lang="pt-BR" sz="2400" dirty="0">
                <a:latin typeface="Vale Sans" panose="020B0503020204030204" pitchFamily="34" charset="0"/>
                <a:ea typeface="Vale Sans" panose="020B0503020204030204" pitchFamily="34" charset="0"/>
                <a:cs typeface="Vale Sans" panose="020B0503020204030204" pitchFamily="34" charset="0"/>
              </a:rPr>
              <a:t>levantadas no dia do trabalho de campo no encontro presencial do ciclo </a:t>
            </a:r>
            <a:r>
              <a:rPr lang="pt-BR" sz="2400" dirty="0" smtClean="0">
                <a:latin typeface="Vale Sans" panose="020B0503020204030204" pitchFamily="34" charset="0"/>
                <a:ea typeface="Vale Sans" panose="020B0503020204030204" pitchFamily="34" charset="0"/>
                <a:cs typeface="Vale Sans" panose="020B0503020204030204" pitchFamily="34" charset="0"/>
              </a:rPr>
              <a:t>1:</a:t>
            </a:r>
            <a:endParaRPr lang="pt-BR" sz="2400" dirty="0">
              <a:latin typeface="Vale Sans" panose="020B0503020204030204" pitchFamily="34" charset="0"/>
              <a:ea typeface="Vale Sans" panose="020B0503020204030204" pitchFamily="34" charset="0"/>
              <a:cs typeface="Vale Sans" panose="020B0503020204030204" pitchFamily="34" charset="0"/>
            </a:endParaRPr>
          </a:p>
          <a:p>
            <a:pPr marL="269875" algn="just"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latin typeface="Vale Sans" panose="020B0503020204030204" pitchFamily="34" charset="0"/>
                <a:ea typeface="Vale Sans" panose="020B0503020204030204" pitchFamily="34" charset="0"/>
                <a:cs typeface="Vale Sans" panose="020B0503020204030204" pitchFamily="34" charset="0"/>
              </a:rPr>
              <a:t>- plano de ação</a:t>
            </a:r>
          </a:p>
          <a:p>
            <a:pPr marL="269875" algn="just"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latin typeface="Vale Sans" panose="020B0503020204030204" pitchFamily="34" charset="0"/>
                <a:ea typeface="Vale Sans" panose="020B0503020204030204" pitchFamily="34" charset="0"/>
                <a:cs typeface="Vale Sans" panose="020B0503020204030204" pitchFamily="34" charset="0"/>
              </a:rPr>
              <a:t>- apoio à diretora e coordenação para desenvolvimento do plano de ação</a:t>
            </a:r>
          </a:p>
          <a:p>
            <a:pPr marL="612775" indent="-34290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pt-BR" sz="2400" dirty="0" smtClean="0">
                <a:latin typeface="Vale Sans" panose="020B0503020204030204" pitchFamily="34" charset="0"/>
                <a:ea typeface="Vale Sans" panose="020B0503020204030204" pitchFamily="34" charset="0"/>
                <a:cs typeface="Vale Sans" panose="020B0503020204030204" pitchFamily="34" charset="0"/>
              </a:rPr>
              <a:t>reflexões </a:t>
            </a:r>
            <a:r>
              <a:rPr lang="pt-BR" sz="2400" dirty="0">
                <a:latin typeface="Vale Sans" panose="020B0503020204030204" pitchFamily="34" charset="0"/>
                <a:ea typeface="Vale Sans" panose="020B0503020204030204" pitchFamily="34" charset="0"/>
                <a:cs typeface="Vale Sans" panose="020B0503020204030204" pitchFamily="34" charset="0"/>
              </a:rPr>
              <a:t>sobre o </a:t>
            </a:r>
            <a:r>
              <a:rPr lang="pt-BR" sz="2400" dirty="0" smtClean="0">
                <a:latin typeface="Vale Sans" panose="020B0503020204030204" pitchFamily="34" charset="0"/>
                <a:ea typeface="Vale Sans" panose="020B0503020204030204" pitchFamily="34" charset="0"/>
                <a:cs typeface="Vale Sans" panose="020B0503020204030204" pitchFamily="34" charset="0"/>
              </a:rPr>
              <a:t>processo</a:t>
            </a:r>
          </a:p>
          <a:p>
            <a:pPr marL="612775" indent="-34290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pt-BR" sz="2400" dirty="0">
                <a:latin typeface="Vale Sans" panose="020B0503020204030204" pitchFamily="34" charset="0"/>
                <a:ea typeface="Vale Sans" panose="020B0503020204030204" pitchFamily="34" charset="0"/>
                <a:cs typeface="Vale Sans" panose="020B0503020204030204" pitchFamily="34" charset="0"/>
              </a:rPr>
              <a:t>registro fotográfico do </a:t>
            </a:r>
            <a:r>
              <a:rPr lang="pt-BR" sz="2400" dirty="0" smtClean="0">
                <a:latin typeface="Vale Sans" panose="020B0503020204030204" pitchFamily="34" charset="0"/>
                <a:ea typeface="Vale Sans" panose="020B0503020204030204" pitchFamily="34" charset="0"/>
                <a:cs typeface="Vale Sans" panose="020B0503020204030204" pitchFamily="34" charset="0"/>
              </a:rPr>
              <a:t>processo</a:t>
            </a:r>
            <a:endParaRPr lang="pt-BR" sz="2400" dirty="0">
              <a:latin typeface="Vale Sans" panose="020B0503020204030204" pitchFamily="34" charset="0"/>
              <a:ea typeface="Vale Sans" panose="020B0503020204030204" pitchFamily="34" charset="0"/>
              <a:cs typeface="Vale Sans" panose="020B0503020204030204" pitchFamily="34" charset="0"/>
            </a:endParaRPr>
          </a:p>
          <a:p>
            <a:pPr marL="612775" indent="-34290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endParaRPr lang="pt-BR" sz="2400" dirty="0">
              <a:latin typeface="Vale Sans" panose="020B0503020204030204" pitchFamily="34" charset="0"/>
              <a:ea typeface="Vale Sans" panose="020B0503020204030204" pitchFamily="34" charset="0"/>
              <a:cs typeface="Vale Sans" panose="020B0503020204030204" pitchFamily="34" charset="0"/>
            </a:endParaRPr>
          </a:p>
          <a:p>
            <a:pPr marL="612775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Vale Sans" panose="020B0503020204030204" pitchFamily="34" charset="0"/>
                <a:ea typeface="Vale Sans" panose="020B0503020204030204" pitchFamily="34" charset="0"/>
                <a:cs typeface="Vale Sans" panose="020B0503020204030204" pitchFamily="34" charset="0"/>
              </a:rPr>
              <a:t>Qual </a:t>
            </a:r>
            <a:r>
              <a:rPr lang="pt-BR" sz="2400" dirty="0">
                <a:latin typeface="Vale Sans" panose="020B0503020204030204" pitchFamily="34" charset="0"/>
                <a:ea typeface="Vale Sans" panose="020B0503020204030204" pitchFamily="34" charset="0"/>
                <a:cs typeface="Vale Sans" panose="020B0503020204030204" pitchFamily="34" charset="0"/>
              </a:rPr>
              <a:t>é a contribuição do TC para a atuação (da equipe técnica)? </a:t>
            </a:r>
            <a:endParaRPr lang="pt-BR" sz="2400" dirty="0" smtClean="0">
              <a:latin typeface="Vale Sans" panose="020B0503020204030204" pitchFamily="34" charset="0"/>
              <a:ea typeface="Vale Sans" panose="020B0503020204030204" pitchFamily="34" charset="0"/>
              <a:cs typeface="Vale Sans" panose="020B0503020204030204" pitchFamily="34" charset="0"/>
            </a:endParaRPr>
          </a:p>
          <a:p>
            <a:pPr marL="269875" algn="just"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latin typeface="Vale Sans" panose="020B0503020204030204" pitchFamily="34" charset="0"/>
                <a:ea typeface="Vale Sans" panose="020B0503020204030204" pitchFamily="34" charset="0"/>
                <a:cs typeface="Vale Sans" panose="020B0503020204030204" pitchFamily="34" charset="0"/>
              </a:rPr>
              <a:t>Cada grupo terá </a:t>
            </a:r>
            <a:r>
              <a:rPr lang="pt-BR" sz="2400" b="1" dirty="0">
                <a:latin typeface="Vale Sans" panose="020B0503020204030204" pitchFamily="34" charset="0"/>
                <a:ea typeface="Vale Sans" panose="020B0503020204030204" pitchFamily="34" charset="0"/>
                <a:cs typeface="Vale Sans" panose="020B0503020204030204" pitchFamily="34" charset="0"/>
              </a:rPr>
              <a:t>15 minutos</a:t>
            </a:r>
            <a:r>
              <a:rPr lang="pt-BR" sz="2400" dirty="0">
                <a:latin typeface="Vale Sans" panose="020B0503020204030204" pitchFamily="34" charset="0"/>
                <a:ea typeface="Vale Sans" panose="020B0503020204030204" pitchFamily="34" charset="0"/>
                <a:cs typeface="Vale Sans" panose="020B0503020204030204" pitchFamily="34" charset="0"/>
              </a:rPr>
              <a:t> de apresentação e ao final teremos 15 minutos para discussão.</a:t>
            </a:r>
          </a:p>
          <a:p>
            <a:pPr marL="269875" algn="just">
              <a:lnSpc>
                <a:spcPct val="107000"/>
              </a:lnSpc>
              <a:spcAft>
                <a:spcPts val="800"/>
              </a:spcAft>
            </a:pPr>
            <a:endParaRPr lang="pt-BR" sz="2400" dirty="0">
              <a:latin typeface="Vale Sans" panose="020B0503020204030204" pitchFamily="34" charset="0"/>
              <a:ea typeface="Vale Sans" panose="020B0503020204030204" pitchFamily="34" charset="0"/>
              <a:cs typeface="Vale Sans" panose="020B0503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38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1C989E75-8606-728B-6DB3-C25DC6C7E30B}"/>
              </a:ext>
            </a:extLst>
          </p:cNvPr>
          <p:cNvSpPr txBox="1"/>
          <p:nvPr/>
        </p:nvSpPr>
        <p:spPr>
          <a:xfrm>
            <a:off x="406164" y="119379"/>
            <a:ext cx="11143982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900"/>
              </a:lnSpc>
            </a:pPr>
            <a:r>
              <a:rPr lang="pt-BR" sz="3600" b="1" dirty="0" smtClean="0">
                <a:solidFill>
                  <a:srgbClr val="01AA8D"/>
                </a:solidFill>
                <a:latin typeface="Vale Sans Black" panose="020B0A03020204030204" pitchFamily="34" charset="0"/>
              </a:rPr>
              <a:t>Processo </a:t>
            </a:r>
            <a:r>
              <a:rPr lang="pt-BR" sz="3600" b="1" dirty="0">
                <a:solidFill>
                  <a:srgbClr val="01AA8D"/>
                </a:solidFill>
                <a:latin typeface="Vale Sans Black" panose="020B0A03020204030204" pitchFamily="34" charset="0"/>
              </a:rPr>
              <a:t>de elaboração do documento - Atividade prática do ciclo </a:t>
            </a:r>
            <a:r>
              <a:rPr lang="pt-BR" sz="3600" b="1" dirty="0" smtClean="0">
                <a:solidFill>
                  <a:srgbClr val="01AA8D"/>
                </a:solidFill>
                <a:latin typeface="Vale Sans Black" panose="020B0A03020204030204" pitchFamily="34" charset="0"/>
              </a:rPr>
              <a:t>1</a:t>
            </a:r>
            <a:endParaRPr lang="pt-BR" sz="3600" b="1" dirty="0">
              <a:solidFill>
                <a:srgbClr val="01AA8D"/>
              </a:solidFill>
              <a:latin typeface="Vale Sans Black" panose="020B0A03020204030204" pitchFamily="34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600891" y="1355130"/>
            <a:ext cx="11286309" cy="5991156"/>
          </a:xfrm>
        </p:spPr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400" dirty="0">
                <a:solidFill>
                  <a:prstClr val="black"/>
                </a:solidFill>
                <a:latin typeface="Vale Sans" panose="020B0503020204030204" pitchFamily="34" charset="0"/>
              </a:rPr>
              <a:t>Em grupos mistos – entre municípios – </a:t>
            </a:r>
            <a:r>
              <a:rPr lang="pt-BR" sz="2400" dirty="0" smtClean="0">
                <a:solidFill>
                  <a:prstClr val="black"/>
                </a:solidFill>
                <a:latin typeface="Vale Sans" panose="020B0503020204030204" pitchFamily="34" charset="0"/>
              </a:rPr>
              <a:t>discutir </a:t>
            </a:r>
            <a:r>
              <a:rPr lang="pt-BR" sz="2400" dirty="0">
                <a:solidFill>
                  <a:prstClr val="black"/>
                </a:solidFill>
                <a:latin typeface="Vale Sans" panose="020B0503020204030204" pitchFamily="34" charset="0"/>
              </a:rPr>
              <a:t>o processo de registro das ações institucionais implementadas em </a:t>
            </a:r>
            <a:r>
              <a:rPr lang="pt-BR" sz="2400" dirty="0" smtClean="0">
                <a:solidFill>
                  <a:prstClr val="black"/>
                </a:solidFill>
                <a:latin typeface="Vale Sans" panose="020B0503020204030204" pitchFamily="34" charset="0"/>
              </a:rPr>
              <a:t>2025:</a:t>
            </a:r>
            <a:endParaRPr lang="pt-BR" sz="2400" dirty="0">
              <a:solidFill>
                <a:prstClr val="black"/>
              </a:solidFill>
              <a:latin typeface="Vale Sans" panose="020B050302020403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pt-BR" sz="2400" dirty="0" smtClean="0">
              <a:solidFill>
                <a:prstClr val="black"/>
              </a:solidFill>
              <a:latin typeface="Vale Sans" panose="020B050302020403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400" dirty="0" smtClean="0">
                <a:solidFill>
                  <a:prstClr val="black"/>
                </a:solidFill>
                <a:latin typeface="Vale Sans" panose="020B0503020204030204" pitchFamily="34" charset="0"/>
              </a:rPr>
              <a:t>- </a:t>
            </a:r>
            <a:r>
              <a:rPr lang="pt-BR" sz="2400" dirty="0">
                <a:solidFill>
                  <a:prstClr val="black"/>
                </a:solidFill>
                <a:latin typeface="Vale Sans" panose="020B0503020204030204" pitchFamily="34" charset="0"/>
              </a:rPr>
              <a:t>como se deu o processo?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400" dirty="0">
                <a:solidFill>
                  <a:prstClr val="black"/>
                </a:solidFill>
                <a:latin typeface="Vale Sans" panose="020B0503020204030204" pitchFamily="34" charset="0"/>
              </a:rPr>
              <a:t>- como a equipe foi envolvida ou como foi compartilhado com a equipe?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400" dirty="0">
                <a:solidFill>
                  <a:prstClr val="black"/>
                </a:solidFill>
                <a:latin typeface="Vale Sans" panose="020B0503020204030204" pitchFamily="34" charset="0"/>
              </a:rPr>
              <a:t>- o que esse registro revelou sobre a implementação/apoio/acompanhamento das ações institucionais nas escolas?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400" dirty="0">
                <a:solidFill>
                  <a:prstClr val="black"/>
                </a:solidFill>
                <a:latin typeface="Vale Sans" panose="020B0503020204030204" pitchFamily="34" charset="0"/>
              </a:rPr>
              <a:t>- como antecipam o apoio necessário para que as diretoras registrem as ações no PPP?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pt-BR" sz="2400" dirty="0">
              <a:solidFill>
                <a:prstClr val="black"/>
              </a:solidFill>
              <a:latin typeface="Vale Sans" panose="020B050302020403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400" dirty="0" smtClean="0">
                <a:solidFill>
                  <a:prstClr val="black"/>
                </a:solidFill>
                <a:latin typeface="Vale Sans" panose="020B0503020204030204" pitchFamily="34" charset="0"/>
              </a:rPr>
              <a:t>Socializar </a:t>
            </a:r>
            <a:r>
              <a:rPr lang="pt-BR" sz="2400" dirty="0">
                <a:solidFill>
                  <a:prstClr val="black"/>
                </a:solidFill>
                <a:latin typeface="Vale Sans" panose="020B0503020204030204" pitchFamily="34" charset="0"/>
              </a:rPr>
              <a:t>as principais reflexões </a:t>
            </a:r>
            <a:r>
              <a:rPr lang="pt-BR" sz="2400" dirty="0" smtClean="0">
                <a:solidFill>
                  <a:prstClr val="black"/>
                </a:solidFill>
                <a:latin typeface="Vale Sans" panose="020B0503020204030204" pitchFamily="34" charset="0"/>
              </a:rPr>
              <a:t>- </a:t>
            </a:r>
            <a:r>
              <a:rPr lang="pt-BR" sz="2400" dirty="0">
                <a:solidFill>
                  <a:prstClr val="black"/>
                </a:solidFill>
                <a:latin typeface="Vale Sans" panose="020B0503020204030204" pitchFamily="34" charset="0"/>
              </a:rPr>
              <a:t>sistematização.</a:t>
            </a:r>
          </a:p>
        </p:txBody>
      </p:sp>
    </p:spTree>
    <p:extLst>
      <p:ext uri="{BB962C8B-B14F-4D97-AF65-F5344CB8AC3E}">
        <p14:creationId xmlns:p14="http://schemas.microsoft.com/office/powerpoint/2010/main" val="211030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1C989E75-8606-728B-6DB3-C25DC6C7E30B}"/>
              </a:ext>
            </a:extLst>
          </p:cNvPr>
          <p:cNvSpPr txBox="1"/>
          <p:nvPr/>
        </p:nvSpPr>
        <p:spPr>
          <a:xfrm>
            <a:off x="419227" y="341447"/>
            <a:ext cx="11143982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900"/>
              </a:lnSpc>
            </a:pPr>
            <a:r>
              <a:rPr lang="pt-BR" sz="3600" b="1" dirty="0" smtClean="0">
                <a:solidFill>
                  <a:srgbClr val="01AA8D"/>
                </a:solidFill>
                <a:latin typeface="Vale Sans Black" panose="020B0A03020204030204" pitchFamily="34" charset="0"/>
              </a:rPr>
              <a:t>Estrutura do documento</a:t>
            </a:r>
            <a:endParaRPr lang="pt-BR" sz="3600" b="1" dirty="0">
              <a:solidFill>
                <a:srgbClr val="01AA8D"/>
              </a:solidFill>
              <a:latin typeface="Vale Sans Black" panose="020B0A03020204030204" pitchFamily="34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992777" y="1355130"/>
            <a:ext cx="10894423" cy="5991156"/>
          </a:xfrm>
        </p:spPr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pt-BR" sz="2400" dirty="0" smtClean="0">
              <a:solidFill>
                <a:prstClr val="black"/>
              </a:solidFill>
              <a:latin typeface="Vale Sans" panose="020B050302020403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400" dirty="0" smtClean="0">
                <a:solidFill>
                  <a:prstClr val="black"/>
                </a:solidFill>
                <a:latin typeface="Vale Sans" panose="020B0503020204030204" pitchFamily="34" charset="0"/>
              </a:rPr>
              <a:t>- </a:t>
            </a:r>
            <a:r>
              <a:rPr lang="pt-BR" sz="2400" dirty="0" smtClean="0">
                <a:solidFill>
                  <a:prstClr val="black"/>
                </a:solidFill>
                <a:latin typeface="Vale Sans" panose="020B0503020204030204" pitchFamily="34" charset="0"/>
              </a:rPr>
              <a:t>O que é</a:t>
            </a:r>
            <a:endParaRPr lang="pt-BR" sz="2400" dirty="0">
              <a:solidFill>
                <a:prstClr val="black"/>
              </a:solidFill>
              <a:latin typeface="Vale Sans" panose="020B0503020204030204" pitchFamily="34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pt-BR" sz="2400" dirty="0" smtClean="0">
                <a:solidFill>
                  <a:prstClr val="black"/>
                </a:solidFill>
                <a:latin typeface="Vale Sans" panose="020B0503020204030204" pitchFamily="34" charset="0"/>
              </a:rPr>
              <a:t>Porque desenvolver a ação - objetivos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pt-BR" sz="2400" dirty="0" smtClean="0">
                <a:solidFill>
                  <a:prstClr val="black"/>
                </a:solidFill>
                <a:latin typeface="Vale Sans" panose="020B0503020204030204" pitchFamily="34" charset="0"/>
              </a:rPr>
              <a:t>Qual a frequência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pt-BR" sz="2400" dirty="0" smtClean="0">
                <a:solidFill>
                  <a:prstClr val="black"/>
                </a:solidFill>
                <a:latin typeface="Vale Sans" panose="020B0503020204030204" pitchFamily="34" charset="0"/>
              </a:rPr>
              <a:t>Etapas e detalhamento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pt-BR" sz="2400" dirty="0" smtClean="0">
                <a:solidFill>
                  <a:prstClr val="black"/>
                </a:solidFill>
                <a:latin typeface="Vale Sans" panose="020B0503020204030204" pitchFamily="34" charset="0"/>
              </a:rPr>
              <a:t>Indicadores de acompanhamento – em relação aos estudantes, aos professores e a gestão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pt-BR" sz="2400" dirty="0">
              <a:solidFill>
                <a:prstClr val="black"/>
              </a:solidFill>
              <a:latin typeface="Vale Sans" panose="020B0503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1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1C989E75-8606-728B-6DB3-C25DC6C7E30B}"/>
              </a:ext>
            </a:extLst>
          </p:cNvPr>
          <p:cNvSpPr txBox="1"/>
          <p:nvPr/>
        </p:nvSpPr>
        <p:spPr>
          <a:xfrm>
            <a:off x="394874" y="235493"/>
            <a:ext cx="11143982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900"/>
              </a:lnSpc>
            </a:pPr>
            <a:r>
              <a:rPr lang="pt-BR" sz="3600" b="1" dirty="0">
                <a:solidFill>
                  <a:srgbClr val="01AA8D"/>
                </a:solidFill>
                <a:latin typeface="Vale Sans Black" panose="020B0A03020204030204" pitchFamily="34" charset="0"/>
              </a:rPr>
              <a:t>Almoço</a:t>
            </a:r>
          </a:p>
          <a:p>
            <a:pPr>
              <a:lnSpc>
                <a:spcPts val="3900"/>
              </a:lnSpc>
            </a:pPr>
            <a:r>
              <a:rPr lang="pt-BR" sz="3600" b="1" dirty="0">
                <a:solidFill>
                  <a:srgbClr val="01AA8D"/>
                </a:solidFill>
                <a:latin typeface="Vale Sans Black" panose="020B0A03020204030204" pitchFamily="34" charset="0"/>
              </a:rPr>
              <a:t>Voltamos em 1h</a:t>
            </a:r>
          </a:p>
        </p:txBody>
      </p:sp>
    </p:spTree>
    <p:extLst>
      <p:ext uri="{BB962C8B-B14F-4D97-AF65-F5344CB8AC3E}">
        <p14:creationId xmlns:p14="http://schemas.microsoft.com/office/powerpoint/2010/main" val="23973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17640</TotalTime>
  <Words>1795</Words>
  <Application>Microsoft Office PowerPoint</Application>
  <PresentationFormat>Widescreen</PresentationFormat>
  <Paragraphs>445</Paragraphs>
  <Slides>35</Slides>
  <Notes>14</Notes>
  <HiddenSlides>0</HiddenSlides>
  <MMClips>0</MMClips>
  <ScaleCrop>false</ScaleCrop>
  <HeadingPairs>
    <vt:vector size="6" baseType="variant">
      <vt:variant>
        <vt:lpstr>Fontes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35</vt:i4>
      </vt:variant>
    </vt:vector>
  </HeadingPairs>
  <TitlesOfParts>
    <vt:vector size="47" baseType="lpstr">
      <vt:lpstr>Arial</vt:lpstr>
      <vt:lpstr>Calibri</vt:lpstr>
      <vt:lpstr>Calibri Light</vt:lpstr>
      <vt:lpstr>Fira Sans Medium</vt:lpstr>
      <vt:lpstr>Montserrat</vt:lpstr>
      <vt:lpstr>Roboto</vt:lpstr>
      <vt:lpstr>Symbol</vt:lpstr>
      <vt:lpstr>Vale Sans</vt:lpstr>
      <vt:lpstr>Vale Sans Black</vt:lpstr>
      <vt:lpstr>Vale Sans Light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bruno.coelho.queiroz@vale.com</dc:creator>
  <cp:lastModifiedBy>Maria Paula Twiaschor</cp:lastModifiedBy>
  <cp:revision>516</cp:revision>
  <dcterms:created xsi:type="dcterms:W3CDTF">2021-02-10T12:29:23Z</dcterms:created>
  <dcterms:modified xsi:type="dcterms:W3CDTF">2026-04-30T16:06:21Z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0x01010075467E5792BD2C46A4DEE73301ABD4C7</vt:lpwstr>
  </property>
</Properties>
</file>