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8" r:id="rId1"/>
  </p:sldMasterIdLst>
  <p:notesMasterIdLst>
    <p:notesMasterId r:id="rId42"/>
  </p:notesMasterIdLst>
  <p:sldIdLst>
    <p:sldId id="2147375758" r:id="rId2"/>
    <p:sldId id="2147375821" r:id="rId3"/>
    <p:sldId id="2147375859" r:id="rId4"/>
    <p:sldId id="2147375839" r:id="rId5"/>
    <p:sldId id="2147375797" r:id="rId6"/>
    <p:sldId id="2147375902" r:id="rId7"/>
    <p:sldId id="2147375903" r:id="rId8"/>
    <p:sldId id="2147375923" r:id="rId9"/>
    <p:sldId id="2147375904" r:id="rId10"/>
    <p:sldId id="2147375905" r:id="rId11"/>
    <p:sldId id="2147375906" r:id="rId12"/>
    <p:sldId id="2147375911" r:id="rId13"/>
    <p:sldId id="2147375908" r:id="rId14"/>
    <p:sldId id="2147375909" r:id="rId15"/>
    <p:sldId id="2147375910" r:id="rId16"/>
    <p:sldId id="2147375849" r:id="rId17"/>
    <p:sldId id="2147375912" r:id="rId18"/>
    <p:sldId id="2147375913" r:id="rId19"/>
    <p:sldId id="2147375914" r:id="rId20"/>
    <p:sldId id="2147375915" r:id="rId21"/>
    <p:sldId id="2147375916" r:id="rId22"/>
    <p:sldId id="2147375917" r:id="rId23"/>
    <p:sldId id="2147375918" r:id="rId24"/>
    <p:sldId id="2147375919" r:id="rId25"/>
    <p:sldId id="2147375900" r:id="rId26"/>
    <p:sldId id="2147375864" r:id="rId27"/>
    <p:sldId id="2147375920" r:id="rId28"/>
    <p:sldId id="2147375828" r:id="rId29"/>
    <p:sldId id="2147375921" r:id="rId30"/>
    <p:sldId id="2147375897" r:id="rId31"/>
    <p:sldId id="2147375922" r:id="rId32"/>
    <p:sldId id="2147375836" r:id="rId33"/>
    <p:sldId id="2147375852" r:id="rId34"/>
    <p:sldId id="2147375924" r:id="rId35"/>
    <p:sldId id="2147375925" r:id="rId36"/>
    <p:sldId id="2147375854" r:id="rId37"/>
    <p:sldId id="2147375855" r:id="rId38"/>
    <p:sldId id="2147375858" r:id="rId39"/>
    <p:sldId id="2147375857" r:id="rId40"/>
    <p:sldId id="273" r:id="rId41"/>
  </p:sldIdLst>
  <p:sldSz cx="12192000" cy="6858000"/>
  <p:notesSz cx="6888163" cy="100203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7491" userDrawn="1">
          <p15:clr>
            <a:srgbClr val="A4A3A4"/>
          </p15:clr>
        </p15:guide>
        <p15:guide id="2" orient="horz" pos="663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2" roundtripDataSignature="AMtx7mhEHhMxtXLKAESoe/bQBksikNOVdw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C32AD06-DDBC-0674-53EE-3D2EAB1F43B0}" name="Tereza Perez" initials="TP" userId="S::tereza.perez@comunidadeeducativa.org.br::e5d1ce77-90ce-4562-8e58-96783ded1279" providerId="AD"/>
  <p188:author id="{E71B1D17-937F-346B-DA79-6420F0E4B601}" name="Ana Lucia Lima" initials="AL" userId="S::ana.lima@conhecimentosocial.com::3dfd9c0f-b26d-4ea2-8608-00d2a942091d" providerId="AD"/>
  <p188:author id="{6BBC2E7C-81CE-ECD2-9F5B-650AD50CB6D3}" name="Ana Clara Bin" initials="AB" userId="fd274bfde62e6ac0" providerId="Windows Live"/>
  <p188:author id="{035C519D-BEC3-FF5A-EFF6-E3BF638EB740}" name="Priscila de Giovani" initials="Pd" userId="6b5c9707a9b6f653" providerId="Windows Live"/>
  <p188:author id="{D98F5CC1-55B7-5750-AA0B-8FD1FB5816E4}" name="Fernanda Martinelli" initials="FM" userId="f22bda6ed5669311" providerId="Windows Live"/>
  <p188:author id="{581716E1-E2A3-B230-BDAC-F39580FA90E2}" name="Fernanda Cury" initials="FC" userId="4e09e97372d806cf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riscila de Giovani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8C75"/>
    <a:srgbClr val="02B295"/>
    <a:srgbClr val="02CEAC"/>
    <a:srgbClr val="90FEEC"/>
    <a:srgbClr val="01AA8D"/>
    <a:srgbClr val="D9D5D4"/>
    <a:srgbClr val="E2702F"/>
    <a:srgbClr val="F2C108"/>
    <a:srgbClr val="009183"/>
    <a:srgbClr val="E971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60600F-C8BE-45C1-AB80-053B17A764A8}" v="19" dt="2024-11-11T22:21:36.223"/>
    <p1510:client id="{C912259B-51EE-4A61-9863-68A0429BF510}" v="12" dt="2024-11-12T18:29:35.944"/>
  </p1510:revLst>
</p1510:revInfo>
</file>

<file path=ppt/tableStyles.xml><?xml version="1.0" encoding="utf-8"?>
<a:tblStyleLst xmlns:a="http://schemas.openxmlformats.org/drawingml/2006/main" def="{77642AF3-18B6-4FCE-B54E-48D05566FDCE}">
  <a:tblStyle styleId="{77642AF3-18B6-4FCE-B54E-48D05566FDCE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68" autoAdjust="0"/>
    <p:restoredTop sz="94364" autoAdjust="0"/>
  </p:normalViewPr>
  <p:slideViewPr>
    <p:cSldViewPr snapToGrid="0">
      <p:cViewPr varScale="1">
        <p:scale>
          <a:sx n="73" d="100"/>
          <a:sy n="73" d="100"/>
        </p:scale>
        <p:origin x="708" y="78"/>
      </p:cViewPr>
      <p:guideLst>
        <p:guide pos="7491"/>
        <p:guide orient="horz" pos="663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27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63" Type="http://schemas.openxmlformats.org/officeDocument/2006/relationships/commentAuthors" Target="commentAuthors.xml"/><Relationship Id="rId68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64" Type="http://schemas.openxmlformats.org/officeDocument/2006/relationships/presProps" Target="presProps.xml"/><Relationship Id="rId69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dados</c:v>
                </c:pt>
              </c:strCache>
            </c:strRef>
          </c:tx>
          <c:spPr>
            <a:solidFill>
              <a:srgbClr val="01AA8D"/>
            </a:solidFill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016-45A9-BFC5-4A19ADCF92F9}"/>
              </c:ext>
            </c:extLst>
          </c:dPt>
          <c:dPt>
            <c:idx val="1"/>
            <c:bubble3D val="0"/>
            <c:spPr>
              <a:solidFill>
                <a:srgbClr val="01AA8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016-45A9-BFC5-4A19ADCF92F9}"/>
              </c:ext>
            </c:extLst>
          </c:dPt>
          <c:cat>
            <c:strRef>
              <c:f>Planilha1!$A$2:$A$3</c:f>
              <c:strCache>
                <c:ptCount val="2"/>
                <c:pt idx="0">
                  <c:v>Total</c:v>
                </c:pt>
                <c:pt idx="1">
                  <c:v>Aplicado</c:v>
                </c:pt>
              </c:strCache>
            </c:strRef>
          </c:cat>
          <c:val>
            <c:numRef>
              <c:f>Planilha1!$B$2:$B$3</c:f>
              <c:numCache>
                <c:formatCode>0%</c:formatCode>
                <c:ptCount val="2"/>
                <c:pt idx="0">
                  <c:v>0.41</c:v>
                </c:pt>
                <c:pt idx="1">
                  <c:v>0.59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016-45A9-BFC5-4A19ADCF92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Planilha1!$B$1</c:f>
              <c:strCache>
                <c:ptCount val="1"/>
                <c:pt idx="0">
                  <c:v>dados</c:v>
                </c:pt>
              </c:strCache>
            </c:strRef>
          </c:tx>
          <c:spPr>
            <a:solidFill>
              <a:srgbClr val="01AA8D"/>
            </a:solidFill>
          </c:spPr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DC7-4753-9AF5-4D5850AF8276}"/>
              </c:ext>
            </c:extLst>
          </c:dPt>
          <c:dPt>
            <c:idx val="1"/>
            <c:bubble3D val="0"/>
            <c:spPr>
              <a:solidFill>
                <a:srgbClr val="A02B9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DC7-4753-9AF5-4D5850AF8276}"/>
              </c:ext>
            </c:extLst>
          </c:dPt>
          <c:cat>
            <c:strRef>
              <c:f>Planilha1!$A$2:$A$3</c:f>
              <c:strCache>
                <c:ptCount val="2"/>
                <c:pt idx="0">
                  <c:v>Total</c:v>
                </c:pt>
                <c:pt idx="1">
                  <c:v>Aplicado</c:v>
                </c:pt>
              </c:strCache>
            </c:strRef>
          </c:cat>
          <c:val>
            <c:numRef>
              <c:f>Planilha1!$B$2:$B$3</c:f>
              <c:numCache>
                <c:formatCode>0%</c:formatCode>
                <c:ptCount val="2"/>
                <c:pt idx="0">
                  <c:v>0.33999999999999997</c:v>
                </c:pt>
                <c:pt idx="1">
                  <c:v>0.66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DC7-4753-9AF5-4D5850AF82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84871" cy="502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Vale Sans" panose="020B0503020204030204" pitchFamily="34" charset="0"/>
                <a:ea typeface="Vale Sans" panose="020B0503020204030204" pitchFamily="34" charset="0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pt-BR"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01698" y="0"/>
            <a:ext cx="2984871" cy="5027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Vale Sans" panose="020B0503020204030204" pitchFamily="34" charset="0"/>
                <a:ea typeface="Vale Sans" panose="020B0503020204030204" pitchFamily="34" charset="0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pt-BR"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517547"/>
            <a:ext cx="2984871" cy="502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Vale Sans" panose="020B0503020204030204" pitchFamily="34" charset="0"/>
                <a:ea typeface="Vale Sans" panose="020B0503020204030204" pitchFamily="34" charset="0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pt-BR"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b" anchorCtr="0">
            <a:noAutofit/>
          </a:bodyPr>
          <a:lstStyle>
            <a:lvl1pPr>
              <a:defRPr>
                <a:latin typeface="Vale Sans" panose="020B0503020204030204" pitchFamily="34" charset="0"/>
              </a:defRPr>
            </a:lvl1pPr>
          </a:lstStyle>
          <a:p>
            <a:pPr algn="r"/>
            <a:fld id="{00000000-1234-1234-1234-123412341234}" type="slidenum">
              <a:rPr lang="pt-BR" sz="13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‹nº›</a:t>
            </a:fld>
            <a:endParaRPr lang="pt-BR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9728349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Vale Sans" panose="020B0503020204030204" pitchFamily="34" charset="0"/>
        <a:ea typeface="Vale Sans" panose="020B0503020204030204" pitchFamily="34" charset="0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9E4E8B98-223B-5C36-E35B-26325CDDA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>
            <a:extLst>
              <a:ext uri="{FF2B5EF4-FFF2-40B4-BE49-F238E27FC236}">
                <a16:creationId xmlns:a16="http://schemas.microsoft.com/office/drawing/2014/main" id="{3032FBFC-78F9-3E59-F42A-9EDB72EB6F5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Vale Sans" panose="020B0503020204030204" pitchFamily="34" charset="0"/>
            </a:endParaRPr>
          </a:p>
        </p:txBody>
      </p:sp>
      <p:sp>
        <p:nvSpPr>
          <p:cNvPr id="88" name="Google Shape;88;p1:notes">
            <a:extLst>
              <a:ext uri="{FF2B5EF4-FFF2-40B4-BE49-F238E27FC236}">
                <a16:creationId xmlns:a16="http://schemas.microsoft.com/office/drawing/2014/main" id="{C79F86FB-D791-F139-9DA5-19B3D268A6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807996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pt-BR" sz="13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15</a:t>
            </a:fld>
            <a:endParaRPr lang="pt-BR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51969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3CC10-BDB2-68C2-77F7-F86FD779F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2411AE8-96C6-4238-AF6E-EF13AD6CA8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99A394C-A2C2-7342-88D0-F51684372F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C755F86-F62B-B3BB-5D75-629BA157408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pt-BR" sz="13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17</a:t>
            </a:fld>
            <a:endParaRPr lang="pt-BR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28651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6F33E-9077-EC6F-0F96-08A659830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8F78E60-7EB3-297F-0A6E-89AF5FA0C3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818933B-F70F-2A25-8A5C-BAFEEBBEF1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0E25DE3-EC09-A7CD-6195-2FF5E7E2317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pt-BR" sz="13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18</a:t>
            </a:fld>
            <a:endParaRPr lang="pt-BR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54058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CBE9E-D7BC-C0EC-97F1-C21F02E3E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A666D3F-53D1-E0FF-434E-0E1AA0A4FA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098F328-7C61-F9F4-D147-C9D814CB90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0FD1E3E-DA3C-A454-8B5D-4836A65816D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pt-BR" sz="13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19</a:t>
            </a:fld>
            <a:endParaRPr lang="pt-BR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66177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pt-BR" sz="13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20</a:t>
            </a:fld>
            <a:endParaRPr lang="pt-BR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98380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D574F-8539-8218-4B9B-63F18E4BB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D44BCBD-4DDD-4D48-C035-0ABB1F8A81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B49E4FD-6554-2EB5-BDA6-D3E2E22015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D1347C5-B440-8BB6-C3C6-54A5B24A870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pt-BR" sz="13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21</a:t>
            </a:fld>
            <a:endParaRPr lang="pt-BR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82831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9DB4D-C4EF-6EFD-9632-629702797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C376BAB-2117-6E91-9FB2-5C6D6B5E69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32DEB85-B333-AD2B-F4BC-23470DAF48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A3C0039-EEF0-3E52-4023-4B29C49C363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pt-BR" sz="13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22</a:t>
            </a:fld>
            <a:endParaRPr lang="pt-BR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696587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B404B-8EBA-4EF2-9C81-F3010C9B5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379863C-3253-F97C-D224-C13C1E347B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DCBE8EC-EB8D-A3B9-F270-5AB81B812D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BB47878-70DC-0930-4589-C7CC6301EDA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pt-BR" sz="13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23</a:t>
            </a:fld>
            <a:endParaRPr lang="pt-BR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516917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FF475-3217-BC7C-9421-ABA7CEC8C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57CE076-2812-463A-7714-D5734F018B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2011F6E-E734-1BC6-919A-2CED0C7F8E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D807069-FB15-E18C-9BEC-63376DC0DBE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pt-BR" sz="13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24</a:t>
            </a:fld>
            <a:endParaRPr lang="pt-BR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0595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pt-BR" sz="13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27</a:t>
            </a:fld>
            <a:endParaRPr lang="pt-BR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7243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pt-BR" sz="13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6</a:t>
            </a:fld>
            <a:endParaRPr lang="pt-BR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44835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2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Vale Sans" panose="020B0503020204030204" pitchFamily="34" charset="0"/>
            </a:endParaRPr>
          </a:p>
        </p:txBody>
      </p:sp>
      <p:sp>
        <p:nvSpPr>
          <p:cNvPr id="241" name="Google Shape;24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pt-BR" sz="13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7</a:t>
            </a:fld>
            <a:endParaRPr lang="pt-BR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2387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pt-BR" sz="13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9</a:t>
            </a:fld>
            <a:endParaRPr lang="pt-BR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6296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pt-BR" sz="13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10</a:t>
            </a:fld>
            <a:endParaRPr lang="pt-BR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92464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pt-BR" sz="13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11</a:t>
            </a:fld>
            <a:endParaRPr lang="pt-BR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4755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pt-BR" sz="130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pPr algn="r"/>
              <a:t>12</a:t>
            </a:fld>
            <a:endParaRPr lang="pt-BR" sz="13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91920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>
            <a:spLocks noGrp="1"/>
          </p:cNvSpPr>
          <p:nvPr>
            <p:ph type="body" idx="1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Vale Sans" panose="020B0503020204030204" pitchFamily="34" charset="0"/>
            </a:endParaRPr>
          </a:p>
        </p:txBody>
      </p:sp>
      <p:sp>
        <p:nvSpPr>
          <p:cNvPr id="101" name="Google Shape;1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1968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>
              <a:latin typeface="Vale Sans" panose="020B0503020204030204" pitchFamily="34" charset="0"/>
            </a:endParaRPr>
          </a:p>
        </p:txBody>
      </p:sp>
      <p:sp>
        <p:nvSpPr>
          <p:cNvPr id="131" name="Google Shape;13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66359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3E35-33ED-F64A-AA9C-E66064972A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399297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78574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752982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933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7488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3619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83984E4-6D37-F222-0E85-7E5936F38096}"/>
              </a:ext>
            </a:extLst>
          </p:cNvPr>
          <p:cNvGrpSpPr/>
          <p:nvPr userDrawn="1"/>
        </p:nvGrpSpPr>
        <p:grpSpPr>
          <a:xfrm>
            <a:off x="0" y="-71718"/>
            <a:ext cx="12192000" cy="6929718"/>
            <a:chOff x="0" y="-71718"/>
            <a:chExt cx="12192000" cy="692971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C80AD7A-6993-6BA4-F98E-06D5014A6B68}"/>
                </a:ext>
              </a:extLst>
            </p:cNvPr>
            <p:cNvSpPr/>
            <p:nvPr userDrawn="1"/>
          </p:nvSpPr>
          <p:spPr>
            <a:xfrm>
              <a:off x="0" y="-71718"/>
              <a:ext cx="12192000" cy="6373906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BDC97C0-59C7-3C82-BD34-B5D0944F353B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B81A9E52-A132-6872-57DE-CD023FBC06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D85636C-0CD9-7A2D-A3DF-F784355E97B3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321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4852831-3119-686A-E93F-8B08ED857C03}"/>
              </a:ext>
            </a:extLst>
          </p:cNvPr>
          <p:cNvGrpSpPr/>
          <p:nvPr userDrawn="1"/>
        </p:nvGrpSpPr>
        <p:grpSpPr>
          <a:xfrm>
            <a:off x="0" y="-71718"/>
            <a:ext cx="12192000" cy="6929718"/>
            <a:chOff x="0" y="-71718"/>
            <a:chExt cx="12192000" cy="692971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D85F32E-515E-EB60-E562-F2A6170A9153}"/>
                </a:ext>
              </a:extLst>
            </p:cNvPr>
            <p:cNvSpPr/>
            <p:nvPr userDrawn="1"/>
          </p:nvSpPr>
          <p:spPr>
            <a:xfrm>
              <a:off x="0" y="-71718"/>
              <a:ext cx="12192000" cy="6382871"/>
            </a:xfrm>
            <a:prstGeom prst="rect">
              <a:avLst/>
            </a:prstGeom>
            <a:solidFill>
              <a:srgbClr val="01AA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D7DCE5E-53CA-989A-AB46-6A6B28193141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A857E9C7-5F43-03B8-D93B-013DC57D1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84CFC27-5BCD-6C63-F784-9A4AC0730C98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79124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506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600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">
  <p:cSld name="Custom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821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3E35-33ED-F64A-AA9C-E66064972A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9790998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2744248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Slide de Título">
  <p:cSld name="9_Slide de Título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oogle Shape;46;p55"/>
          <p:cNvGrpSpPr/>
          <p:nvPr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47" name="Google Shape;47;p55"/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8" name="Google Shape;48;p55" descr="A green circle with a black background&#10;&#10;Description automatically generated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" name="Google Shape;49;p55"/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637933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9003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83083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9236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22180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9867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75490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335540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23155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3E35-33ED-F64A-AA9C-E66064972A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9524800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00797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00959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78448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58121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903608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8994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919939-82FE-1871-924E-66E407BD6CED}"/>
              </a:ext>
            </a:extLst>
          </p:cNvPr>
          <p:cNvGrpSpPr/>
          <p:nvPr userDrawn="1"/>
        </p:nvGrpSpPr>
        <p:grpSpPr>
          <a:xfrm>
            <a:off x="0" y="6061602"/>
            <a:ext cx="12192000" cy="796398"/>
            <a:chOff x="0" y="6061602"/>
            <a:chExt cx="12192000" cy="79639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79F8075-67F3-7637-7C30-868A73A8E49F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828B8FE7-CED7-F806-9846-62247D486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81F7A62-7796-7E34-E997-24247F982DE4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07925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4852831-3119-686A-E93F-8B08ED857C03}"/>
              </a:ext>
            </a:extLst>
          </p:cNvPr>
          <p:cNvGrpSpPr/>
          <p:nvPr userDrawn="1"/>
        </p:nvGrpSpPr>
        <p:grpSpPr>
          <a:xfrm>
            <a:off x="0" y="-71718"/>
            <a:ext cx="12192000" cy="6929718"/>
            <a:chOff x="0" y="-71718"/>
            <a:chExt cx="12192000" cy="692971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D85F32E-515E-EB60-E562-F2A6170A9153}"/>
                </a:ext>
              </a:extLst>
            </p:cNvPr>
            <p:cNvSpPr/>
            <p:nvPr userDrawn="1"/>
          </p:nvSpPr>
          <p:spPr>
            <a:xfrm>
              <a:off x="0" y="-71718"/>
              <a:ext cx="12192000" cy="6382871"/>
            </a:xfrm>
            <a:prstGeom prst="rect">
              <a:avLst/>
            </a:prstGeom>
            <a:solidFill>
              <a:srgbClr val="01AA8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D7DCE5E-53CA-989A-AB46-6A6B28193141}"/>
                </a:ext>
              </a:extLst>
            </p:cNvPr>
            <p:cNvSpPr/>
            <p:nvPr/>
          </p:nvSpPr>
          <p:spPr>
            <a:xfrm>
              <a:off x="0" y="6298330"/>
              <a:ext cx="12192000" cy="559670"/>
            </a:xfrm>
            <a:prstGeom prst="rect">
              <a:avLst/>
            </a:prstGeom>
            <a:solidFill>
              <a:srgbClr val="0091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R" dirty="0"/>
            </a:p>
          </p:txBody>
        </p:sp>
        <p:pic>
          <p:nvPicPr>
            <p:cNvPr id="9" name="Picture 8" descr="A green circle with a black background&#10;&#10;Description automatically generated">
              <a:extLst>
                <a:ext uri="{FF2B5EF4-FFF2-40B4-BE49-F238E27FC236}">
                  <a16:creationId xmlns:a16="http://schemas.microsoft.com/office/drawing/2014/main" id="{A857E9C7-5F43-03B8-D93B-013DC57D1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17318" y="6061602"/>
              <a:ext cx="671540" cy="71966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84CFC27-5BCD-6C63-F784-9A4AC0730C98}"/>
                </a:ext>
              </a:extLst>
            </p:cNvPr>
            <p:cNvSpPr txBox="1"/>
            <p:nvPr/>
          </p:nvSpPr>
          <p:spPr>
            <a:xfrm>
              <a:off x="348342" y="6353470"/>
              <a:ext cx="609600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endParaRPr lang="pt-BR" sz="1400" b="1" dirty="0">
                <a:solidFill>
                  <a:schemeClr val="bg1"/>
                </a:solidFill>
                <a:latin typeface="Vale Sans Light" panose="020B0403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33845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1">
  <p:cSld name="Custom 1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8136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3221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5074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200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3E35-33ED-F64A-AA9C-E66064972A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316497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9719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A3E35-33ED-F64A-AA9C-E66064972A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268856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A3E35-33ED-F64A-AA9C-E66064972A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0864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1" r:id="rId12"/>
    <p:sldLayoutId id="2147483692" r:id="rId13"/>
    <p:sldLayoutId id="2147483699" r:id="rId14"/>
    <p:sldLayoutId id="2147483664" r:id="rId15"/>
    <p:sldLayoutId id="2147483665" r:id="rId16"/>
    <p:sldLayoutId id="2147483700" r:id="rId17"/>
    <p:sldLayoutId id="2147483701" r:id="rId18"/>
    <p:sldLayoutId id="2147483703" r:id="rId19"/>
    <p:sldLayoutId id="2147483707" r:id="rId20"/>
    <p:sldLayoutId id="2147483712" r:id="rId21"/>
    <p:sldLayoutId id="2147483713" r:id="rId22"/>
    <p:sldLayoutId id="2147483714" r:id="rId23"/>
    <p:sldLayoutId id="2147483715" r:id="rId24"/>
    <p:sldLayoutId id="2147483716" r:id="rId25"/>
    <p:sldLayoutId id="2147483717" r:id="rId26"/>
    <p:sldLayoutId id="2147483718" r:id="rId27"/>
    <p:sldLayoutId id="2147483719" r:id="rId28"/>
    <p:sldLayoutId id="2147483720" r:id="rId29"/>
    <p:sldLayoutId id="2147483721" r:id="rId30"/>
    <p:sldLayoutId id="2147483722" r:id="rId31"/>
    <p:sldLayoutId id="2147483723" r:id="rId32"/>
    <p:sldLayoutId id="2147483724" r:id="rId33"/>
    <p:sldLayoutId id="2147483725" r:id="rId34"/>
    <p:sldLayoutId id="2147483726" r:id="rId35"/>
    <p:sldLayoutId id="2147483727" r:id="rId36"/>
    <p:sldLayoutId id="2147483728" r:id="rId37"/>
    <p:sldLayoutId id="2147483729" r:id="rId3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0.xml"/><Relationship Id="rId5" Type="http://schemas.openxmlformats.org/officeDocument/2006/relationships/image" Target="NUL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1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8.png"/><Relationship Id="rId7" Type="http://schemas.openxmlformats.org/officeDocument/2006/relationships/image" Target="../media/image21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microsoft.com/office/2007/relationships/hdphoto" Target="../media/hdphoto1.wdp"/><Relationship Id="rId9" Type="http://schemas.openxmlformats.org/officeDocument/2006/relationships/image" Target="../media/image23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png"/><Relationship Id="rId5" Type="http://schemas.openxmlformats.org/officeDocument/2006/relationships/image" Target="../media/image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48FD6418-0A9F-204C-9AD0-E4A7C066F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DBE42D8-175D-0688-40DD-04A9B6A55B07}"/>
              </a:ext>
            </a:extLst>
          </p:cNvPr>
          <p:cNvSpPr/>
          <p:nvPr/>
        </p:nvSpPr>
        <p:spPr>
          <a:xfrm>
            <a:off x="-33453" y="126007"/>
            <a:ext cx="12244940" cy="6858000"/>
          </a:xfrm>
          <a:prstGeom prst="rect">
            <a:avLst/>
          </a:prstGeom>
          <a:solidFill>
            <a:srgbClr val="00B4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r"/>
            <a:r>
              <a:rPr lang="pt-BR" altLang="pt-BR" b="1">
                <a:solidFill>
                  <a:srgbClr val="747678"/>
                </a:solidFill>
                <a:latin typeface="Vale Sans" panose="020B0503020204030204" pitchFamily="34" charset="0"/>
              </a:rPr>
              <a:t>Trilhos da Alfabetização</a:t>
            </a:r>
            <a:endParaRPr lang="pt-BR" altLang="pt-BR" b="1" dirty="0">
              <a:solidFill>
                <a:srgbClr val="747678"/>
              </a:solidFill>
              <a:latin typeface="Vale Sans" panose="020B050302020403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2BFA78C-8DCC-7C68-73AB-EE392D3D88B6}"/>
              </a:ext>
            </a:extLst>
          </p:cNvPr>
          <p:cNvSpPr/>
          <p:nvPr/>
        </p:nvSpPr>
        <p:spPr>
          <a:xfrm>
            <a:off x="-61359" y="8851"/>
            <a:ext cx="12353692" cy="2513117"/>
          </a:xfrm>
          <a:prstGeom prst="rect">
            <a:avLst/>
          </a:prstGeom>
          <a:solidFill>
            <a:srgbClr val="0091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F7501D2-9AD0-3162-0215-AAF8EEA054F0}"/>
              </a:ext>
            </a:extLst>
          </p:cNvPr>
          <p:cNvSpPr/>
          <p:nvPr/>
        </p:nvSpPr>
        <p:spPr>
          <a:xfrm>
            <a:off x="-61359" y="2281877"/>
            <a:ext cx="12353692" cy="2086313"/>
          </a:xfrm>
          <a:prstGeom prst="rect">
            <a:avLst/>
          </a:prstGeom>
          <a:solidFill>
            <a:srgbClr val="F68B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20" name="Picture 19" descr="A green circle with a black background&#10;&#10;Description automatically generated">
            <a:extLst>
              <a:ext uri="{FF2B5EF4-FFF2-40B4-BE49-F238E27FC236}">
                <a16:creationId xmlns:a16="http://schemas.microsoft.com/office/drawing/2014/main" id="{325C88C8-D9E6-DC42-87B2-B231B992C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613" y="435620"/>
            <a:ext cx="6548387" cy="6548387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8118E86E-722C-A9A0-700F-C820330A9EA3}"/>
              </a:ext>
            </a:extLst>
          </p:cNvPr>
          <p:cNvSpPr txBox="1"/>
          <p:nvPr/>
        </p:nvSpPr>
        <p:spPr>
          <a:xfrm>
            <a:off x="281522" y="2176000"/>
            <a:ext cx="622335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300"/>
              </a:lnSpc>
            </a:pPr>
            <a:r>
              <a:rPr lang="pt-BR" sz="3600" b="1" dirty="0">
                <a:solidFill>
                  <a:schemeClr val="bg1"/>
                </a:solidFill>
                <a:latin typeface="Vale Sans Black" panose="020B0A03020204030204" pitchFamily="34" charset="0"/>
              </a:rPr>
              <a:t>Catas Altas</a:t>
            </a:r>
          </a:p>
          <a:p>
            <a:pPr>
              <a:lnSpc>
                <a:spcPts val="4300"/>
              </a:lnSpc>
            </a:pPr>
            <a:r>
              <a:rPr lang="pt-BR" sz="3600" b="1" dirty="0">
                <a:solidFill>
                  <a:schemeClr val="bg1"/>
                </a:solidFill>
                <a:latin typeface="Vale Sans Black" panose="020B0A03020204030204" pitchFamily="34" charset="0"/>
              </a:rPr>
              <a:t>Rio Piracicaba</a:t>
            </a:r>
          </a:p>
          <a:p>
            <a:pPr>
              <a:lnSpc>
                <a:spcPts val="4300"/>
              </a:lnSpc>
            </a:pPr>
            <a:r>
              <a:rPr lang="pt-BR" sz="3600" b="1" dirty="0">
                <a:solidFill>
                  <a:schemeClr val="bg1"/>
                </a:solidFill>
                <a:latin typeface="Vale Sans Black" panose="020B0A03020204030204" pitchFamily="34" charset="0"/>
              </a:rPr>
              <a:t>Santa Bárbara</a:t>
            </a:r>
          </a:p>
          <a:p>
            <a:pPr>
              <a:lnSpc>
                <a:spcPts val="4300"/>
              </a:lnSpc>
            </a:pPr>
            <a:r>
              <a:rPr lang="pt-BR" sz="3600" b="1" dirty="0">
                <a:solidFill>
                  <a:schemeClr val="bg1"/>
                </a:solidFill>
                <a:latin typeface="Vale Sans Black" panose="020B0A03020204030204" pitchFamily="34" charset="0"/>
              </a:rPr>
              <a:t>(MG)</a:t>
            </a:r>
          </a:p>
          <a:p>
            <a:pPr>
              <a:lnSpc>
                <a:spcPts val="4300"/>
              </a:lnSpc>
            </a:pPr>
            <a:r>
              <a:rPr lang="pt-BR" sz="3600" b="1" dirty="0">
                <a:solidFill>
                  <a:schemeClr val="bg1"/>
                </a:solidFill>
                <a:latin typeface="Vale Sans Black" panose="020B0A03020204030204" pitchFamily="34" charset="0"/>
              </a:rPr>
              <a:t>Ciclo 2</a:t>
            </a:r>
          </a:p>
          <a:p>
            <a:pPr>
              <a:lnSpc>
                <a:spcPts val="4300"/>
              </a:lnSpc>
            </a:pPr>
            <a:r>
              <a:rPr lang="pt-BR" sz="3600" b="1" dirty="0">
                <a:solidFill>
                  <a:schemeClr val="bg1"/>
                </a:solidFill>
                <a:latin typeface="Vale Sans Black" panose="020B0A03020204030204" pitchFamily="34" charset="0"/>
              </a:rPr>
              <a:t>Reunião diretores</a:t>
            </a:r>
          </a:p>
        </p:txBody>
      </p:sp>
      <p:pic>
        <p:nvPicPr>
          <p:cNvPr id="24" name="Picture 23" descr="A child reading a book&#10;&#10;Description automatically generated">
            <a:extLst>
              <a:ext uri="{FF2B5EF4-FFF2-40B4-BE49-F238E27FC236}">
                <a16:creationId xmlns:a16="http://schemas.microsoft.com/office/drawing/2014/main" id="{8A6C855E-4121-4895-E4D7-12E036C394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115" t="12245" r="21759" b="6691"/>
          <a:stretch/>
        </p:blipFill>
        <p:spPr>
          <a:xfrm>
            <a:off x="7124011" y="1928071"/>
            <a:ext cx="2641059" cy="2693608"/>
          </a:xfrm>
          <a:prstGeom prst="ellipse">
            <a:avLst/>
          </a:prstGeom>
        </p:spPr>
      </p:pic>
      <p:pic>
        <p:nvPicPr>
          <p:cNvPr id="26" name="Picture 25" descr="White text on a black background&#10;&#10;Description automatically generated">
            <a:extLst>
              <a:ext uri="{FF2B5EF4-FFF2-40B4-BE49-F238E27FC236}">
                <a16:creationId xmlns:a16="http://schemas.microsoft.com/office/drawing/2014/main" id="{6033241B-B44C-F16A-3308-9803986595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307" y="808536"/>
            <a:ext cx="3174681" cy="757274"/>
          </a:xfrm>
          <a:prstGeom prst="rect">
            <a:avLst/>
          </a:prstGeom>
        </p:spPr>
      </p:pic>
      <p:pic>
        <p:nvPicPr>
          <p:cNvPr id="8" name="Picture 7" descr="A logo with white circles and white text&#10;&#10;Description automatically generated">
            <a:extLst>
              <a:ext uri="{FF2B5EF4-FFF2-40B4-BE49-F238E27FC236}">
                <a16:creationId xmlns:a16="http://schemas.microsoft.com/office/drawing/2014/main" id="{6344E3DA-72B8-F969-B30F-C311CC40DE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603" y="5374665"/>
            <a:ext cx="2225037" cy="1261285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AC985175-1C18-76F9-BBAE-7FB343A6C5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43101" y="5694446"/>
            <a:ext cx="1679647" cy="5381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9580B50B-A423-BDE2-EF75-CA7067236B98}"/>
              </a:ext>
            </a:extLst>
          </p:cNvPr>
          <p:cNvGrpSpPr/>
          <p:nvPr/>
        </p:nvGrpSpPr>
        <p:grpSpPr>
          <a:xfrm flipV="1">
            <a:off x="-33453" y="6513288"/>
            <a:ext cx="12355551" cy="689917"/>
            <a:chOff x="0" y="4348975"/>
            <a:chExt cx="12772004" cy="52410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E359822-8C34-40E2-BE09-155019F6B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flipV="1">
              <a:off x="0" y="4348975"/>
              <a:ext cx="6415809" cy="52410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15DC4D3-C07E-D06D-A01F-54922B2A23D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flipV="1">
              <a:off x="6356195" y="4348975"/>
              <a:ext cx="6415809" cy="524108"/>
            </a:xfrm>
            <a:prstGeom prst="rect">
              <a:avLst/>
            </a:prstGeom>
          </p:spPr>
        </p:pic>
      </p:grpSp>
      <p:pic>
        <p:nvPicPr>
          <p:cNvPr id="16" name="Picture 2" descr="Prefeitura Municipal de Catas Altas - IBDM Modernização">
            <a:extLst>
              <a:ext uri="{FF2B5EF4-FFF2-40B4-BE49-F238E27FC236}">
                <a16:creationId xmlns:a16="http://schemas.microsoft.com/office/drawing/2014/main" id="{AC83C489-76DA-D122-94FF-5B9C6F9854FC}"/>
              </a:ext>
            </a:extLst>
          </p:cNvPr>
          <p:cNvPicPr/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918"/>
          <a:stretch/>
        </p:blipFill>
        <p:spPr bwMode="auto">
          <a:xfrm>
            <a:off x="9760579" y="5821904"/>
            <a:ext cx="758389" cy="793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 descr="Imagem digital fictícia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3B7C65FC-EFF9-7134-000D-4143053AE779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814" y="5713459"/>
            <a:ext cx="902074" cy="902074"/>
          </a:xfrm>
          <a:prstGeom prst="rect">
            <a:avLst/>
          </a:prstGeom>
        </p:spPr>
      </p:pic>
      <p:pic>
        <p:nvPicPr>
          <p:cNvPr id="19" name="Imagem 18" descr="Aplicativo&#10;&#10;Descrição gerada automaticamente com confiança média">
            <a:extLst>
              <a:ext uri="{FF2B5EF4-FFF2-40B4-BE49-F238E27FC236}">
                <a16:creationId xmlns:a16="http://schemas.microsoft.com/office/drawing/2014/main" id="{162CFD24-4312-2503-1499-AF311D7A4837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3419" y="5798976"/>
            <a:ext cx="647606" cy="714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8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CCC4508A-B81E-B3F5-C7CE-5DD68CD676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6735740"/>
              </p:ext>
            </p:extLst>
          </p:nvPr>
        </p:nvGraphicFramePr>
        <p:xfrm>
          <a:off x="554013" y="1515304"/>
          <a:ext cx="10596182" cy="3474720"/>
        </p:xfrm>
        <a:graphic>
          <a:graphicData uri="http://schemas.openxmlformats.org/drawingml/2006/table">
            <a:tbl>
              <a:tblPr firstRow="1" bandRow="1">
                <a:tableStyleId>{77642AF3-18B6-4FCE-B54E-48D05566FDCE}</a:tableStyleId>
              </a:tblPr>
              <a:tblGrid>
                <a:gridCol w="10596182">
                  <a:extLst>
                    <a:ext uri="{9D8B030D-6E8A-4147-A177-3AD203B41FA5}">
                      <a16:colId xmlns:a16="http://schemas.microsoft.com/office/drawing/2014/main" val="3911304297"/>
                    </a:ext>
                  </a:extLst>
                </a:gridCol>
              </a:tblGrid>
              <a:tr h="2956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pt-BR" sz="2400" b="1" i="0" kern="1200" dirty="0">
                        <a:solidFill>
                          <a:srgbClr val="009182"/>
                        </a:solidFill>
                        <a:latin typeface="Vale Sans Light" panose="020B0403020204030204" pitchFamily="34" charset="0"/>
                        <a:cs typeface="Calibri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9970332"/>
                  </a:ext>
                </a:extLst>
              </a:tr>
              <a:tr h="12324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pt-BR" sz="2400" b="0" i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Destaques</a:t>
                      </a:r>
                      <a:r>
                        <a:rPr lang="pt-BR" sz="2400" b="0" i="0" baseline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pt-BR" sz="2400" b="0" i="0" baseline="0" dirty="0" smtClean="0">
                        <a:solidFill>
                          <a:schemeClr val="tx1"/>
                        </a:solidFill>
                        <a:latin typeface="Vale Sans" panose="020B050302020403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2400" b="0" i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Plano de ação para a escuta bem detalhado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2400" b="0" i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Fotos com legendas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2400" b="0" i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Modelos</a:t>
                      </a:r>
                      <a:r>
                        <a:rPr lang="pt-BR" sz="2400" b="0" i="0" baseline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 de questionários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2400" b="0" i="0" baseline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Tabulação de respostas, trazendo informações sobre o que pensam os estudantes</a:t>
                      </a:r>
                      <a:endParaRPr lang="pt-BR" sz="2400" b="0" i="0" dirty="0" smtClean="0">
                        <a:solidFill>
                          <a:schemeClr val="tx1"/>
                        </a:solidFill>
                        <a:latin typeface="Vale Sans" panose="020B050302020403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endParaRPr lang="pt-BR" sz="2400" b="0" i="0" dirty="0">
                        <a:solidFill>
                          <a:schemeClr val="tx1"/>
                        </a:solidFill>
                        <a:latin typeface="Vale Sans" panose="020B050302020403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500659"/>
                  </a:ext>
                </a:extLst>
              </a:tr>
            </a:tbl>
          </a:graphicData>
        </a:graphic>
      </p:graphicFrame>
      <p:sp>
        <p:nvSpPr>
          <p:cNvPr id="3" name="CaixaDeTexto 6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94875" y="627379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Sobre os registros das atividades práticas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73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CCC4508A-B81E-B3F5-C7CE-5DD68CD676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16463"/>
              </p:ext>
            </p:extLst>
          </p:nvPr>
        </p:nvGraphicFramePr>
        <p:xfrm>
          <a:off x="554013" y="1515304"/>
          <a:ext cx="10596182" cy="2651760"/>
        </p:xfrm>
        <a:graphic>
          <a:graphicData uri="http://schemas.openxmlformats.org/drawingml/2006/table">
            <a:tbl>
              <a:tblPr firstRow="1" bandRow="1">
                <a:tableStyleId>{77642AF3-18B6-4FCE-B54E-48D05566FDCE}</a:tableStyleId>
              </a:tblPr>
              <a:tblGrid>
                <a:gridCol w="10596182">
                  <a:extLst>
                    <a:ext uri="{9D8B030D-6E8A-4147-A177-3AD203B41FA5}">
                      <a16:colId xmlns:a16="http://schemas.microsoft.com/office/drawing/2014/main" val="3911304297"/>
                    </a:ext>
                  </a:extLst>
                </a:gridCol>
              </a:tblGrid>
              <a:tr h="2956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pt-BR" sz="2400" b="1" i="0" kern="1200" dirty="0">
                        <a:solidFill>
                          <a:srgbClr val="009182"/>
                        </a:solidFill>
                        <a:latin typeface="Vale Sans Light" panose="020B0403020204030204" pitchFamily="34" charset="0"/>
                        <a:cs typeface="Calibri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9970332"/>
                  </a:ext>
                </a:extLst>
              </a:tr>
              <a:tr h="12324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pt-BR" sz="2400" b="0" i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Pontos de atenção</a:t>
                      </a:r>
                      <a:r>
                        <a:rPr lang="pt-BR" sz="2400" b="0" i="0" baseline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pt-BR" sz="2400" b="0" i="0" baseline="0" dirty="0" smtClean="0">
                        <a:solidFill>
                          <a:schemeClr val="tx1"/>
                        </a:solidFill>
                        <a:latin typeface="Vale Sans" panose="020B050302020403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2400" b="0" i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Registros/relatórios sem a turma definida ou critérios de definição, sem a forma como foi feita a escuta, que instrumentos foram usados, quem participou da definição e das escolhas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endParaRPr lang="pt-BR" sz="18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Vale Sans Light" panose="020B0403020204030204" pitchFamily="34" charset="77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500659"/>
                  </a:ext>
                </a:extLst>
              </a:tr>
            </a:tbl>
          </a:graphicData>
        </a:graphic>
      </p:graphicFrame>
      <p:sp>
        <p:nvSpPr>
          <p:cNvPr id="3" name="CaixaDeTexto 6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94875" y="627379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Sobre os registros das atividades práticas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68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CCC4508A-B81E-B3F5-C7CE-5DD68CD676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6652150"/>
              </p:ext>
            </p:extLst>
          </p:nvPr>
        </p:nvGraphicFramePr>
        <p:xfrm>
          <a:off x="554013" y="1515304"/>
          <a:ext cx="10596182" cy="1689628"/>
        </p:xfrm>
        <a:graphic>
          <a:graphicData uri="http://schemas.openxmlformats.org/drawingml/2006/table">
            <a:tbl>
              <a:tblPr firstRow="1" bandRow="1">
                <a:tableStyleId>{77642AF3-18B6-4FCE-B54E-48D05566FDCE}</a:tableStyleId>
              </a:tblPr>
              <a:tblGrid>
                <a:gridCol w="10596182">
                  <a:extLst>
                    <a:ext uri="{9D8B030D-6E8A-4147-A177-3AD203B41FA5}">
                      <a16:colId xmlns:a16="http://schemas.microsoft.com/office/drawing/2014/main" val="3911304297"/>
                    </a:ext>
                  </a:extLst>
                </a:gridCol>
              </a:tblGrid>
              <a:tr h="2956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pt-BR" sz="2400" b="1" i="0" kern="1200" dirty="0">
                        <a:solidFill>
                          <a:srgbClr val="009182"/>
                        </a:solidFill>
                        <a:latin typeface="Vale Sans Light" panose="020B0403020204030204" pitchFamily="34" charset="0"/>
                        <a:cs typeface="Calibri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9970332"/>
                  </a:ext>
                </a:extLst>
              </a:tr>
              <a:tr h="1232428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endParaRPr lang="pt-BR" sz="18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Vale Sans Light" panose="020B0403020204030204" pitchFamily="34" charset="77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500659"/>
                  </a:ext>
                </a:extLst>
              </a:tr>
            </a:tbl>
          </a:graphicData>
        </a:graphic>
      </p:graphicFrame>
      <p:sp>
        <p:nvSpPr>
          <p:cNvPr id="3" name="CaixaDeTexto 6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94875" y="627379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Avaliação do estudantes:  discussão dos resultados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08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"/>
          <p:cNvSpPr/>
          <p:nvPr/>
        </p:nvSpPr>
        <p:spPr>
          <a:xfrm>
            <a:off x="-868867" y="175087"/>
            <a:ext cx="10269464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371600" marR="0" lvl="3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200" b="1" i="0" u="none" strike="noStrike" cap="none" dirty="0">
                <a:solidFill>
                  <a:srgbClr val="007E79"/>
                </a:solidFill>
                <a:latin typeface="Vale Sans" panose="020B0503020204030204" pitchFamily="34" charset="0"/>
                <a:sym typeface="Arial"/>
              </a:rPr>
              <a:t>Trilhos da Alfabetização </a:t>
            </a:r>
            <a:endParaRPr sz="3200" b="1" i="0" u="none" strike="noStrike" cap="none" dirty="0">
              <a:solidFill>
                <a:srgbClr val="007E79"/>
              </a:solidFill>
              <a:latin typeface="Vale Sans" panose="020B0503020204030204" pitchFamily="34" charset="0"/>
              <a:sym typeface="Arial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522515" y="871362"/>
            <a:ext cx="3445328" cy="4924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lt1"/>
                </a:solidFill>
                <a:latin typeface="Vale Sans" panose="020B0503020204030204" pitchFamily="34" charset="0"/>
                <a:sym typeface="Arial"/>
              </a:rPr>
              <a:t>Formação</a:t>
            </a:r>
            <a:endParaRPr dirty="0">
              <a:latin typeface="Vale Sans" panose="020B0503020204030204" pitchFamily="34" charset="0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4373336" y="855026"/>
            <a:ext cx="3445328" cy="508779"/>
          </a:xfrm>
          <a:prstGeom prst="rect">
            <a:avLst/>
          </a:prstGeom>
          <a:solidFill>
            <a:srgbClr val="107F7B"/>
          </a:solidFill>
          <a:ln>
            <a:solidFill>
              <a:srgbClr val="107F7B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lt1"/>
                </a:solidFill>
                <a:latin typeface="Vale Sans" panose="020B0503020204030204" pitchFamily="34" charset="0"/>
                <a:sym typeface="Arial"/>
              </a:rPr>
              <a:t>Ampliação de conhecimento (materiais)</a:t>
            </a:r>
            <a:endParaRPr dirty="0">
              <a:latin typeface="Vale Sans" panose="020B0503020204030204" pitchFamily="34" charset="0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8224157" y="871363"/>
            <a:ext cx="3445328" cy="521606"/>
          </a:xfrm>
          <a:prstGeom prst="rect">
            <a:avLst/>
          </a:prstGeom>
          <a:solidFill>
            <a:srgbClr val="BC19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dirty="0">
                <a:solidFill>
                  <a:schemeClr val="lt1"/>
                </a:solidFill>
                <a:latin typeface="Vale Sans" panose="020B0503020204030204" pitchFamily="34" charset="0"/>
                <a:sym typeface="Arial"/>
              </a:rPr>
              <a:t>Avaliação</a:t>
            </a:r>
            <a:endParaRPr dirty="0">
              <a:latin typeface="Vale Sans" panose="020B0503020204030204" pitchFamily="34" charset="0"/>
            </a:endParaRPr>
          </a:p>
        </p:txBody>
      </p:sp>
      <p:sp>
        <p:nvSpPr>
          <p:cNvPr id="107" name="Google Shape;107;p2"/>
          <p:cNvSpPr txBox="1"/>
          <p:nvPr/>
        </p:nvSpPr>
        <p:spPr>
          <a:xfrm>
            <a:off x="549809" y="1466634"/>
            <a:ext cx="3445328" cy="1323385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E172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 dirty="0">
                <a:solidFill>
                  <a:srgbClr val="E17223"/>
                </a:solidFill>
                <a:latin typeface="Vale Sans" panose="020B0503020204030204" pitchFamily="34" charset="0"/>
                <a:sym typeface="Arial"/>
              </a:rPr>
              <a:t>Formação síncrona no município</a:t>
            </a:r>
            <a:endParaRPr sz="1300" dirty="0">
              <a:solidFill>
                <a:srgbClr val="E17223"/>
              </a:solidFill>
              <a:latin typeface="Vale Sans" panose="020B0503020204030204" pitchFamily="34" charset="0"/>
              <a:sym typeface="Arial"/>
            </a:endParaRPr>
          </a:p>
          <a:p>
            <a:pPr marL="182558" marR="0" lvl="0" indent="-182558" algn="l" rtl="0">
              <a:spcBef>
                <a:spcPts val="0"/>
              </a:spcBef>
              <a:spcAft>
                <a:spcPts val="0"/>
              </a:spcAft>
              <a:buClr>
                <a:srgbClr val="77797B"/>
              </a:buClr>
              <a:buSzPts val="825"/>
              <a:buFont typeface="Arial"/>
              <a:buChar char="•"/>
            </a:pPr>
            <a:r>
              <a:rPr lang="pt-BR" sz="1300" dirty="0">
                <a:solidFill>
                  <a:srgbClr val="77797B"/>
                </a:solidFill>
                <a:latin typeface="Vale Sans" panose="020B0503020204030204" pitchFamily="34" charset="0"/>
                <a:sym typeface="Arial"/>
              </a:rPr>
              <a:t>formação com equipe técnica da Secretaria, formadores locais, diretores, coordenadores pedagógicos e professores</a:t>
            </a:r>
            <a:endParaRPr dirty="0">
              <a:latin typeface="Vale Sans" panose="020B0503020204030204" pitchFamily="34" charset="0"/>
            </a:endParaRPr>
          </a:p>
          <a:p>
            <a:pPr marL="182558" marR="0" lvl="0" indent="-182558" algn="l" rtl="0">
              <a:spcBef>
                <a:spcPts val="0"/>
              </a:spcBef>
              <a:spcAft>
                <a:spcPts val="0"/>
              </a:spcAft>
              <a:buClr>
                <a:srgbClr val="77797B"/>
              </a:buClr>
              <a:buSzPts val="825"/>
              <a:buFont typeface="Arial"/>
              <a:buChar char="•"/>
            </a:pPr>
            <a:r>
              <a:rPr lang="pt-BR" sz="1300" dirty="0">
                <a:solidFill>
                  <a:srgbClr val="77797B"/>
                </a:solidFill>
                <a:latin typeface="Vale Sans" panose="020B0503020204030204" pitchFamily="34" charset="0"/>
                <a:sym typeface="Arial"/>
              </a:rPr>
              <a:t>Realização de trabalho de campo</a:t>
            </a:r>
            <a:endParaRPr sz="1300" dirty="0">
              <a:solidFill>
                <a:srgbClr val="77797B"/>
              </a:solidFill>
              <a:latin typeface="Vale Sans" panose="020B0503020204030204" pitchFamily="34" charset="0"/>
              <a:sym typeface="Arial"/>
            </a:endParaRPr>
          </a:p>
        </p:txBody>
      </p:sp>
      <p:sp>
        <p:nvSpPr>
          <p:cNvPr id="108" name="Google Shape;108;p2"/>
          <p:cNvSpPr txBox="1"/>
          <p:nvPr/>
        </p:nvSpPr>
        <p:spPr>
          <a:xfrm>
            <a:off x="522515" y="3021800"/>
            <a:ext cx="3445328" cy="923275"/>
          </a:xfrm>
          <a:prstGeom prst="rect">
            <a:avLst/>
          </a:prstGeom>
          <a:noFill/>
          <a:ln w="28575" cap="flat" cmpd="sng">
            <a:solidFill>
              <a:srgbClr val="E172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 dirty="0">
                <a:solidFill>
                  <a:srgbClr val="E17223"/>
                </a:solidFill>
                <a:latin typeface="Vale Sans" panose="020B0503020204030204" pitchFamily="34" charset="0"/>
                <a:sym typeface="Arial"/>
              </a:rPr>
              <a:t>Formação assíncrona – ambiente virtual</a:t>
            </a:r>
            <a:endParaRPr sz="1300" dirty="0">
              <a:solidFill>
                <a:srgbClr val="E17223"/>
              </a:solidFill>
              <a:latin typeface="Vale Sans" panose="020B0503020204030204" pitchFamily="34" charset="0"/>
              <a:sym typeface="Arial"/>
            </a:endParaRPr>
          </a:p>
          <a:p>
            <a:pPr marL="182558" marR="0" lvl="0" indent="-182558" algn="l" rtl="0">
              <a:spcBef>
                <a:spcPts val="0"/>
              </a:spcBef>
              <a:spcAft>
                <a:spcPts val="0"/>
              </a:spcAft>
              <a:buClr>
                <a:srgbClr val="77797B"/>
              </a:buClr>
              <a:buSzPts val="825"/>
              <a:buFont typeface="Arial"/>
              <a:buChar char="•"/>
            </a:pPr>
            <a:r>
              <a:rPr lang="pt-BR" sz="1300" dirty="0">
                <a:solidFill>
                  <a:srgbClr val="77797B"/>
                </a:solidFill>
                <a:latin typeface="Vale Sans" panose="020B0503020204030204" pitchFamily="34" charset="0"/>
                <a:sym typeface="Arial"/>
              </a:rPr>
              <a:t>Disponibilização de conteúdos formativos</a:t>
            </a:r>
            <a:endParaRPr dirty="0">
              <a:latin typeface="Vale Sans" panose="020B0503020204030204" pitchFamily="34" charset="0"/>
            </a:endParaRPr>
          </a:p>
          <a:p>
            <a:pPr marL="182558" marR="0" lvl="0" indent="-182558" algn="l" rtl="0">
              <a:spcBef>
                <a:spcPts val="0"/>
              </a:spcBef>
              <a:spcAft>
                <a:spcPts val="0"/>
              </a:spcAft>
              <a:buClr>
                <a:srgbClr val="77797B"/>
              </a:buClr>
              <a:buSzPts val="825"/>
              <a:buFont typeface="Arial"/>
              <a:buChar char="•"/>
            </a:pPr>
            <a:r>
              <a:rPr lang="pt-BR" sz="1300" dirty="0">
                <a:solidFill>
                  <a:srgbClr val="77797B"/>
                </a:solidFill>
                <a:latin typeface="Vale Sans" panose="020B0503020204030204" pitchFamily="34" charset="0"/>
                <a:sym typeface="Arial"/>
              </a:rPr>
              <a:t>Desenvolvimento de propostas práticas</a:t>
            </a:r>
            <a:endParaRPr sz="1300" dirty="0">
              <a:solidFill>
                <a:srgbClr val="77797B"/>
              </a:solidFill>
              <a:latin typeface="Vale Sans" panose="020B0503020204030204" pitchFamily="34" charset="0"/>
              <a:sym typeface="Arial"/>
            </a:endParaRPr>
          </a:p>
        </p:txBody>
      </p:sp>
      <p:sp>
        <p:nvSpPr>
          <p:cNvPr id="109" name="Google Shape;109;p2"/>
          <p:cNvSpPr txBox="1"/>
          <p:nvPr/>
        </p:nvSpPr>
        <p:spPr>
          <a:xfrm>
            <a:off x="4373336" y="1487971"/>
            <a:ext cx="3445327" cy="1323385"/>
          </a:xfrm>
          <a:prstGeom prst="rect">
            <a:avLst/>
          </a:prstGeom>
          <a:noFill/>
          <a:ln w="28575" cap="flat" cmpd="sng">
            <a:solidFill>
              <a:srgbClr val="107F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 dirty="0">
                <a:solidFill>
                  <a:srgbClr val="107F7B"/>
                </a:solidFill>
                <a:latin typeface="Vale Sans" panose="020B0503020204030204" pitchFamily="34" charset="0"/>
                <a:sym typeface="Arial"/>
              </a:rPr>
              <a:t>Material para educadores -“Formação na Escola”</a:t>
            </a:r>
            <a:endParaRPr sz="1300" dirty="0">
              <a:solidFill>
                <a:srgbClr val="7F7F7F"/>
              </a:solidFill>
              <a:latin typeface="Vale Sans" panose="020B0503020204030204" pitchFamily="34" charset="0"/>
              <a:sym typeface="Arial"/>
            </a:endParaRPr>
          </a:p>
          <a:p>
            <a:pPr marL="182558" marR="0" lvl="0" indent="-182558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31"/>
              <a:buFont typeface="Arial"/>
              <a:buChar char="•"/>
            </a:pPr>
            <a:r>
              <a:rPr lang="pt-BR" sz="1300" dirty="0">
                <a:solidFill>
                  <a:srgbClr val="7F7F7F"/>
                </a:solidFill>
                <a:latin typeface="Vale Sans" panose="020B0503020204030204" pitchFamily="34" charset="0"/>
                <a:sym typeface="Arial"/>
              </a:rPr>
              <a:t>Orientações didáticas para o desenvolvimento de </a:t>
            </a:r>
            <a:r>
              <a:rPr lang="pt-BR" sz="1300" b="1" dirty="0">
                <a:solidFill>
                  <a:srgbClr val="7F7F7F"/>
                </a:solidFill>
                <a:latin typeface="Vale Sans" panose="020B0503020204030204" pitchFamily="34" charset="0"/>
                <a:sym typeface="Arial"/>
              </a:rPr>
              <a:t>projetos,</a:t>
            </a:r>
            <a:r>
              <a:rPr lang="pt-BR" sz="1300" dirty="0">
                <a:solidFill>
                  <a:srgbClr val="7F7F7F"/>
                </a:solidFill>
                <a:latin typeface="Vale Sans" panose="020B0503020204030204" pitchFamily="34" charset="0"/>
                <a:sym typeface="Arial"/>
              </a:rPr>
              <a:t> </a:t>
            </a:r>
            <a:r>
              <a:rPr lang="pt-BR" sz="1300" b="1" dirty="0">
                <a:solidFill>
                  <a:srgbClr val="7F7F7F"/>
                </a:solidFill>
                <a:latin typeface="Vale Sans" panose="020B0503020204030204" pitchFamily="34" charset="0"/>
                <a:sym typeface="Arial"/>
              </a:rPr>
              <a:t>sequências didáticas e atividades habituais</a:t>
            </a:r>
            <a:endParaRPr sz="1300" dirty="0">
              <a:solidFill>
                <a:schemeClr val="dk1"/>
              </a:solidFill>
              <a:latin typeface="Vale Sans" panose="020B0503020204030204" pitchFamily="34" charset="0"/>
              <a:sym typeface="Arial"/>
            </a:endParaRPr>
          </a:p>
        </p:txBody>
      </p:sp>
      <p:sp>
        <p:nvSpPr>
          <p:cNvPr id="110" name="Google Shape;110;p2"/>
          <p:cNvSpPr txBox="1"/>
          <p:nvPr/>
        </p:nvSpPr>
        <p:spPr>
          <a:xfrm>
            <a:off x="4373337" y="2944080"/>
            <a:ext cx="3445326" cy="923275"/>
          </a:xfrm>
          <a:prstGeom prst="rect">
            <a:avLst/>
          </a:prstGeom>
          <a:noFill/>
          <a:ln w="28575" cap="flat" cmpd="sng">
            <a:solidFill>
              <a:srgbClr val="107F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 dirty="0">
                <a:solidFill>
                  <a:srgbClr val="107F7B"/>
                </a:solidFill>
                <a:latin typeface="Vale Sans" panose="020B0503020204030204" pitchFamily="34" charset="0"/>
                <a:sym typeface="Arial"/>
              </a:rPr>
              <a:t>Materiais para os estudantes</a:t>
            </a:r>
            <a:endParaRPr sz="1300" dirty="0">
              <a:solidFill>
                <a:srgbClr val="7F7F7F"/>
              </a:solidFill>
              <a:latin typeface="Vale Sans" panose="020B0503020204030204" pitchFamily="34" charset="0"/>
              <a:sym typeface="Arial"/>
            </a:endParaRPr>
          </a:p>
          <a:p>
            <a:pPr marL="182558" marR="0" lvl="0" indent="-182558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25"/>
              <a:buFont typeface="Arial"/>
              <a:buChar char="•"/>
            </a:pPr>
            <a:r>
              <a:rPr lang="pt-BR" sz="1300" dirty="0">
                <a:solidFill>
                  <a:srgbClr val="7F7F7F"/>
                </a:solidFill>
                <a:latin typeface="Vale Sans" panose="020B0503020204030204" pitchFamily="34" charset="0"/>
                <a:sym typeface="Arial"/>
              </a:rPr>
              <a:t>Cadernos com atividades para os </a:t>
            </a:r>
            <a:r>
              <a:rPr lang="pt-BR" sz="1300" b="1" dirty="0">
                <a:solidFill>
                  <a:srgbClr val="7F7F7F"/>
                </a:solidFill>
                <a:latin typeface="Vale Sans" panose="020B0503020204030204" pitchFamily="34" charset="0"/>
                <a:sym typeface="Arial"/>
              </a:rPr>
              <a:t>estudantes dos 1º, 2º e 3º anos </a:t>
            </a:r>
            <a:r>
              <a:rPr lang="pt-BR" sz="1300" dirty="0">
                <a:solidFill>
                  <a:srgbClr val="7F7F7F"/>
                </a:solidFill>
                <a:latin typeface="Vale Sans" panose="020B0503020204030204" pitchFamily="34" charset="0"/>
                <a:sym typeface="Arial"/>
              </a:rPr>
              <a:t>e caderno de orientação para professores</a:t>
            </a:r>
            <a:endParaRPr sz="1300" dirty="0">
              <a:solidFill>
                <a:schemeClr val="dk1"/>
              </a:solidFill>
              <a:latin typeface="Vale Sans" panose="020B0503020204030204" pitchFamily="34" charset="0"/>
              <a:sym typeface="Arial"/>
            </a:endParaRPr>
          </a:p>
        </p:txBody>
      </p:sp>
      <p:sp>
        <p:nvSpPr>
          <p:cNvPr id="111" name="Google Shape;111;p2"/>
          <p:cNvSpPr txBox="1"/>
          <p:nvPr/>
        </p:nvSpPr>
        <p:spPr>
          <a:xfrm>
            <a:off x="4391023" y="4000433"/>
            <a:ext cx="3445325" cy="923275"/>
          </a:xfrm>
          <a:prstGeom prst="rect">
            <a:avLst/>
          </a:prstGeom>
          <a:noFill/>
          <a:ln w="28575" cap="flat" cmpd="sng">
            <a:solidFill>
              <a:srgbClr val="107F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 dirty="0">
                <a:solidFill>
                  <a:srgbClr val="107F7B"/>
                </a:solidFill>
                <a:latin typeface="Vale Sans" panose="020B0503020204030204" pitchFamily="34" charset="0"/>
                <a:sym typeface="Arial"/>
              </a:rPr>
              <a:t>Jogos Matemáticos</a:t>
            </a:r>
            <a:endParaRPr sz="1300" dirty="0">
              <a:solidFill>
                <a:srgbClr val="7F7F7F"/>
              </a:solidFill>
              <a:latin typeface="Vale Sans" panose="020B0503020204030204" pitchFamily="34" charset="0"/>
              <a:sym typeface="Arial"/>
            </a:endParaRPr>
          </a:p>
          <a:p>
            <a:pPr marL="182558" marR="0" lvl="0" indent="-182558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25"/>
              <a:buFont typeface="Arial"/>
              <a:buChar char="•"/>
            </a:pPr>
            <a:r>
              <a:rPr lang="pt-BR" sz="1300" dirty="0">
                <a:solidFill>
                  <a:srgbClr val="7F7F7F"/>
                </a:solidFill>
                <a:latin typeface="Vale Sans" panose="020B0503020204030204" pitchFamily="34" charset="0"/>
                <a:sym typeface="Arial"/>
              </a:rPr>
              <a:t>Entrega de </a:t>
            </a:r>
            <a:r>
              <a:rPr lang="pt-BR" sz="1300" b="1" dirty="0">
                <a:solidFill>
                  <a:srgbClr val="7F7F7F"/>
                </a:solidFill>
                <a:latin typeface="Vale Sans" panose="020B0503020204030204" pitchFamily="34" charset="0"/>
                <a:sym typeface="Arial"/>
              </a:rPr>
              <a:t>jogos de matemática </a:t>
            </a:r>
            <a:r>
              <a:rPr lang="pt-BR" sz="1300" dirty="0">
                <a:solidFill>
                  <a:srgbClr val="7F7F7F"/>
                </a:solidFill>
                <a:latin typeface="Vale Sans" panose="020B0503020204030204" pitchFamily="34" charset="0"/>
                <a:sym typeface="Arial"/>
              </a:rPr>
              <a:t>para serem utilizados em sala de aula (produção e compra)</a:t>
            </a:r>
            <a:endParaRPr sz="1300" dirty="0">
              <a:solidFill>
                <a:schemeClr val="dk1"/>
              </a:solidFill>
              <a:latin typeface="Vale Sans" panose="020B0503020204030204" pitchFamily="34" charset="0"/>
              <a:sym typeface="Arial"/>
            </a:endParaRPr>
          </a:p>
        </p:txBody>
      </p:sp>
      <p:sp>
        <p:nvSpPr>
          <p:cNvPr id="112" name="Google Shape;112;p2"/>
          <p:cNvSpPr txBox="1"/>
          <p:nvPr/>
        </p:nvSpPr>
        <p:spPr>
          <a:xfrm>
            <a:off x="4371981" y="5068787"/>
            <a:ext cx="3445324" cy="923275"/>
          </a:xfrm>
          <a:prstGeom prst="rect">
            <a:avLst/>
          </a:prstGeom>
          <a:noFill/>
          <a:ln w="28575" cap="flat" cmpd="sng">
            <a:solidFill>
              <a:srgbClr val="107F7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 dirty="0">
                <a:solidFill>
                  <a:srgbClr val="107F7B"/>
                </a:solidFill>
                <a:latin typeface="Vale Sans" panose="020B0503020204030204" pitchFamily="34" charset="0"/>
                <a:sym typeface="Arial"/>
              </a:rPr>
              <a:t>Ampliação dos acervos das escolas</a:t>
            </a:r>
            <a:endParaRPr sz="1300" dirty="0">
              <a:solidFill>
                <a:srgbClr val="7F7F7F"/>
              </a:solidFill>
              <a:latin typeface="Vale Sans" panose="020B0503020204030204" pitchFamily="34" charset="0"/>
              <a:sym typeface="Arial"/>
            </a:endParaRPr>
          </a:p>
          <a:p>
            <a:pPr marL="182558" marR="0" lvl="0" indent="-182558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25"/>
              <a:buFont typeface="Arial"/>
              <a:buChar char="•"/>
            </a:pPr>
            <a:r>
              <a:rPr lang="pt-BR" sz="1300" dirty="0">
                <a:solidFill>
                  <a:srgbClr val="7F7F7F"/>
                </a:solidFill>
                <a:latin typeface="Vale Sans" panose="020B0503020204030204" pitchFamily="34" charset="0"/>
                <a:sym typeface="Arial"/>
              </a:rPr>
              <a:t>Entrega de livros de referência e fundamentação para atuação dos profissionais envolvidos e livros literários</a:t>
            </a:r>
            <a:endParaRPr sz="1300" dirty="0">
              <a:solidFill>
                <a:schemeClr val="dk1"/>
              </a:solidFill>
              <a:latin typeface="Vale Sans" panose="020B0503020204030204" pitchFamily="34" charset="0"/>
              <a:sym typeface="Arial"/>
            </a:endParaRPr>
          </a:p>
        </p:txBody>
      </p:sp>
      <p:sp>
        <p:nvSpPr>
          <p:cNvPr id="113" name="Google Shape;113;p2"/>
          <p:cNvSpPr txBox="1"/>
          <p:nvPr/>
        </p:nvSpPr>
        <p:spPr>
          <a:xfrm>
            <a:off x="8224159" y="1466634"/>
            <a:ext cx="3445326" cy="723220"/>
          </a:xfrm>
          <a:prstGeom prst="rect">
            <a:avLst/>
          </a:prstGeom>
          <a:noFill/>
          <a:ln w="28575" cap="flat" cmpd="sng">
            <a:solidFill>
              <a:srgbClr val="BC194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 b="1" dirty="0">
                <a:solidFill>
                  <a:srgbClr val="BC1941"/>
                </a:solidFill>
                <a:latin typeface="Vale Sans" panose="020B0503020204030204" pitchFamily="34" charset="0"/>
                <a:sym typeface="Arial"/>
              </a:rPr>
              <a:t>Avaliação dos estudantes em Língua Portuguesa e matemática</a:t>
            </a:r>
            <a:endParaRPr sz="1300" dirty="0">
              <a:solidFill>
                <a:srgbClr val="BC1941"/>
              </a:solidFill>
              <a:latin typeface="Vale Sans" panose="020B0503020204030204" pitchFamily="34" charset="0"/>
              <a:sym typeface="Arial"/>
            </a:endParaRPr>
          </a:p>
          <a:p>
            <a:pPr marL="182558" marR="0" lvl="0" indent="-182558" algn="l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825"/>
              <a:buFont typeface="Arial"/>
              <a:buChar char="•"/>
            </a:pPr>
            <a:r>
              <a:rPr lang="pt-BR" sz="1300" dirty="0">
                <a:solidFill>
                  <a:srgbClr val="7F7F7F"/>
                </a:solidFill>
                <a:latin typeface="Vale Sans" panose="020B0503020204030204" pitchFamily="34" charset="0"/>
                <a:sym typeface="Arial"/>
              </a:rPr>
              <a:t>Avaliação dos estudantes do 3º ano</a:t>
            </a:r>
            <a:endParaRPr sz="1300" dirty="0">
              <a:solidFill>
                <a:schemeClr val="dk1"/>
              </a:solidFill>
              <a:latin typeface="Vale Sans" panose="020B0503020204030204" pitchFamily="34" charset="0"/>
              <a:sym typeface="Arial"/>
            </a:endParaRPr>
          </a:p>
        </p:txBody>
      </p:sp>
      <p:cxnSp>
        <p:nvCxnSpPr>
          <p:cNvPr id="115" name="Google Shape;115;p2"/>
          <p:cNvCxnSpPr>
            <a:cxnSpLocks/>
            <a:endCxn id="108" idx="1"/>
          </p:cNvCxnSpPr>
          <p:nvPr/>
        </p:nvCxnSpPr>
        <p:spPr>
          <a:xfrm rot="16200000" flipH="1">
            <a:off x="-253567" y="2707356"/>
            <a:ext cx="1355112" cy="197051"/>
          </a:xfrm>
          <a:prstGeom prst="bentConnector2">
            <a:avLst/>
          </a:prstGeom>
          <a:noFill/>
          <a:ln w="19050" cap="flat" cmpd="sng">
            <a:solidFill>
              <a:srgbClr val="E1722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7" name="Google Shape;117;p2"/>
          <p:cNvCxnSpPr>
            <a:cxnSpLocks/>
          </p:cNvCxnSpPr>
          <p:nvPr/>
        </p:nvCxnSpPr>
        <p:spPr>
          <a:xfrm rot="-5400000" flipH="1">
            <a:off x="3566336" y="2582044"/>
            <a:ext cx="1415400" cy="214800"/>
          </a:xfrm>
          <a:prstGeom prst="bentConnector2">
            <a:avLst/>
          </a:prstGeom>
          <a:noFill/>
          <a:ln w="19050" cap="flat" cmpd="sng">
            <a:solidFill>
              <a:srgbClr val="107F7B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8" name="Google Shape;118;p2"/>
          <p:cNvCxnSpPr/>
          <p:nvPr/>
        </p:nvCxnSpPr>
        <p:spPr>
          <a:xfrm rot="-5400000" flipH="1">
            <a:off x="3696373" y="3856198"/>
            <a:ext cx="1144500" cy="212400"/>
          </a:xfrm>
          <a:prstGeom prst="bentConnector2">
            <a:avLst/>
          </a:prstGeom>
          <a:noFill/>
          <a:ln w="19050" cap="flat" cmpd="sng">
            <a:solidFill>
              <a:srgbClr val="107F7B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9" name="Google Shape;119;p2"/>
          <p:cNvCxnSpPr/>
          <p:nvPr/>
        </p:nvCxnSpPr>
        <p:spPr>
          <a:xfrm rot="-5400000" flipH="1">
            <a:off x="3599323" y="5007277"/>
            <a:ext cx="1338600" cy="212400"/>
          </a:xfrm>
          <a:prstGeom prst="bentConnector3">
            <a:avLst>
              <a:gd name="adj1" fmla="val 102447"/>
            </a:avLst>
          </a:prstGeom>
          <a:noFill/>
          <a:ln w="19050" cap="flat" cmpd="sng">
            <a:solidFill>
              <a:srgbClr val="107F7B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0" name="Google Shape;120;p2"/>
          <p:cNvCxnSpPr>
            <a:stCxn id="106" idx="1"/>
            <a:endCxn id="113" idx="1"/>
          </p:cNvCxnSpPr>
          <p:nvPr/>
        </p:nvCxnSpPr>
        <p:spPr>
          <a:xfrm>
            <a:off x="8224157" y="1132166"/>
            <a:ext cx="600" cy="696000"/>
          </a:xfrm>
          <a:prstGeom prst="bentConnector3">
            <a:avLst>
              <a:gd name="adj1" fmla="val -38100000"/>
            </a:avLst>
          </a:prstGeom>
          <a:noFill/>
          <a:ln w="19050" cap="flat" cmpd="sng">
            <a:solidFill>
              <a:srgbClr val="BC194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1" name="Google Shape;121;p2"/>
          <p:cNvSpPr/>
          <p:nvPr/>
        </p:nvSpPr>
        <p:spPr>
          <a:xfrm>
            <a:off x="0" y="6055496"/>
            <a:ext cx="12192000" cy="769387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rgbClr val="000000"/>
                </a:solidFill>
                <a:latin typeface="Vale Sans" panose="020B0503020204030204" pitchFamily="34" charset="0"/>
                <a:sym typeface="Arial"/>
              </a:rPr>
              <a:t>Teoria da Mudança: </a:t>
            </a:r>
            <a:r>
              <a:rPr lang="pt-BR" sz="1600" b="0" i="0" dirty="0">
                <a:solidFill>
                  <a:srgbClr val="000000"/>
                </a:solidFill>
                <a:latin typeface="Vale Sans" panose="020B0503020204030204" pitchFamily="34" charset="0"/>
                <a:sym typeface="Arial"/>
              </a:rPr>
              <a:t>monitoramento, acompanhamento e avaliação de todas as frentes do projeto e de forma integrada com o Ciclo de Saúde e Proteção Social e Territórios em Rede</a:t>
            </a:r>
            <a:endParaRPr sz="1600" dirty="0">
              <a:solidFill>
                <a:schemeClr val="lt1"/>
              </a:solidFill>
              <a:latin typeface="Vale Sans" panose="020B0503020204030204" pitchFamily="34" charset="0"/>
              <a:sym typeface="Arial"/>
            </a:endParaRPr>
          </a:p>
        </p:txBody>
      </p:sp>
      <p:cxnSp>
        <p:nvCxnSpPr>
          <p:cNvPr id="12" name="Google Shape;120;p2">
            <a:extLst>
              <a:ext uri="{FF2B5EF4-FFF2-40B4-BE49-F238E27FC236}">
                <a16:creationId xmlns:a16="http://schemas.microsoft.com/office/drawing/2014/main" id="{29DC58EE-37D6-53DA-861C-839BD810379C}"/>
              </a:ext>
            </a:extLst>
          </p:cNvPr>
          <p:cNvCxnSpPr/>
          <p:nvPr/>
        </p:nvCxnSpPr>
        <p:spPr>
          <a:xfrm>
            <a:off x="4400630" y="1309850"/>
            <a:ext cx="600" cy="696000"/>
          </a:xfrm>
          <a:prstGeom prst="bentConnector3">
            <a:avLst>
              <a:gd name="adj1" fmla="val -38100000"/>
            </a:avLst>
          </a:prstGeom>
          <a:noFill/>
          <a:ln w="19050" cap="flat" cmpd="sng">
            <a:solidFill>
              <a:srgbClr val="107F7B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3" name="Google Shape;120;p2">
            <a:extLst>
              <a:ext uri="{FF2B5EF4-FFF2-40B4-BE49-F238E27FC236}">
                <a16:creationId xmlns:a16="http://schemas.microsoft.com/office/drawing/2014/main" id="{4B4B73BC-EF4B-AD7F-D62A-F029B9672774}"/>
              </a:ext>
            </a:extLst>
          </p:cNvPr>
          <p:cNvCxnSpPr>
            <a:cxnSpLocks/>
            <a:stCxn id="104" idx="1"/>
            <a:endCxn id="107" idx="1"/>
          </p:cNvCxnSpPr>
          <p:nvPr/>
        </p:nvCxnSpPr>
        <p:spPr>
          <a:xfrm rot="10800000" flipH="1" flipV="1">
            <a:off x="522515" y="1117583"/>
            <a:ext cx="27294" cy="1010743"/>
          </a:xfrm>
          <a:prstGeom prst="bentConnector3">
            <a:avLst>
              <a:gd name="adj1" fmla="val -725874"/>
            </a:avLst>
          </a:prstGeom>
          <a:noFill/>
          <a:ln w="19050" cap="flat" cmpd="sng">
            <a:solidFill>
              <a:srgbClr val="ED7D3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" name="Google Shape;136;p3">
            <a:extLst>
              <a:ext uri="{FF2B5EF4-FFF2-40B4-BE49-F238E27FC236}">
                <a16:creationId xmlns:a16="http://schemas.microsoft.com/office/drawing/2014/main" id="{4A70AF6F-A0D3-EE3A-97C6-E5F7445F7331}"/>
              </a:ext>
            </a:extLst>
          </p:cNvPr>
          <p:cNvSpPr/>
          <p:nvPr/>
        </p:nvSpPr>
        <p:spPr>
          <a:xfrm>
            <a:off x="7882207" y="686364"/>
            <a:ext cx="4129227" cy="1713948"/>
          </a:xfrm>
          <a:prstGeom prst="roundRect">
            <a:avLst>
              <a:gd name="adj" fmla="val 16667"/>
            </a:avLst>
          </a:prstGeom>
          <a:solidFill>
            <a:srgbClr val="BC1941">
              <a:alpha val="5490"/>
            </a:srgbClr>
          </a:solidFill>
          <a:ln w="57150" cap="flat" cmpd="sng">
            <a:solidFill>
              <a:srgbClr val="BC194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Vale Sans" panose="020B050302020403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226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" name="Conector Reto 14">
            <a:extLst>
              <a:ext uri="{FF2B5EF4-FFF2-40B4-BE49-F238E27FC236}">
                <a16:creationId xmlns:a16="http://schemas.microsoft.com/office/drawing/2014/main" id="{5CE746B3-C432-46ED-82AC-8FCDFBFEDDFC}"/>
              </a:ext>
            </a:extLst>
          </p:cNvPr>
          <p:cNvCxnSpPr>
            <a:cxnSpLocks/>
          </p:cNvCxnSpPr>
          <p:nvPr/>
        </p:nvCxnSpPr>
        <p:spPr>
          <a:xfrm flipH="1" flipV="1">
            <a:off x="3819500" y="7688589"/>
            <a:ext cx="40" cy="55849"/>
          </a:xfrm>
          <a:prstGeom prst="line">
            <a:avLst/>
          </a:prstGeom>
          <a:ln>
            <a:solidFill>
              <a:srgbClr val="E6AC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ixaDeTexto 6">
            <a:extLst>
              <a:ext uri="{FF2B5EF4-FFF2-40B4-BE49-F238E27FC236}">
                <a16:creationId xmlns:a16="http://schemas.microsoft.com/office/drawing/2014/main" id="{AECB08A6-A78F-733F-9ADE-E9464DFE8F72}"/>
              </a:ext>
            </a:extLst>
          </p:cNvPr>
          <p:cNvSpPr txBox="1"/>
          <p:nvPr/>
        </p:nvSpPr>
        <p:spPr>
          <a:xfrm>
            <a:off x="394875" y="627379"/>
            <a:ext cx="101330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F68B32"/>
                </a:solidFill>
                <a:latin typeface="Vale Sans Black" panose="020B0A03020204030204" pitchFamily="34" charset="0"/>
              </a:rPr>
              <a:t>Avaliação dos estudantes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9427017-875D-3EE8-D8C2-0DD8D0C5DB60}"/>
              </a:ext>
            </a:extLst>
          </p:cNvPr>
          <p:cNvGrpSpPr/>
          <p:nvPr/>
        </p:nvGrpSpPr>
        <p:grpSpPr>
          <a:xfrm>
            <a:off x="639126" y="1533992"/>
            <a:ext cx="10796970" cy="1861843"/>
            <a:chOff x="639126" y="1533992"/>
            <a:chExt cx="10796970" cy="1861843"/>
          </a:xfrm>
        </p:grpSpPr>
        <p:sp>
          <p:nvSpPr>
            <p:cNvPr id="6" name="Retângulo: Cantos Arredondados 4">
              <a:extLst>
                <a:ext uri="{FF2B5EF4-FFF2-40B4-BE49-F238E27FC236}">
                  <a16:creationId xmlns:a16="http://schemas.microsoft.com/office/drawing/2014/main" id="{85F7B9FA-E436-49CE-6459-F347A46A7D51}"/>
                </a:ext>
              </a:extLst>
            </p:cNvPr>
            <p:cNvSpPr/>
            <p:nvPr/>
          </p:nvSpPr>
          <p:spPr>
            <a:xfrm>
              <a:off x="639126" y="1533992"/>
              <a:ext cx="10796970" cy="1861843"/>
            </a:xfrm>
            <a:prstGeom prst="roundRect">
              <a:avLst>
                <a:gd name="adj" fmla="val 60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" name="Retângulo: Cantos Arredondados 28">
              <a:extLst>
                <a:ext uri="{FF2B5EF4-FFF2-40B4-BE49-F238E27FC236}">
                  <a16:creationId xmlns:a16="http://schemas.microsoft.com/office/drawing/2014/main" id="{59A67174-3BCF-73E0-34D3-BC9416702F49}"/>
                </a:ext>
              </a:extLst>
            </p:cNvPr>
            <p:cNvSpPr/>
            <p:nvPr/>
          </p:nvSpPr>
          <p:spPr>
            <a:xfrm>
              <a:off x="1064217" y="2182207"/>
              <a:ext cx="1825105" cy="699110"/>
            </a:xfrm>
            <a:prstGeom prst="roundRect">
              <a:avLst>
                <a:gd name="adj" fmla="val 22243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000" b="1" dirty="0">
                  <a:solidFill>
                    <a:srgbClr val="009182"/>
                  </a:solidFill>
                  <a:latin typeface="Vale Sans" panose="020B0503020204030204" pitchFamily="34" charset="0"/>
                </a:rPr>
                <a:t>OBJETIVOS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A0A0557-C6B5-5EA1-9ED2-22911EBCA592}"/>
                </a:ext>
              </a:extLst>
            </p:cNvPr>
            <p:cNvSpPr txBox="1"/>
            <p:nvPr/>
          </p:nvSpPr>
          <p:spPr>
            <a:xfrm>
              <a:off x="2843862" y="2070097"/>
              <a:ext cx="1638254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>
                  <a:srgbClr val="747678"/>
                </a:buClr>
                <a:buSzPct val="100000"/>
              </a:pPr>
              <a:r>
                <a:rPr lang="pt-BR" sz="1800" b="1" i="0" kern="1200" dirty="0">
                  <a:solidFill>
                    <a:schemeClr val="dk1"/>
                  </a:solidFill>
                  <a:latin typeface="Vale Sans" panose="020B0503020204030204" pitchFamily="34" charset="0"/>
                  <a:ea typeface="Calibri"/>
                  <a:cs typeface="Calibri"/>
                  <a:sym typeface="Calibri"/>
                </a:rPr>
                <a:t>AVALIAR</a:t>
              </a:r>
            </a:p>
            <a:p>
              <a:pPr algn="ctr">
                <a:buClr>
                  <a:srgbClr val="747678"/>
                </a:buClr>
                <a:buSzPct val="100000"/>
              </a:pPr>
              <a:r>
                <a:rPr lang="pt-BR" sz="1800" b="0" i="0" kern="1200" dirty="0">
                  <a:solidFill>
                    <a:schemeClr val="dk1"/>
                  </a:solidFill>
                  <a:latin typeface="Vale Sans" panose="020B0503020204030204" pitchFamily="34" charset="0"/>
                  <a:ea typeface="Calibri"/>
                  <a:cs typeface="Calibri"/>
                  <a:sym typeface="Calibri"/>
                </a:rPr>
                <a:t>os resultados do programa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5C7478C-84B9-94A6-23D9-6D1A6E425003}"/>
                </a:ext>
              </a:extLst>
            </p:cNvPr>
            <p:cNvSpPr txBox="1"/>
            <p:nvPr/>
          </p:nvSpPr>
          <p:spPr>
            <a:xfrm>
              <a:off x="4703822" y="2058889"/>
              <a:ext cx="1993516" cy="94574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>
                  <a:srgbClr val="747678"/>
                </a:buClr>
                <a:buSzPct val="100000"/>
              </a:pPr>
              <a:r>
                <a:rPr lang="pt-BR" sz="1800" b="1" i="0" kern="1200" dirty="0">
                  <a:solidFill>
                    <a:schemeClr val="dk1"/>
                  </a:solidFill>
                  <a:latin typeface="Vale Sans" panose="020B0503020204030204" pitchFamily="34" charset="0"/>
                  <a:ea typeface="Calibri"/>
                  <a:cs typeface="Calibri"/>
                  <a:sym typeface="Calibri"/>
                </a:rPr>
                <a:t>ACOMPANHAR</a:t>
              </a:r>
            </a:p>
            <a:p>
              <a:pPr algn="ctr">
                <a:buClr>
                  <a:srgbClr val="747678"/>
                </a:buClr>
                <a:buSzPct val="100000"/>
              </a:pPr>
              <a:r>
                <a:rPr lang="pt-BR" sz="1800" b="0" i="0" kern="1200" dirty="0">
                  <a:solidFill>
                    <a:schemeClr val="dk1"/>
                  </a:solidFill>
                  <a:latin typeface="Vale Sans" panose="020B0503020204030204" pitchFamily="34" charset="0"/>
                  <a:ea typeface="Calibri"/>
                  <a:cs typeface="Calibri"/>
                  <a:sym typeface="Calibri"/>
                </a:rPr>
                <a:t>a aprendizagem dos estudantes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9DAAF6D-B312-299D-58FE-7163C4347003}"/>
                </a:ext>
              </a:extLst>
            </p:cNvPr>
            <p:cNvSpPr txBox="1"/>
            <p:nvPr/>
          </p:nvSpPr>
          <p:spPr>
            <a:xfrm>
              <a:off x="6919044" y="1931598"/>
              <a:ext cx="2210594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>
                  <a:srgbClr val="747678"/>
                </a:buClr>
                <a:buSzPct val="100000"/>
              </a:pPr>
              <a:r>
                <a:rPr lang="pt-BR" sz="1800" b="1" i="0" kern="1200" dirty="0">
                  <a:solidFill>
                    <a:schemeClr val="dk1"/>
                  </a:solidFill>
                  <a:latin typeface="Vale Sans" panose="020B0503020204030204" pitchFamily="34" charset="0"/>
                  <a:cs typeface="Calibri"/>
                  <a:sym typeface="Calibri"/>
                </a:rPr>
                <a:t>PRODUZIR DADOS</a:t>
              </a:r>
              <a:endParaRPr lang="pt-BR" sz="1800" b="1" i="0" kern="1200" dirty="0">
                <a:solidFill>
                  <a:schemeClr val="dk1"/>
                </a:solidFill>
                <a:latin typeface="Vale Sans" panose="020B0503020204030204" pitchFamily="34" charset="0"/>
                <a:ea typeface="Calibri"/>
                <a:cs typeface="Calibri"/>
                <a:sym typeface="Calibri"/>
              </a:endParaRPr>
            </a:p>
            <a:p>
              <a:pPr algn="ctr">
                <a:buClr>
                  <a:srgbClr val="747678"/>
                </a:buClr>
                <a:buSzPct val="100000"/>
              </a:pPr>
              <a:r>
                <a:rPr lang="pt-BR" sz="1800" b="0" i="0" kern="1200" dirty="0">
                  <a:solidFill>
                    <a:schemeClr val="dk1"/>
                  </a:solidFill>
                  <a:latin typeface="Vale Sans" panose="020B0503020204030204" pitchFamily="34" charset="0"/>
                  <a:ea typeface="Calibri"/>
                  <a:cs typeface="Calibri"/>
                  <a:sym typeface="Calibri"/>
                </a:rPr>
                <a:t>que sejam dispositivos de formação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2BCE3F3-1635-A02D-96D2-C1CAEEA94C1D}"/>
                </a:ext>
              </a:extLst>
            </p:cNvPr>
            <p:cNvSpPr txBox="1"/>
            <p:nvPr/>
          </p:nvSpPr>
          <p:spPr>
            <a:xfrm>
              <a:off x="9134267" y="1931598"/>
              <a:ext cx="1993516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>
                  <a:srgbClr val="747678"/>
                </a:buClr>
                <a:buSzPct val="100000"/>
              </a:pPr>
              <a:r>
                <a:rPr lang="pt-BR" sz="1800" b="1" i="0" kern="1200" dirty="0">
                  <a:solidFill>
                    <a:schemeClr val="dk1"/>
                  </a:solidFill>
                  <a:latin typeface="Vale Sans" panose="020B0503020204030204" pitchFamily="34" charset="0"/>
                  <a:cs typeface="Calibri"/>
                  <a:sym typeface="Calibri"/>
                </a:rPr>
                <a:t>QUALIFICAR</a:t>
              </a:r>
            </a:p>
            <a:p>
              <a:pPr algn="ctr">
                <a:buClr>
                  <a:srgbClr val="747678"/>
                </a:buClr>
                <a:buSzPct val="100000"/>
              </a:pPr>
              <a:r>
                <a:rPr lang="pt-BR" sz="1800" b="0" i="0" kern="1200" dirty="0">
                  <a:solidFill>
                    <a:schemeClr val="dk1"/>
                  </a:solidFill>
                  <a:latin typeface="Vale Sans" panose="020B0503020204030204" pitchFamily="34" charset="0"/>
                  <a:ea typeface="Calibri"/>
                  <a:cs typeface="Calibri"/>
                  <a:sym typeface="Calibri"/>
                </a:rPr>
                <a:t>as avaliações realizadas no interior das Redes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19970C7-D8BB-BCCC-4BDC-41B9FFECCE77}"/>
              </a:ext>
            </a:extLst>
          </p:cNvPr>
          <p:cNvGrpSpPr/>
          <p:nvPr/>
        </p:nvGrpSpPr>
        <p:grpSpPr>
          <a:xfrm>
            <a:off x="639126" y="3775562"/>
            <a:ext cx="10796970" cy="1861843"/>
            <a:chOff x="639126" y="3765748"/>
            <a:chExt cx="10796970" cy="1861843"/>
          </a:xfrm>
        </p:grpSpPr>
        <p:sp>
          <p:nvSpPr>
            <p:cNvPr id="17" name="Retângulo: Cantos Arredondados 4">
              <a:extLst>
                <a:ext uri="{FF2B5EF4-FFF2-40B4-BE49-F238E27FC236}">
                  <a16:creationId xmlns:a16="http://schemas.microsoft.com/office/drawing/2014/main" id="{1088A7F1-1FFF-7980-958A-B5118A242770}"/>
                </a:ext>
              </a:extLst>
            </p:cNvPr>
            <p:cNvSpPr/>
            <p:nvPr/>
          </p:nvSpPr>
          <p:spPr>
            <a:xfrm>
              <a:off x="639126" y="3765748"/>
              <a:ext cx="10796970" cy="1861843"/>
            </a:xfrm>
            <a:prstGeom prst="roundRect">
              <a:avLst>
                <a:gd name="adj" fmla="val 60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8" name="Retângulo: Cantos Arredondados 28">
              <a:extLst>
                <a:ext uri="{FF2B5EF4-FFF2-40B4-BE49-F238E27FC236}">
                  <a16:creationId xmlns:a16="http://schemas.microsoft.com/office/drawing/2014/main" id="{A1C1ADBD-A757-7476-4636-07550290D6C3}"/>
                </a:ext>
              </a:extLst>
            </p:cNvPr>
            <p:cNvSpPr/>
            <p:nvPr/>
          </p:nvSpPr>
          <p:spPr>
            <a:xfrm>
              <a:off x="1175244" y="4034236"/>
              <a:ext cx="1825105" cy="699110"/>
            </a:xfrm>
            <a:prstGeom prst="roundRect">
              <a:avLst>
                <a:gd name="adj" fmla="val 22243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000" b="1" dirty="0">
                  <a:solidFill>
                    <a:srgbClr val="009182"/>
                  </a:solidFill>
                  <a:latin typeface="Vale Sans" panose="020B0503020204030204" pitchFamily="34" charset="0"/>
                </a:rPr>
                <a:t>PROCESSO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6597401-EF0F-53ED-995C-9799A112BB75}"/>
                </a:ext>
              </a:extLst>
            </p:cNvPr>
            <p:cNvSpPr txBox="1"/>
            <p:nvPr/>
          </p:nvSpPr>
          <p:spPr>
            <a:xfrm>
              <a:off x="2668195" y="4208360"/>
              <a:ext cx="199351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>
                  <a:srgbClr val="747678"/>
                </a:buClr>
                <a:buSzPct val="100000"/>
              </a:pPr>
              <a:r>
                <a:rPr lang="pt-BR" sz="1800" b="1" i="0" kern="1200" dirty="0">
                  <a:solidFill>
                    <a:schemeClr val="dk1"/>
                  </a:solidFill>
                  <a:latin typeface="Vale Sans" panose="020B0503020204030204" pitchFamily="34" charset="0"/>
                  <a:ea typeface="Calibri"/>
                  <a:cs typeface="Calibri"/>
                  <a:sym typeface="Calibri"/>
                </a:rPr>
                <a:t>FREQUÊNCIA</a:t>
              </a:r>
            </a:p>
            <a:p>
              <a:pPr algn="ctr">
                <a:buClr>
                  <a:srgbClr val="747678"/>
                </a:buClr>
                <a:buSzPct val="100000"/>
              </a:pPr>
              <a:r>
                <a:rPr lang="pt-BR" sz="1800" b="0" i="0" kern="1200" dirty="0">
                  <a:solidFill>
                    <a:schemeClr val="dk1"/>
                  </a:solidFill>
                  <a:latin typeface="Vale Sans" panose="020B0503020204030204" pitchFamily="34" charset="0"/>
                  <a:ea typeface="Calibri"/>
                  <a:cs typeface="Calibri"/>
                  <a:sym typeface="Calibri"/>
                </a:rPr>
                <a:t>anual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2F79B36-B218-F088-25C5-5A67F7CA14E2}"/>
                </a:ext>
              </a:extLst>
            </p:cNvPr>
            <p:cNvSpPr txBox="1"/>
            <p:nvPr/>
          </p:nvSpPr>
          <p:spPr>
            <a:xfrm>
              <a:off x="4424782" y="4125964"/>
              <a:ext cx="2409337" cy="11387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>
                  <a:srgbClr val="747678"/>
                </a:buClr>
                <a:buSzPct val="100000"/>
              </a:pPr>
              <a:r>
                <a:rPr lang="pt-BR" sz="1800" b="1" i="0" kern="1200" dirty="0">
                  <a:solidFill>
                    <a:schemeClr val="dk1"/>
                  </a:solidFill>
                  <a:latin typeface="Vale Sans" panose="020B0503020204030204" pitchFamily="34" charset="0"/>
                  <a:ea typeface="Calibri"/>
                  <a:cs typeface="Calibri"/>
                  <a:sym typeface="Calibri"/>
                </a:rPr>
                <a:t>AMPLITUDE</a:t>
              </a:r>
            </a:p>
            <a:p>
              <a:pPr algn="ctr">
                <a:buClr>
                  <a:srgbClr val="747678"/>
                </a:buClr>
                <a:buSzPct val="100000"/>
              </a:pPr>
              <a:r>
                <a:rPr lang="pt-BR" sz="1800" b="1" i="0" kern="1200" dirty="0">
                  <a:solidFill>
                    <a:schemeClr val="dk1"/>
                  </a:solidFill>
                  <a:latin typeface="Vale Sans" panose="020B0503020204030204" pitchFamily="34" charset="0"/>
                  <a:cs typeface="Calibri"/>
                </a:rPr>
                <a:t>AMOSTRAL</a:t>
              </a:r>
              <a:endParaRPr lang="pt-BR" b="1" dirty="0">
                <a:solidFill>
                  <a:schemeClr val="dk1"/>
                </a:solidFill>
                <a:latin typeface="Vale Sans" panose="020B0503020204030204" pitchFamily="34" charset="0"/>
                <a:cs typeface="Calibri"/>
              </a:endParaRPr>
            </a:p>
            <a:p>
              <a:pPr algn="ctr">
                <a:buClr>
                  <a:srgbClr val="747678"/>
                </a:buClr>
                <a:buSzPct val="100000"/>
              </a:pPr>
              <a:r>
                <a:rPr lang="pt-BR" sz="1600" dirty="0">
                  <a:solidFill>
                    <a:schemeClr val="dk1"/>
                  </a:solidFill>
                  <a:latin typeface="Vale Sans" panose="020B0503020204030204" pitchFamily="34" charset="0"/>
                  <a:cs typeface="Calibri"/>
                </a:rPr>
                <a:t>10</a:t>
              </a:r>
              <a:r>
                <a:rPr lang="pt-BR" sz="1600" b="0" i="0" kern="1200" dirty="0">
                  <a:solidFill>
                    <a:schemeClr val="dk1"/>
                  </a:solidFill>
                  <a:latin typeface="Vale Sans" panose="020B0503020204030204" pitchFamily="34" charset="0"/>
                  <a:cs typeface="Calibri"/>
                </a:rPr>
                <a:t>0% das turmas de 3º ano de todas escolas</a:t>
              </a:r>
              <a:endParaRPr lang="pt-BR" sz="1600" b="0" i="0" kern="1200" dirty="0">
                <a:solidFill>
                  <a:schemeClr val="dk1"/>
                </a:solidFill>
                <a:latin typeface="Vale Sans" panose="020B050302020403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601784D-610A-DB30-3C0E-DBF506F0A883}"/>
                </a:ext>
              </a:extLst>
            </p:cNvPr>
            <p:cNvSpPr txBox="1"/>
            <p:nvPr/>
          </p:nvSpPr>
          <p:spPr>
            <a:xfrm>
              <a:off x="7001811" y="4177582"/>
              <a:ext cx="2127827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buClr>
                  <a:srgbClr val="747678"/>
                </a:buClr>
                <a:buSzPct val="100000"/>
              </a:pPr>
              <a:r>
                <a:rPr lang="pt-BR" sz="1800" b="1" i="0" kern="1200" dirty="0">
                  <a:solidFill>
                    <a:schemeClr val="dk1"/>
                  </a:solidFill>
                  <a:latin typeface="Vale Sans" panose="020B0503020204030204" pitchFamily="34" charset="0"/>
                  <a:cs typeface="Calibri"/>
                  <a:sym typeface="Calibri"/>
                </a:rPr>
                <a:t>ÁREAS</a:t>
              </a:r>
            </a:p>
            <a:p>
              <a:pPr algn="ctr">
                <a:buClr>
                  <a:srgbClr val="747678"/>
                </a:buClr>
                <a:buSzPct val="100000"/>
              </a:pPr>
              <a:r>
                <a:rPr lang="pt-BR" sz="1800" b="0" i="0" kern="1200" dirty="0">
                  <a:solidFill>
                    <a:schemeClr val="dk1"/>
                  </a:solidFill>
                  <a:latin typeface="Vale Sans" panose="020B0503020204030204" pitchFamily="34" charset="0"/>
                  <a:ea typeface="Calibri"/>
                  <a:cs typeface="Calibri"/>
                  <a:sym typeface="Calibri"/>
                </a:rPr>
                <a:t>Língua Portuguesa</a:t>
              </a:r>
            </a:p>
            <a:p>
              <a:pPr algn="ctr">
                <a:buClr>
                  <a:srgbClr val="747678"/>
                </a:buClr>
                <a:buSzPct val="100000"/>
              </a:pPr>
              <a:r>
                <a:rPr lang="pt-BR" sz="1800" b="0" i="0" kern="1200" dirty="0">
                  <a:solidFill>
                    <a:schemeClr val="dk1"/>
                  </a:solidFill>
                  <a:latin typeface="Vale Sans" panose="020B0503020204030204" pitchFamily="34" charset="0"/>
                  <a:ea typeface="Calibri"/>
                  <a:cs typeface="Calibri"/>
                  <a:sym typeface="Calibri"/>
                </a:rPr>
                <a:t>Matemática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433353E-1307-7DE4-A0FD-1B99585712F2}"/>
                </a:ext>
              </a:extLst>
            </p:cNvPr>
            <p:cNvSpPr txBox="1"/>
            <p:nvPr/>
          </p:nvSpPr>
          <p:spPr>
            <a:xfrm>
              <a:off x="9129638" y="4208360"/>
              <a:ext cx="2138766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1800" b="1" i="0" kern="1200" dirty="0">
                  <a:solidFill>
                    <a:schemeClr val="dk1"/>
                  </a:solidFill>
                  <a:latin typeface="Vale Sans" panose="020B0503020204030204" pitchFamily="34" charset="0"/>
                  <a:ea typeface="Calibri"/>
                  <a:cs typeface="Calibri"/>
                  <a:sym typeface="Calibri"/>
                </a:rPr>
                <a:t>PARCERIA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1600" b="0" i="0" kern="1200" dirty="0">
                  <a:solidFill>
                    <a:schemeClr val="dk1"/>
                  </a:solidFill>
                  <a:latin typeface="Vale Sans" panose="020B0503020204030204" pitchFamily="34" charset="0"/>
                  <a:ea typeface="Calibri"/>
                  <a:cs typeface="Calibri"/>
                  <a:sym typeface="Calibri"/>
                </a:rPr>
                <a:t>Grupos de Trabalho com a rede</a:t>
              </a:r>
            </a:p>
          </p:txBody>
        </p:sp>
      </p:grpSp>
      <p:pic>
        <p:nvPicPr>
          <p:cNvPr id="5" name="Picture 4" descr="A black and orange wavy lines&#10;&#10;Description automatically generated">
            <a:extLst>
              <a:ext uri="{FF2B5EF4-FFF2-40B4-BE49-F238E27FC236}">
                <a16:creationId xmlns:a16="http://schemas.microsoft.com/office/drawing/2014/main" id="{7A514AC2-5D68-4B1F-E4E0-32368DD656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8956" y="1261877"/>
            <a:ext cx="790484" cy="479288"/>
          </a:xfrm>
          <a:prstGeom prst="rect">
            <a:avLst/>
          </a:prstGeom>
        </p:spPr>
      </p:pic>
      <p:pic>
        <p:nvPicPr>
          <p:cNvPr id="25" name="Picture 24" descr="A group of children playing&#10;&#10;Description automatically generated">
            <a:extLst>
              <a:ext uri="{FF2B5EF4-FFF2-40B4-BE49-F238E27FC236}">
                <a16:creationId xmlns:a16="http://schemas.microsoft.com/office/drawing/2014/main" id="{3A78D0A7-BE01-BE26-2B3B-0EEC7062975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26" t="50056" r="45445" b="1296"/>
          <a:stretch/>
        </p:blipFill>
        <p:spPr>
          <a:xfrm>
            <a:off x="-521672" y="3202104"/>
            <a:ext cx="2616576" cy="305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2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aixaDeTexto 6">
            <a:extLst>
              <a:ext uri="{FF2B5EF4-FFF2-40B4-BE49-F238E27FC236}">
                <a16:creationId xmlns:a16="http://schemas.microsoft.com/office/drawing/2014/main" id="{A8BBA9FB-28B6-F50A-722F-360A91BCA113}"/>
              </a:ext>
            </a:extLst>
          </p:cNvPr>
          <p:cNvSpPr txBox="1"/>
          <p:nvPr/>
        </p:nvSpPr>
        <p:spPr>
          <a:xfrm>
            <a:off x="394875" y="627379"/>
            <a:ext cx="11797125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F68B32"/>
                </a:solidFill>
                <a:latin typeface="Vale Sans Black" panose="020B0A03020204030204" pitchFamily="34" charset="0"/>
              </a:rPr>
              <a:t>Conteúdos da Avaliação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DAFD6EC-3A66-7E50-706B-A011EF90E8CE}"/>
              </a:ext>
            </a:extLst>
          </p:cNvPr>
          <p:cNvSpPr txBox="1"/>
          <p:nvPr/>
        </p:nvSpPr>
        <p:spPr>
          <a:xfrm>
            <a:off x="560576" y="1605558"/>
            <a:ext cx="4980999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1AA8D"/>
                </a:solidFill>
                <a:latin typeface="Vale Sans" panose="020B0503020204030204" pitchFamily="34" charset="0"/>
              </a:rPr>
              <a:t>Língua Portuguesa: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>
                <a:latin typeface="Vale Sans Light" panose="020B0403020204030204" pitchFamily="34" charset="0"/>
              </a:rPr>
              <a:t>Escrita/</a:t>
            </a:r>
            <a:r>
              <a:rPr lang="pt-BR" sz="2000" i="0" u="none" strike="noStrike" kern="1200" dirty="0">
                <a:effectLst/>
                <a:latin typeface="Vale Sans Light" panose="020B0403020204030204" pitchFamily="34" charset="0"/>
              </a:rPr>
              <a:t>Análise linguística com foco na compreensão do sistema de escrita</a:t>
            </a:r>
            <a:endParaRPr lang="pt-BR" sz="2000" dirty="0">
              <a:latin typeface="Vale Sans Light" panose="020B0403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>
                <a:latin typeface="Vale Sans Light" panose="020B0403020204030204" pitchFamily="34" charset="0"/>
              </a:rPr>
              <a:t>Produção de Textos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>
                <a:latin typeface="Vale Sans Light" panose="020B0403020204030204" pitchFamily="34" charset="0"/>
              </a:rPr>
              <a:t>Leitura</a:t>
            </a:r>
          </a:p>
          <a:p>
            <a:endParaRPr lang="pt-BR" sz="2000" b="1" dirty="0">
              <a:solidFill>
                <a:srgbClr val="01AA8D"/>
              </a:solidFill>
              <a:latin typeface="Vale Sans" panose="020B0503020204030204" pitchFamily="34" charset="0"/>
            </a:endParaRPr>
          </a:p>
          <a:p>
            <a:r>
              <a:rPr lang="pt-BR" sz="2000" b="1" dirty="0">
                <a:solidFill>
                  <a:srgbClr val="01AA8D"/>
                </a:solidFill>
                <a:latin typeface="Vale Sans" panose="020B0503020204030204" pitchFamily="34" charset="0"/>
              </a:rPr>
              <a:t>Matemática: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>
                <a:latin typeface="Vale Sans Light" panose="020B0403020204030204" pitchFamily="34" charset="0"/>
              </a:rPr>
              <a:t>Números – leitura, escrita comparação e ordenação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i="0" u="none" strike="noStrike" cap="none" dirty="0">
                <a:latin typeface="Vale Sans Light" panose="020B0403020204030204" pitchFamily="34" charset="0"/>
                <a:ea typeface="Calibri"/>
                <a:cs typeface="Calibri"/>
                <a:sym typeface="Arial"/>
              </a:rPr>
              <a:t>Números – resolução de problemas campo aditivo e multiplicativo</a:t>
            </a:r>
            <a:endParaRPr lang="pt-BR" sz="2000" i="0" dirty="0">
              <a:latin typeface="Vale Sans Light" panose="020B0403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dirty="0">
                <a:latin typeface="Vale Sans Light" panose="020B0403020204030204" pitchFamily="34" charset="0"/>
              </a:rPr>
              <a:t>Geometria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7ACCF2E-83EA-1B95-B2B2-755745267B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10412">
            <a:off x="6188138" y="1223049"/>
            <a:ext cx="2966683" cy="40145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0B84224-6E00-CBC2-5C9E-059070101D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67669">
            <a:off x="8677951" y="1179742"/>
            <a:ext cx="2966683" cy="4002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3ACAE13-5077-D801-5B22-AB956DC24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9391" y="1785622"/>
            <a:ext cx="2966683" cy="4002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365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94875" y="627379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Discussão dos resultados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120640" y="3291840"/>
            <a:ext cx="2325189" cy="2351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875211" y="3553097"/>
            <a:ext cx="875212" cy="202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/>
          <p:cNvSpPr/>
          <p:nvPr/>
        </p:nvSpPr>
        <p:spPr>
          <a:xfrm>
            <a:off x="600891" y="1763486"/>
            <a:ext cx="10084526" cy="1980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Apresentação de dados do município X: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O que chama atenção em relação a esses resultados?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Que </a:t>
            </a:r>
            <a:r>
              <a:rPr lang="pt-BR" sz="2400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hipóteses podemos levantar em relação a esses resultados</a:t>
            </a: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?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pt-B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37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181F9-0663-6A6F-8287-200119F5A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6">
            <a:extLst>
              <a:ext uri="{FF2B5EF4-FFF2-40B4-BE49-F238E27FC236}">
                <a16:creationId xmlns:a16="http://schemas.microsoft.com/office/drawing/2014/main" id="{B9065D28-7BB5-1FB5-0BC7-150297E8BADC}"/>
              </a:ext>
            </a:extLst>
          </p:cNvPr>
          <p:cNvSpPr txBox="1"/>
          <p:nvPr/>
        </p:nvSpPr>
        <p:spPr>
          <a:xfrm>
            <a:off x="394875" y="627379"/>
            <a:ext cx="1107313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noProof="0" dirty="0">
                <a:solidFill>
                  <a:srgbClr val="F68B32"/>
                </a:solidFill>
                <a:latin typeface="Vale Sans Black" panose="020B0A03020204030204" pitchFamily="34" charset="0"/>
              </a:rPr>
              <a:t>Escolas participantes das avaliações</a:t>
            </a: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B698295F-DB71-3EA5-B30D-2ACF11C43B60}"/>
              </a:ext>
            </a:extLst>
          </p:cNvPr>
          <p:cNvGrpSpPr/>
          <p:nvPr/>
        </p:nvGrpSpPr>
        <p:grpSpPr>
          <a:xfrm>
            <a:off x="4725094" y="1280331"/>
            <a:ext cx="2720340" cy="4231158"/>
            <a:chOff x="3375660" y="1282943"/>
            <a:chExt cx="2720340" cy="4231158"/>
          </a:xfrm>
        </p:grpSpPr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DC27A03B-265D-BED5-6384-9DB4C4985554}"/>
                </a:ext>
              </a:extLst>
            </p:cNvPr>
            <p:cNvSpPr txBox="1"/>
            <p:nvPr/>
          </p:nvSpPr>
          <p:spPr>
            <a:xfrm>
              <a:off x="3985446" y="1282943"/>
              <a:ext cx="15007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noProof="0" dirty="0">
                  <a:solidFill>
                    <a:srgbClr val="01AA8D"/>
                  </a:solidFill>
                  <a:latin typeface="Vale Sans Light" panose="020B0403020204030204" pitchFamily="34" charset="0"/>
                </a:rPr>
                <a:t>2024</a:t>
              </a:r>
            </a:p>
          </p:txBody>
        </p:sp>
        <p:sp>
          <p:nvSpPr>
            <p:cNvPr id="6" name="Retângulo: Cantos Arredondados 5">
              <a:extLst>
                <a:ext uri="{FF2B5EF4-FFF2-40B4-BE49-F238E27FC236}">
                  <a16:creationId xmlns:a16="http://schemas.microsoft.com/office/drawing/2014/main" id="{D00ED908-0130-3ED2-EFCC-739B658633FF}"/>
                </a:ext>
              </a:extLst>
            </p:cNvPr>
            <p:cNvSpPr/>
            <p:nvPr/>
          </p:nvSpPr>
          <p:spPr>
            <a:xfrm>
              <a:off x="3375660" y="1923634"/>
              <a:ext cx="2720340" cy="35904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13" name="Espaço Reservado para Texto 2">
              <a:extLst>
                <a:ext uri="{FF2B5EF4-FFF2-40B4-BE49-F238E27FC236}">
                  <a16:creationId xmlns:a16="http://schemas.microsoft.com/office/drawing/2014/main" id="{B5E67B5A-5ADA-56A8-5DDD-A6CDD3BD1666}"/>
                </a:ext>
              </a:extLst>
            </p:cNvPr>
            <p:cNvSpPr txBox="1">
              <a:spLocks/>
            </p:cNvSpPr>
            <p:nvPr/>
          </p:nvSpPr>
          <p:spPr>
            <a:xfrm>
              <a:off x="3483293" y="2152007"/>
              <a:ext cx="2505075" cy="28347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800" b="0" i="0" u="none" strike="noStrike" cap="none">
                  <a:solidFill>
                    <a:schemeClr val="dk1"/>
                  </a:solidFill>
                  <a:latin typeface="Vale Sans" panose="020B0503020204030204" pitchFamily="34" charset="0"/>
                  <a:ea typeface="Calibri"/>
                  <a:cs typeface="Calibri"/>
                  <a:sym typeface="Calibri"/>
                </a:defRPr>
              </a:lvl1pPr>
              <a:lvl2pPr marL="914400" marR="0" lvl="1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2pPr>
              <a:lvl3pPr marL="1371600" marR="0" lvl="2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3pPr>
              <a:lvl4pPr marL="1828800" marR="0" lvl="3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4pPr>
              <a:lvl5pPr marL="2286000" marR="0" lvl="4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9pPr>
            </a:lstStyle>
            <a:p>
              <a:pPr marL="114300" indent="0" algn="ctr">
                <a:buFont typeface="Arial"/>
                <a:buNone/>
              </a:pPr>
              <a:r>
                <a:rPr lang="pt-BR" sz="3200" b="1" noProof="0" dirty="0">
                  <a:solidFill>
                    <a:srgbClr val="01AA8D"/>
                  </a:solidFill>
                </a:rPr>
                <a:t>38</a:t>
              </a:r>
              <a:r>
                <a:rPr lang="pt-BR" sz="3200" b="1" noProof="0" dirty="0">
                  <a:solidFill>
                    <a:srgbClr val="0BBBEF"/>
                  </a:solidFill>
                </a:rPr>
                <a:t> </a:t>
              </a:r>
              <a:r>
                <a:rPr lang="pt-BR" sz="2400" noProof="0" dirty="0">
                  <a:solidFill>
                    <a:srgbClr val="747678"/>
                  </a:solidFill>
                </a:rPr>
                <a:t>escolas*</a:t>
              </a:r>
              <a:r>
                <a:rPr lang="pt-BR" sz="3200" noProof="0" dirty="0">
                  <a:solidFill>
                    <a:srgbClr val="747678"/>
                  </a:solidFill>
                </a:rPr>
                <a:t> </a:t>
              </a:r>
            </a:p>
            <a:p>
              <a:pPr marL="114300" indent="0" algn="ctr">
                <a:buFont typeface="Arial"/>
                <a:buNone/>
              </a:pPr>
              <a:endParaRPr lang="pt-BR" sz="1600" b="1" noProof="0" dirty="0">
                <a:solidFill>
                  <a:srgbClr val="0BBBEF"/>
                </a:solidFill>
              </a:endParaRPr>
            </a:p>
            <a:p>
              <a:pPr marL="114300" indent="0" algn="ctr">
                <a:buFont typeface="Arial"/>
                <a:buNone/>
              </a:pPr>
              <a:endParaRPr lang="pt-BR" sz="1600" b="1" noProof="0" dirty="0">
                <a:solidFill>
                  <a:srgbClr val="0BBBEF"/>
                </a:solidFill>
              </a:endParaRPr>
            </a:p>
            <a:p>
              <a:pPr marL="114300" indent="0" algn="ctr">
                <a:buFont typeface="Arial"/>
                <a:buNone/>
              </a:pPr>
              <a:endParaRPr lang="pt-BR" sz="1600" b="1" noProof="0" dirty="0">
                <a:solidFill>
                  <a:srgbClr val="0BBBEF"/>
                </a:solidFill>
              </a:endParaRPr>
            </a:p>
            <a:p>
              <a:pPr marL="114300" indent="0" algn="ctr">
                <a:buFont typeface="Arial"/>
                <a:buNone/>
              </a:pPr>
              <a:r>
                <a:rPr lang="pt-BR" sz="3200" b="1" noProof="0" dirty="0">
                  <a:solidFill>
                    <a:srgbClr val="01AA8D"/>
                  </a:solidFill>
                </a:rPr>
                <a:t>100% </a:t>
              </a:r>
              <a:r>
                <a:rPr lang="pt-BR" sz="2000" noProof="0" dirty="0">
                  <a:solidFill>
                    <a:srgbClr val="747678"/>
                  </a:solidFill>
                </a:rPr>
                <a:t>das escolas com 3° ano aplicou a prova</a:t>
              </a:r>
              <a:endParaRPr lang="pt-BR" sz="1400" noProof="0" dirty="0">
                <a:solidFill>
                  <a:srgbClr val="747678"/>
                </a:solidFill>
              </a:endParaRPr>
            </a:p>
          </p:txBody>
        </p:sp>
        <p:pic>
          <p:nvPicPr>
            <p:cNvPr id="15" name="Gráfico 14" descr="Escola com preenchimento sólido">
              <a:extLst>
                <a:ext uri="{FF2B5EF4-FFF2-40B4-BE49-F238E27FC236}">
                  <a16:creationId xmlns:a16="http://schemas.microsoft.com/office/drawing/2014/main" id="{7A01B3A2-4B73-BA36-C4CC-EDF3666FF1D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4305618" y="2923414"/>
              <a:ext cx="860425" cy="860425"/>
            </a:xfrm>
            <a:prstGeom prst="rect">
              <a:avLst/>
            </a:prstGeom>
          </p:spPr>
        </p:pic>
        <p:cxnSp>
          <p:nvCxnSpPr>
            <p:cNvPr id="21" name="Conector reto 20">
              <a:extLst>
                <a:ext uri="{FF2B5EF4-FFF2-40B4-BE49-F238E27FC236}">
                  <a16:creationId xmlns:a16="http://schemas.microsoft.com/office/drawing/2014/main" id="{FEE28AEB-CDE7-EF94-7C62-C827BB01DE91}"/>
                </a:ext>
              </a:extLst>
            </p:cNvPr>
            <p:cNvCxnSpPr>
              <a:cxnSpLocks/>
            </p:cNvCxnSpPr>
            <p:nvPr/>
          </p:nvCxnSpPr>
          <p:spPr>
            <a:xfrm>
              <a:off x="3510657" y="1715369"/>
              <a:ext cx="2450346" cy="0"/>
            </a:xfrm>
            <a:prstGeom prst="line">
              <a:avLst/>
            </a:prstGeom>
            <a:ln>
              <a:solidFill>
                <a:srgbClr val="01AA8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08BE168B-600B-B0BE-AAD4-DF3813429E39}"/>
              </a:ext>
            </a:extLst>
          </p:cNvPr>
          <p:cNvGrpSpPr/>
          <p:nvPr/>
        </p:nvGrpSpPr>
        <p:grpSpPr>
          <a:xfrm>
            <a:off x="8458300" y="1263437"/>
            <a:ext cx="2720340" cy="4231158"/>
            <a:chOff x="8747667" y="1266049"/>
            <a:chExt cx="2720340" cy="4231158"/>
          </a:xfrm>
        </p:grpSpPr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F91DEA66-D8DD-3787-EB77-D029950D2184}"/>
                </a:ext>
              </a:extLst>
            </p:cNvPr>
            <p:cNvSpPr txBox="1"/>
            <p:nvPr/>
          </p:nvSpPr>
          <p:spPr>
            <a:xfrm>
              <a:off x="9357453" y="1266049"/>
              <a:ext cx="15007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noProof="0" dirty="0">
                  <a:solidFill>
                    <a:srgbClr val="A02B93"/>
                  </a:solidFill>
                  <a:latin typeface="Vale Sans Light" panose="020B0403020204030204" pitchFamily="34" charset="0"/>
                </a:rPr>
                <a:t>2025</a:t>
              </a:r>
            </a:p>
          </p:txBody>
        </p:sp>
        <p:sp>
          <p:nvSpPr>
            <p:cNvPr id="28" name="Retângulo: Cantos Arredondados 27">
              <a:extLst>
                <a:ext uri="{FF2B5EF4-FFF2-40B4-BE49-F238E27FC236}">
                  <a16:creationId xmlns:a16="http://schemas.microsoft.com/office/drawing/2014/main" id="{E3CD1752-1F43-6FE7-74B8-88FF67FC56DC}"/>
                </a:ext>
              </a:extLst>
            </p:cNvPr>
            <p:cNvSpPr/>
            <p:nvPr/>
          </p:nvSpPr>
          <p:spPr>
            <a:xfrm>
              <a:off x="8747667" y="1906740"/>
              <a:ext cx="2720340" cy="359046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29" name="Espaço Reservado para Texto 2">
              <a:extLst>
                <a:ext uri="{FF2B5EF4-FFF2-40B4-BE49-F238E27FC236}">
                  <a16:creationId xmlns:a16="http://schemas.microsoft.com/office/drawing/2014/main" id="{1FD15E06-F9CC-EEF3-0B1F-CB61DAEAE857}"/>
                </a:ext>
              </a:extLst>
            </p:cNvPr>
            <p:cNvSpPr txBox="1">
              <a:spLocks/>
            </p:cNvSpPr>
            <p:nvPr/>
          </p:nvSpPr>
          <p:spPr>
            <a:xfrm>
              <a:off x="8855300" y="2114007"/>
              <a:ext cx="2505075" cy="28347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800" b="0" i="0" u="none" strike="noStrike" cap="none">
                  <a:solidFill>
                    <a:schemeClr val="dk1"/>
                  </a:solidFill>
                  <a:latin typeface="Vale Sans" panose="020B0503020204030204" pitchFamily="34" charset="0"/>
                  <a:ea typeface="Calibri"/>
                  <a:cs typeface="Calibri"/>
                  <a:sym typeface="Calibri"/>
                </a:defRPr>
              </a:lvl1pPr>
              <a:lvl2pPr marL="914400" marR="0" lvl="1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2pPr>
              <a:lvl3pPr marL="1371600" marR="0" lvl="2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2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3pPr>
              <a:lvl4pPr marL="1828800" marR="0" lvl="3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4pPr>
              <a:lvl5pPr marL="2286000" marR="0" lvl="4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5pPr>
              <a:lvl6pPr marL="2743200" marR="0" lvl="5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6pPr>
              <a:lvl7pPr marL="3200400" marR="0" lvl="6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7pPr>
              <a:lvl8pPr marL="3657600" marR="0" lvl="7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8pPr>
              <a:lvl9pPr marL="4114800" marR="0" lvl="8" indent="-342900" algn="l" rtl="0">
                <a:lnSpc>
                  <a:spcPct val="90000"/>
                </a:lnSpc>
                <a:spcBef>
                  <a:spcPts val="50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  <a:defRPr sz="18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defRPr>
              </a:lvl9pPr>
            </a:lstStyle>
            <a:p>
              <a:pPr marL="114300" indent="0" algn="ctr">
                <a:buFont typeface="Arial"/>
                <a:buNone/>
              </a:pPr>
              <a:r>
                <a:rPr lang="pt-BR" sz="3200" b="1" noProof="0" dirty="0">
                  <a:solidFill>
                    <a:srgbClr val="A02B93"/>
                  </a:solidFill>
                </a:rPr>
                <a:t>39</a:t>
              </a:r>
              <a:r>
                <a:rPr lang="pt-BR" sz="3200" b="1" noProof="0" dirty="0">
                  <a:solidFill>
                    <a:srgbClr val="0BBBEF"/>
                  </a:solidFill>
                </a:rPr>
                <a:t> </a:t>
              </a:r>
              <a:r>
                <a:rPr lang="pt-BR" sz="2400" noProof="0" dirty="0">
                  <a:solidFill>
                    <a:srgbClr val="747678"/>
                  </a:solidFill>
                </a:rPr>
                <a:t>escolas</a:t>
              </a:r>
              <a:r>
                <a:rPr lang="pt-BR" sz="3200" noProof="0" dirty="0">
                  <a:solidFill>
                    <a:srgbClr val="747678"/>
                  </a:solidFill>
                </a:rPr>
                <a:t> </a:t>
              </a:r>
            </a:p>
            <a:p>
              <a:pPr marL="114300" indent="0" algn="ctr">
                <a:buFont typeface="Arial"/>
                <a:buNone/>
              </a:pPr>
              <a:endParaRPr lang="pt-BR" sz="1600" b="1" noProof="0" dirty="0">
                <a:solidFill>
                  <a:srgbClr val="0BBBEF"/>
                </a:solidFill>
              </a:endParaRPr>
            </a:p>
            <a:p>
              <a:pPr marL="114300" indent="0" algn="ctr">
                <a:buFont typeface="Arial"/>
                <a:buNone/>
              </a:pPr>
              <a:endParaRPr lang="pt-BR" sz="1600" b="1" noProof="0" dirty="0">
                <a:solidFill>
                  <a:srgbClr val="0BBBEF"/>
                </a:solidFill>
              </a:endParaRPr>
            </a:p>
            <a:p>
              <a:pPr marL="114300" indent="0" algn="ctr">
                <a:buFont typeface="Arial"/>
                <a:buNone/>
              </a:pPr>
              <a:endParaRPr lang="pt-BR" sz="1600" b="1" noProof="0" dirty="0">
                <a:solidFill>
                  <a:srgbClr val="0BBBEF"/>
                </a:solidFill>
              </a:endParaRPr>
            </a:p>
            <a:p>
              <a:pPr marL="114300" indent="0" algn="ctr">
                <a:buFont typeface="Arial"/>
                <a:buNone/>
              </a:pPr>
              <a:r>
                <a:rPr lang="pt-BR" sz="3200" b="1" noProof="0" dirty="0">
                  <a:solidFill>
                    <a:srgbClr val="A02B93"/>
                  </a:solidFill>
                </a:rPr>
                <a:t>100% </a:t>
              </a:r>
              <a:r>
                <a:rPr lang="pt-BR" sz="2000" noProof="0" dirty="0">
                  <a:solidFill>
                    <a:srgbClr val="747678"/>
                  </a:solidFill>
                </a:rPr>
                <a:t>das escolas com 3° ano aplicou a prova</a:t>
              </a:r>
              <a:endParaRPr lang="pt-BR" sz="1400" noProof="0" dirty="0">
                <a:solidFill>
                  <a:srgbClr val="747678"/>
                </a:solidFill>
              </a:endParaRPr>
            </a:p>
          </p:txBody>
        </p:sp>
        <p:pic>
          <p:nvPicPr>
            <p:cNvPr id="30" name="Gráfico 29" descr="Escola com preenchimento sólido">
              <a:extLst>
                <a:ext uri="{FF2B5EF4-FFF2-40B4-BE49-F238E27FC236}">
                  <a16:creationId xmlns:a16="http://schemas.microsoft.com/office/drawing/2014/main" id="{343E0DC3-F99C-453B-2C3F-647EDBEBFA9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9677625" y="2906520"/>
              <a:ext cx="860425" cy="860425"/>
            </a:xfrm>
            <a:prstGeom prst="rect">
              <a:avLst/>
            </a:prstGeom>
          </p:spPr>
        </p:pic>
        <p:cxnSp>
          <p:nvCxnSpPr>
            <p:cNvPr id="31" name="Conector reto 30">
              <a:extLst>
                <a:ext uri="{FF2B5EF4-FFF2-40B4-BE49-F238E27FC236}">
                  <a16:creationId xmlns:a16="http://schemas.microsoft.com/office/drawing/2014/main" id="{13218777-A40A-C1C9-424F-01F59A955C3C}"/>
                </a:ext>
              </a:extLst>
            </p:cNvPr>
            <p:cNvCxnSpPr>
              <a:cxnSpLocks/>
            </p:cNvCxnSpPr>
            <p:nvPr/>
          </p:nvCxnSpPr>
          <p:spPr>
            <a:xfrm>
              <a:off x="8882664" y="1698475"/>
              <a:ext cx="2450346" cy="0"/>
            </a:xfrm>
            <a:prstGeom prst="line">
              <a:avLst/>
            </a:prstGeom>
            <a:ln>
              <a:solidFill>
                <a:srgbClr val="A02B9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D4D0148F-FEEF-C524-8A00-F7D22C306715}"/>
              </a:ext>
            </a:extLst>
          </p:cNvPr>
          <p:cNvSpPr txBox="1"/>
          <p:nvPr/>
        </p:nvSpPr>
        <p:spPr>
          <a:xfrm>
            <a:off x="4735830" y="5562775"/>
            <a:ext cx="27203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200" dirty="0">
                <a:latin typeface="Vale Sans Light" panose="020B0403020204030204" pitchFamily="34" charset="0"/>
              </a:rPr>
              <a:t>*EM Alexandre Ignácio não realizou a prova, pois não tinha nenhum aluno matriculado no 3° ano.</a:t>
            </a:r>
          </a:p>
        </p:txBody>
      </p:sp>
    </p:spTree>
    <p:extLst>
      <p:ext uri="{BB962C8B-B14F-4D97-AF65-F5344CB8AC3E}">
        <p14:creationId xmlns:p14="http://schemas.microsoft.com/office/powerpoint/2010/main" val="4059780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879B3-39D3-3EFF-D8F3-E6FFCE84E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6">
            <a:extLst>
              <a:ext uri="{FF2B5EF4-FFF2-40B4-BE49-F238E27FC236}">
                <a16:creationId xmlns:a16="http://schemas.microsoft.com/office/drawing/2014/main" id="{A855F527-767C-E236-EE0D-583CFD27373B}"/>
              </a:ext>
            </a:extLst>
          </p:cNvPr>
          <p:cNvSpPr txBox="1"/>
          <p:nvPr/>
        </p:nvSpPr>
        <p:spPr>
          <a:xfrm>
            <a:off x="394875" y="627379"/>
            <a:ext cx="1107313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500" b="1" noProof="0" dirty="0">
                <a:solidFill>
                  <a:srgbClr val="F68B32"/>
                </a:solidFill>
                <a:latin typeface="Vale Sans Black" panose="020B0A03020204030204" pitchFamily="34" charset="0"/>
              </a:rPr>
              <a:t>Turmas participantes das avaliações</a:t>
            </a: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D0B51978-2E50-F5C3-B468-8085D3E2C160}"/>
              </a:ext>
            </a:extLst>
          </p:cNvPr>
          <p:cNvGrpSpPr/>
          <p:nvPr/>
        </p:nvGrpSpPr>
        <p:grpSpPr>
          <a:xfrm>
            <a:off x="4673954" y="1280331"/>
            <a:ext cx="2720340" cy="4231158"/>
            <a:chOff x="4725094" y="1280331"/>
            <a:chExt cx="2720340" cy="4231158"/>
          </a:xfrm>
        </p:grpSpPr>
        <p:grpSp>
          <p:nvGrpSpPr>
            <p:cNvPr id="33" name="Agrupar 32">
              <a:extLst>
                <a:ext uri="{FF2B5EF4-FFF2-40B4-BE49-F238E27FC236}">
                  <a16:creationId xmlns:a16="http://schemas.microsoft.com/office/drawing/2014/main" id="{56EC503C-AA01-2656-DE01-D31D48AAD055}"/>
                </a:ext>
              </a:extLst>
            </p:cNvPr>
            <p:cNvGrpSpPr/>
            <p:nvPr/>
          </p:nvGrpSpPr>
          <p:grpSpPr>
            <a:xfrm>
              <a:off x="4725094" y="1280331"/>
              <a:ext cx="2720340" cy="4231158"/>
              <a:chOff x="3375660" y="1282943"/>
              <a:chExt cx="2720340" cy="4231158"/>
            </a:xfrm>
          </p:grpSpPr>
          <p:sp>
            <p:nvSpPr>
              <p:cNvPr id="5" name="CaixaDeTexto 4">
                <a:extLst>
                  <a:ext uri="{FF2B5EF4-FFF2-40B4-BE49-F238E27FC236}">
                    <a16:creationId xmlns:a16="http://schemas.microsoft.com/office/drawing/2014/main" id="{F3D6C82A-023C-5AED-F581-6BB3FD92C680}"/>
                  </a:ext>
                </a:extLst>
              </p:cNvPr>
              <p:cNvSpPr txBox="1"/>
              <p:nvPr/>
            </p:nvSpPr>
            <p:spPr>
              <a:xfrm>
                <a:off x="3985446" y="1282943"/>
                <a:ext cx="15007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noProof="0" dirty="0">
                    <a:solidFill>
                      <a:srgbClr val="01AA8D"/>
                    </a:solidFill>
                    <a:latin typeface="Vale Sans Light" panose="020B0403020204030204" pitchFamily="34" charset="0"/>
                  </a:rPr>
                  <a:t>2024</a:t>
                </a:r>
              </a:p>
            </p:txBody>
          </p:sp>
          <p:sp>
            <p:nvSpPr>
              <p:cNvPr id="6" name="Retângulo: Cantos Arredondados 5">
                <a:extLst>
                  <a:ext uri="{FF2B5EF4-FFF2-40B4-BE49-F238E27FC236}">
                    <a16:creationId xmlns:a16="http://schemas.microsoft.com/office/drawing/2014/main" id="{C58B8D8B-EFC5-84DD-A274-3DFAAC4A3DF9}"/>
                  </a:ext>
                </a:extLst>
              </p:cNvPr>
              <p:cNvSpPr/>
              <p:nvPr/>
            </p:nvSpPr>
            <p:spPr>
              <a:xfrm>
                <a:off x="3375660" y="1923634"/>
                <a:ext cx="2720340" cy="3590467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sp>
            <p:nvSpPr>
              <p:cNvPr id="13" name="Espaço Reservado para Texto 2">
                <a:extLst>
                  <a:ext uri="{FF2B5EF4-FFF2-40B4-BE49-F238E27FC236}">
                    <a16:creationId xmlns:a16="http://schemas.microsoft.com/office/drawing/2014/main" id="{52BB19A8-3765-D7D1-546A-27488D7E5A0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483293" y="2152006"/>
                <a:ext cx="2505075" cy="31286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800" b="0" i="0" u="none" strike="noStrike" cap="none">
                    <a:solidFill>
                      <a:schemeClr val="dk1"/>
                    </a:solidFill>
                    <a:latin typeface="Vale Sans" panose="020B0503020204030204" pitchFamily="34" charset="0"/>
                    <a:ea typeface="Calibri"/>
                    <a:cs typeface="Calibri"/>
                    <a:sym typeface="Calibri"/>
                  </a:defRPr>
                </a:lvl1pPr>
                <a:lvl2pPr marL="914400" marR="0" lvl="1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4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2pPr>
                <a:lvl3pPr marL="1371600" marR="0" lvl="2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3pPr>
                <a:lvl4pPr marL="1828800" marR="0" lvl="3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4pPr>
                <a:lvl5pPr marL="2286000" marR="0" lvl="4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5pPr>
                <a:lvl6pPr marL="2743200" marR="0" lvl="5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3200400" marR="0" lvl="6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657600" marR="0" lvl="7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4114800" marR="0" lvl="8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 marL="114300" indent="0" algn="ctr">
                  <a:buFont typeface="Arial"/>
                  <a:buNone/>
                </a:pPr>
                <a:r>
                  <a:rPr lang="pt-BR" sz="3200" b="1" dirty="0">
                    <a:solidFill>
                      <a:srgbClr val="01AA8D"/>
                    </a:solidFill>
                  </a:rPr>
                  <a:t>76</a:t>
                </a:r>
                <a:r>
                  <a:rPr lang="pt-BR" sz="3200" b="1" noProof="0" dirty="0">
                    <a:solidFill>
                      <a:srgbClr val="0BBBEF"/>
                    </a:solidFill>
                  </a:rPr>
                  <a:t> </a:t>
                </a:r>
                <a:r>
                  <a:rPr lang="pt-BR" sz="2400" noProof="0" dirty="0">
                    <a:solidFill>
                      <a:srgbClr val="747678"/>
                    </a:solidFill>
                  </a:rPr>
                  <a:t>turmas</a:t>
                </a:r>
                <a:r>
                  <a:rPr lang="pt-BR" sz="3200" noProof="0" dirty="0">
                    <a:solidFill>
                      <a:srgbClr val="747678"/>
                    </a:solidFill>
                  </a:rPr>
                  <a:t> </a:t>
                </a:r>
              </a:p>
              <a:p>
                <a:pPr marL="114300" indent="0" algn="ctr">
                  <a:buFont typeface="Arial"/>
                  <a:buNone/>
                </a:pPr>
                <a:endParaRPr lang="pt-BR" sz="1600" b="1" noProof="0" dirty="0">
                  <a:solidFill>
                    <a:srgbClr val="0BBBEF"/>
                  </a:solidFill>
                </a:endParaRPr>
              </a:p>
              <a:p>
                <a:pPr marL="114300" indent="0" algn="ctr">
                  <a:buFont typeface="Arial"/>
                  <a:buNone/>
                </a:pPr>
                <a:endParaRPr lang="pt-BR" sz="1600" b="1" noProof="0" dirty="0">
                  <a:solidFill>
                    <a:srgbClr val="0BBBEF"/>
                  </a:solidFill>
                </a:endParaRPr>
              </a:p>
              <a:p>
                <a:pPr marL="114300" indent="0" algn="ctr">
                  <a:buFont typeface="Arial"/>
                  <a:buNone/>
                </a:pPr>
                <a:endParaRPr lang="pt-BR" sz="1600" b="1" noProof="0" dirty="0">
                  <a:solidFill>
                    <a:srgbClr val="0BBBEF"/>
                  </a:solidFill>
                </a:endParaRPr>
              </a:p>
              <a:p>
                <a:pPr marL="114300" indent="0" algn="ctr">
                  <a:buFont typeface="Arial"/>
                  <a:buNone/>
                </a:pPr>
                <a:r>
                  <a:rPr lang="pt-BR" sz="3200" b="1" noProof="0" dirty="0">
                    <a:solidFill>
                      <a:srgbClr val="01AA8D"/>
                    </a:solidFill>
                  </a:rPr>
                  <a:t>66% </a:t>
                </a:r>
                <a:r>
                  <a:rPr lang="pt-BR" sz="2000" dirty="0">
                    <a:solidFill>
                      <a:srgbClr val="747678"/>
                    </a:solidFill>
                  </a:rPr>
                  <a:t>do total de turmas do terceiro ano aplicou a avaliação</a:t>
                </a:r>
                <a:endParaRPr lang="pt-BR" sz="1400" noProof="0" dirty="0">
                  <a:solidFill>
                    <a:srgbClr val="747678"/>
                  </a:solidFill>
                </a:endParaRPr>
              </a:p>
            </p:txBody>
          </p:sp>
          <p:cxnSp>
            <p:nvCxnSpPr>
              <p:cNvPr id="21" name="Conector reto 20">
                <a:extLst>
                  <a:ext uri="{FF2B5EF4-FFF2-40B4-BE49-F238E27FC236}">
                    <a16:creationId xmlns:a16="http://schemas.microsoft.com/office/drawing/2014/main" id="{3DE67202-178E-471D-A7B8-A12957723B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10657" y="1715369"/>
                <a:ext cx="2450346" cy="0"/>
              </a:xfrm>
              <a:prstGeom prst="line">
                <a:avLst/>
              </a:prstGeom>
              <a:ln>
                <a:solidFill>
                  <a:srgbClr val="01AA8D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" name="Gráfico 2" descr="Grupo de homens com preenchimento sólido">
              <a:extLst>
                <a:ext uri="{FF2B5EF4-FFF2-40B4-BE49-F238E27FC236}">
                  <a16:creationId xmlns:a16="http://schemas.microsoft.com/office/drawing/2014/main" id="{D3A627B3-EB2B-9C68-ABF7-1E5E854C6B0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5678455" y="2885744"/>
              <a:ext cx="813617" cy="813617"/>
            </a:xfrm>
            <a:prstGeom prst="rect">
              <a:avLst/>
            </a:prstGeom>
          </p:spPr>
        </p:pic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8E8F6FA6-08F9-A698-DB4C-8D14488B146E}"/>
              </a:ext>
            </a:extLst>
          </p:cNvPr>
          <p:cNvGrpSpPr/>
          <p:nvPr/>
        </p:nvGrpSpPr>
        <p:grpSpPr>
          <a:xfrm>
            <a:off x="8400425" y="1280331"/>
            <a:ext cx="2720340" cy="4231158"/>
            <a:chOff x="8863413" y="1263437"/>
            <a:chExt cx="2720340" cy="4231158"/>
          </a:xfrm>
        </p:grpSpPr>
        <p:grpSp>
          <p:nvGrpSpPr>
            <p:cNvPr id="32" name="Agrupar 31">
              <a:extLst>
                <a:ext uri="{FF2B5EF4-FFF2-40B4-BE49-F238E27FC236}">
                  <a16:creationId xmlns:a16="http://schemas.microsoft.com/office/drawing/2014/main" id="{28BF8C52-753F-2962-DCA1-A4325A03C326}"/>
                </a:ext>
              </a:extLst>
            </p:cNvPr>
            <p:cNvGrpSpPr/>
            <p:nvPr/>
          </p:nvGrpSpPr>
          <p:grpSpPr>
            <a:xfrm>
              <a:off x="8863413" y="1263437"/>
              <a:ext cx="2720340" cy="4231158"/>
              <a:chOff x="8747667" y="1266049"/>
              <a:chExt cx="2720340" cy="4231158"/>
            </a:xfrm>
          </p:grpSpPr>
          <p:sp>
            <p:nvSpPr>
              <p:cNvPr id="27" name="CaixaDeTexto 26">
                <a:extLst>
                  <a:ext uri="{FF2B5EF4-FFF2-40B4-BE49-F238E27FC236}">
                    <a16:creationId xmlns:a16="http://schemas.microsoft.com/office/drawing/2014/main" id="{E5A2A935-E332-EDD6-5505-77B05CD8E747}"/>
                  </a:ext>
                </a:extLst>
              </p:cNvPr>
              <p:cNvSpPr txBox="1"/>
              <p:nvPr/>
            </p:nvSpPr>
            <p:spPr>
              <a:xfrm>
                <a:off x="9357453" y="1266049"/>
                <a:ext cx="150076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noProof="0" dirty="0">
                    <a:solidFill>
                      <a:srgbClr val="A02B93"/>
                    </a:solidFill>
                    <a:latin typeface="Vale Sans Light" panose="020B0403020204030204" pitchFamily="34" charset="0"/>
                  </a:rPr>
                  <a:t>2025</a:t>
                </a:r>
              </a:p>
            </p:txBody>
          </p:sp>
          <p:sp>
            <p:nvSpPr>
              <p:cNvPr id="28" name="Retângulo: Cantos Arredondados 27">
                <a:extLst>
                  <a:ext uri="{FF2B5EF4-FFF2-40B4-BE49-F238E27FC236}">
                    <a16:creationId xmlns:a16="http://schemas.microsoft.com/office/drawing/2014/main" id="{12AFC3D0-B1B8-E62E-9F85-8FE60D2C5D68}"/>
                  </a:ext>
                </a:extLst>
              </p:cNvPr>
              <p:cNvSpPr/>
              <p:nvPr/>
            </p:nvSpPr>
            <p:spPr>
              <a:xfrm>
                <a:off x="8747667" y="1906740"/>
                <a:ext cx="2720340" cy="3590467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sp>
            <p:nvSpPr>
              <p:cNvPr id="29" name="Espaço Reservado para Texto 2">
                <a:extLst>
                  <a:ext uri="{FF2B5EF4-FFF2-40B4-BE49-F238E27FC236}">
                    <a16:creationId xmlns:a16="http://schemas.microsoft.com/office/drawing/2014/main" id="{B15B3EDB-E488-54BD-7A6F-71A878BB86D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855300" y="2114007"/>
                <a:ext cx="2505075" cy="31666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800" b="0" i="0" u="none" strike="noStrike" cap="none">
                    <a:solidFill>
                      <a:schemeClr val="dk1"/>
                    </a:solidFill>
                    <a:latin typeface="Vale Sans" panose="020B0503020204030204" pitchFamily="34" charset="0"/>
                    <a:ea typeface="Calibri"/>
                    <a:cs typeface="Calibri"/>
                    <a:sym typeface="Calibri"/>
                  </a:defRPr>
                </a:lvl1pPr>
                <a:lvl2pPr marL="914400" marR="0" lvl="1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4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2pPr>
                <a:lvl3pPr marL="1371600" marR="0" lvl="2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3pPr>
                <a:lvl4pPr marL="1828800" marR="0" lvl="3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4pPr>
                <a:lvl5pPr marL="2286000" marR="0" lvl="4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5pPr>
                <a:lvl6pPr marL="2743200" marR="0" lvl="5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3200400" marR="0" lvl="6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657600" marR="0" lvl="7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4114800" marR="0" lvl="8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 marL="114300" indent="0" algn="ctr">
                  <a:buFont typeface="Arial"/>
                  <a:buNone/>
                </a:pPr>
                <a:r>
                  <a:rPr lang="pt-BR" sz="3200" b="1" noProof="0" dirty="0">
                    <a:solidFill>
                      <a:srgbClr val="A02B93"/>
                    </a:solidFill>
                  </a:rPr>
                  <a:t>62</a:t>
                </a:r>
                <a:r>
                  <a:rPr lang="pt-BR" sz="3200" b="1" noProof="0" dirty="0">
                    <a:solidFill>
                      <a:srgbClr val="0BBBEF"/>
                    </a:solidFill>
                  </a:rPr>
                  <a:t> </a:t>
                </a:r>
                <a:r>
                  <a:rPr lang="pt-BR" sz="2400" noProof="0" dirty="0">
                    <a:solidFill>
                      <a:srgbClr val="747678"/>
                    </a:solidFill>
                  </a:rPr>
                  <a:t>turmas</a:t>
                </a:r>
                <a:r>
                  <a:rPr lang="pt-BR" sz="3200" noProof="0" dirty="0">
                    <a:solidFill>
                      <a:srgbClr val="747678"/>
                    </a:solidFill>
                  </a:rPr>
                  <a:t> </a:t>
                </a:r>
              </a:p>
              <a:p>
                <a:pPr marL="114300" indent="0" algn="ctr">
                  <a:buFont typeface="Arial"/>
                  <a:buNone/>
                </a:pPr>
                <a:endParaRPr lang="pt-BR" sz="1600" b="1" noProof="0" dirty="0">
                  <a:solidFill>
                    <a:srgbClr val="0BBBEF"/>
                  </a:solidFill>
                </a:endParaRPr>
              </a:p>
              <a:p>
                <a:pPr marL="114300" indent="0" algn="ctr">
                  <a:buFont typeface="Arial"/>
                  <a:buNone/>
                </a:pPr>
                <a:endParaRPr lang="pt-BR" sz="1600" b="1" noProof="0" dirty="0">
                  <a:solidFill>
                    <a:srgbClr val="0BBBEF"/>
                  </a:solidFill>
                </a:endParaRPr>
              </a:p>
              <a:p>
                <a:pPr marL="114300" indent="0" algn="ctr">
                  <a:buFont typeface="Arial"/>
                  <a:buNone/>
                </a:pPr>
                <a:endParaRPr lang="pt-BR" sz="1600" b="1" noProof="0" dirty="0">
                  <a:solidFill>
                    <a:srgbClr val="0BBBEF"/>
                  </a:solidFill>
                </a:endParaRPr>
              </a:p>
              <a:p>
                <a:pPr marL="114300" indent="0" algn="ctr">
                  <a:buNone/>
                </a:pPr>
                <a:r>
                  <a:rPr lang="pt-BR" sz="3200" b="1" dirty="0">
                    <a:solidFill>
                      <a:srgbClr val="A02B93"/>
                    </a:solidFill>
                  </a:rPr>
                  <a:t>82</a:t>
                </a:r>
                <a:r>
                  <a:rPr lang="pt-BR" sz="3200" b="1" noProof="0" dirty="0">
                    <a:solidFill>
                      <a:srgbClr val="A02B93"/>
                    </a:solidFill>
                  </a:rPr>
                  <a:t>% </a:t>
                </a:r>
                <a:r>
                  <a:rPr lang="pt-BR" sz="2000" dirty="0">
                    <a:solidFill>
                      <a:srgbClr val="747678"/>
                    </a:solidFill>
                  </a:rPr>
                  <a:t>do total de turmas do terceiro ano aplicou a avaliação</a:t>
                </a:r>
                <a:endParaRPr lang="pt-BR" sz="1400" noProof="0" dirty="0">
                  <a:solidFill>
                    <a:srgbClr val="747678"/>
                  </a:solidFill>
                </a:endParaRPr>
              </a:p>
            </p:txBody>
          </p:sp>
          <p:cxnSp>
            <p:nvCxnSpPr>
              <p:cNvPr id="31" name="Conector reto 30">
                <a:extLst>
                  <a:ext uri="{FF2B5EF4-FFF2-40B4-BE49-F238E27FC236}">
                    <a16:creationId xmlns:a16="http://schemas.microsoft.com/office/drawing/2014/main" id="{2745D3AE-484F-87F3-4712-1AD3EEB624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882664" y="1698475"/>
                <a:ext cx="2450346" cy="0"/>
              </a:xfrm>
              <a:prstGeom prst="line">
                <a:avLst/>
              </a:prstGeom>
              <a:ln>
                <a:solidFill>
                  <a:srgbClr val="A02B93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" name="Gráfico 7" descr="Grupo de homens com preenchimento sólido">
              <a:extLst>
                <a:ext uri="{FF2B5EF4-FFF2-40B4-BE49-F238E27FC236}">
                  <a16:creationId xmlns:a16="http://schemas.microsoft.com/office/drawing/2014/main" id="{66AAB041-9D17-20CF-DD33-58DF8060A19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9816774" y="2885743"/>
              <a:ext cx="813617" cy="8136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937281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16DB80-FF63-177E-DFAB-FBF26BDFD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6">
            <a:extLst>
              <a:ext uri="{FF2B5EF4-FFF2-40B4-BE49-F238E27FC236}">
                <a16:creationId xmlns:a16="http://schemas.microsoft.com/office/drawing/2014/main" id="{8A953C99-2B3C-9702-D184-87032C3C9722}"/>
              </a:ext>
            </a:extLst>
          </p:cNvPr>
          <p:cNvSpPr txBox="1"/>
          <p:nvPr/>
        </p:nvSpPr>
        <p:spPr>
          <a:xfrm>
            <a:off x="394875" y="627379"/>
            <a:ext cx="1107313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noProof="0" dirty="0">
                <a:solidFill>
                  <a:srgbClr val="F68B32"/>
                </a:solidFill>
                <a:latin typeface="Vale Sans Black" panose="020B0A03020204030204" pitchFamily="34" charset="0"/>
              </a:rPr>
              <a:t>Número de respondentes das avaliações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01BBD539-55B5-F50B-A4C8-0AFC73CD7CA7}"/>
              </a:ext>
            </a:extLst>
          </p:cNvPr>
          <p:cNvGrpSpPr/>
          <p:nvPr/>
        </p:nvGrpSpPr>
        <p:grpSpPr>
          <a:xfrm>
            <a:off x="4429890" y="1410026"/>
            <a:ext cx="2891858" cy="4127104"/>
            <a:chOff x="3487791" y="1410026"/>
            <a:chExt cx="2891858" cy="4127104"/>
          </a:xfrm>
        </p:grpSpPr>
        <p:grpSp>
          <p:nvGrpSpPr>
            <p:cNvPr id="33" name="Agrupar 32">
              <a:extLst>
                <a:ext uri="{FF2B5EF4-FFF2-40B4-BE49-F238E27FC236}">
                  <a16:creationId xmlns:a16="http://schemas.microsoft.com/office/drawing/2014/main" id="{8E1D9970-33DF-4C39-6F67-6CB0D991E6E2}"/>
                </a:ext>
              </a:extLst>
            </p:cNvPr>
            <p:cNvGrpSpPr/>
            <p:nvPr/>
          </p:nvGrpSpPr>
          <p:grpSpPr>
            <a:xfrm>
              <a:off x="3487791" y="1946663"/>
              <a:ext cx="2891858" cy="3590467"/>
              <a:chOff x="847406" y="1781851"/>
              <a:chExt cx="2891858" cy="3590467"/>
            </a:xfrm>
          </p:grpSpPr>
          <p:sp>
            <p:nvSpPr>
              <p:cNvPr id="34" name="Retângulo: Cantos Arredondados 33">
                <a:extLst>
                  <a:ext uri="{FF2B5EF4-FFF2-40B4-BE49-F238E27FC236}">
                    <a16:creationId xmlns:a16="http://schemas.microsoft.com/office/drawing/2014/main" id="{6CC37CB2-F7E3-3F0B-BCEC-BC62153111DF}"/>
                  </a:ext>
                </a:extLst>
              </p:cNvPr>
              <p:cNvSpPr/>
              <p:nvPr/>
            </p:nvSpPr>
            <p:spPr>
              <a:xfrm>
                <a:off x="933165" y="1781851"/>
                <a:ext cx="2720340" cy="3590467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sp>
            <p:nvSpPr>
              <p:cNvPr id="35" name="Espaço Reservado para Texto 2">
                <a:extLst>
                  <a:ext uri="{FF2B5EF4-FFF2-40B4-BE49-F238E27FC236}">
                    <a16:creationId xmlns:a16="http://schemas.microsoft.com/office/drawing/2014/main" id="{FE3139B9-F912-3482-1D4C-EDB8D45585E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0808" y="2104780"/>
                <a:ext cx="2345055" cy="721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800" b="0" i="0" u="none" strike="noStrike" cap="none">
                    <a:solidFill>
                      <a:schemeClr val="dk1"/>
                    </a:solidFill>
                    <a:latin typeface="Vale Sans" panose="020B0503020204030204" pitchFamily="34" charset="0"/>
                    <a:ea typeface="Calibri"/>
                    <a:cs typeface="Calibri"/>
                    <a:sym typeface="Calibri"/>
                  </a:defRPr>
                </a:lvl1pPr>
                <a:lvl2pPr marL="914400" marR="0" lvl="1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4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2pPr>
                <a:lvl3pPr marL="1371600" marR="0" lvl="2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3pPr>
                <a:lvl4pPr marL="1828800" marR="0" lvl="3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4pPr>
                <a:lvl5pPr marL="2286000" marR="0" lvl="4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5pPr>
                <a:lvl6pPr marL="2743200" marR="0" lvl="5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3200400" marR="0" lvl="6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657600" marR="0" lvl="7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4114800" marR="0" lvl="8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 marL="114300" indent="0">
                  <a:buFont typeface="Arial"/>
                  <a:buNone/>
                </a:pPr>
                <a:r>
                  <a:rPr lang="pt-BR" sz="3200" b="1" noProof="0" dirty="0">
                    <a:solidFill>
                      <a:srgbClr val="01AA8D"/>
                    </a:solidFill>
                  </a:rPr>
                  <a:t>945</a:t>
                </a:r>
                <a:r>
                  <a:rPr lang="pt-BR" sz="2000" noProof="0" dirty="0">
                    <a:solidFill>
                      <a:srgbClr val="747678"/>
                    </a:solidFill>
                  </a:rPr>
                  <a:t> estudantes</a:t>
                </a:r>
              </a:p>
            </p:txBody>
          </p:sp>
          <p:sp>
            <p:nvSpPr>
              <p:cNvPr id="36" name="Elipse 35">
                <a:extLst>
                  <a:ext uri="{FF2B5EF4-FFF2-40B4-BE49-F238E27FC236}">
                    <a16:creationId xmlns:a16="http://schemas.microsoft.com/office/drawing/2014/main" id="{968E6BA3-F6BF-242B-8696-B695BA1E87F3}"/>
                  </a:ext>
                </a:extLst>
              </p:cNvPr>
              <p:cNvSpPr/>
              <p:nvPr/>
            </p:nvSpPr>
            <p:spPr>
              <a:xfrm>
                <a:off x="1707084" y="2996320"/>
                <a:ext cx="1188720" cy="1107440"/>
              </a:xfrm>
              <a:prstGeom prst="ellipse">
                <a:avLst/>
              </a:prstGeom>
              <a:noFill/>
              <a:ln w="38100">
                <a:solidFill>
                  <a:srgbClr val="01AA8D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pt-BR" sz="1100" noProof="0" dirty="0"/>
              </a:p>
            </p:txBody>
          </p:sp>
          <p:sp>
            <p:nvSpPr>
              <p:cNvPr id="37" name="Espaço Reservado para Texto 2">
                <a:extLst>
                  <a:ext uri="{FF2B5EF4-FFF2-40B4-BE49-F238E27FC236}">
                    <a16:creationId xmlns:a16="http://schemas.microsoft.com/office/drawing/2014/main" id="{5C197B1B-1126-9897-A283-E9B1B7390F9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1748" y="4267315"/>
                <a:ext cx="2543174" cy="10483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2500" lnSpcReduction="10000"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800" b="0" i="0" u="none" strike="noStrike" cap="none">
                    <a:solidFill>
                      <a:schemeClr val="dk1"/>
                    </a:solidFill>
                    <a:latin typeface="Vale Sans" panose="020B0503020204030204" pitchFamily="34" charset="0"/>
                    <a:ea typeface="Calibri"/>
                    <a:cs typeface="Calibri"/>
                    <a:sym typeface="Calibri"/>
                  </a:defRPr>
                </a:lvl1pPr>
                <a:lvl2pPr marL="914400" marR="0" lvl="1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4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2pPr>
                <a:lvl3pPr marL="1371600" marR="0" lvl="2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3pPr>
                <a:lvl4pPr marL="1828800" marR="0" lvl="3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4pPr>
                <a:lvl5pPr marL="2286000" marR="0" lvl="4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5pPr>
                <a:lvl6pPr marL="2743200" marR="0" lvl="5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3200400" marR="0" lvl="6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657600" marR="0" lvl="7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4114800" marR="0" lvl="8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 marL="114300" indent="0" algn="ctr">
                  <a:buFont typeface="Arial"/>
                  <a:buNone/>
                </a:pPr>
                <a:r>
                  <a:rPr lang="pt-BR" sz="2000" noProof="0" dirty="0">
                    <a:solidFill>
                      <a:srgbClr val="747678"/>
                    </a:solidFill>
                    <a:latin typeface="Vale Sans Light" panose="020B0403020204030204" pitchFamily="34" charset="0"/>
                  </a:rPr>
                  <a:t>Do total de estudantes do 3º ano</a:t>
                </a:r>
              </a:p>
              <a:p>
                <a:pPr marL="114300" indent="0" algn="ctr">
                  <a:buNone/>
                </a:pPr>
                <a:r>
                  <a:rPr lang="pt-BR" sz="2000" dirty="0">
                    <a:solidFill>
                      <a:srgbClr val="747678"/>
                    </a:solidFill>
                    <a:latin typeface="Vale Sans Light" panose="020B0403020204030204" pitchFamily="34" charset="0"/>
                  </a:rPr>
                  <a:t>LP + MAT + PT</a:t>
                </a:r>
              </a:p>
            </p:txBody>
          </p:sp>
          <p:graphicFrame>
            <p:nvGraphicFramePr>
              <p:cNvPr id="38" name="Gráfico 37">
                <a:extLst>
                  <a:ext uri="{FF2B5EF4-FFF2-40B4-BE49-F238E27FC236}">
                    <a16:creationId xmlns:a16="http://schemas.microsoft.com/office/drawing/2014/main" id="{F6A7D610-2BD8-96AD-633E-2B2608888566}"/>
                  </a:ext>
                </a:extLst>
              </p:cNvPr>
              <p:cNvGraphicFramePr/>
              <p:nvPr>
                <p:extLst/>
              </p:nvPr>
            </p:nvGraphicFramePr>
            <p:xfrm>
              <a:off x="847406" y="2769773"/>
              <a:ext cx="2891858" cy="155799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39" name="CaixaDeTexto 38">
                <a:extLst>
                  <a:ext uri="{FF2B5EF4-FFF2-40B4-BE49-F238E27FC236}">
                    <a16:creationId xmlns:a16="http://schemas.microsoft.com/office/drawing/2014/main" id="{023927B2-9C5A-9669-FA0B-96763891D418}"/>
                  </a:ext>
                </a:extLst>
              </p:cNvPr>
              <p:cNvSpPr txBox="1"/>
              <p:nvPr/>
            </p:nvSpPr>
            <p:spPr>
              <a:xfrm>
                <a:off x="1811026" y="3270712"/>
                <a:ext cx="11276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noProof="0" dirty="0">
                    <a:solidFill>
                      <a:srgbClr val="01AA8D"/>
                    </a:solidFill>
                    <a:latin typeface="Vale Sans" panose="020B0503020204030204" pitchFamily="34" charset="0"/>
                  </a:rPr>
                  <a:t>59%</a:t>
                </a:r>
              </a:p>
            </p:txBody>
          </p:sp>
        </p:grpSp>
        <p:sp>
          <p:nvSpPr>
            <p:cNvPr id="49" name="CaixaDeTexto 48">
              <a:extLst>
                <a:ext uri="{FF2B5EF4-FFF2-40B4-BE49-F238E27FC236}">
                  <a16:creationId xmlns:a16="http://schemas.microsoft.com/office/drawing/2014/main" id="{3E9DFE78-AA7C-8580-C360-F7B53842466E}"/>
                </a:ext>
              </a:extLst>
            </p:cNvPr>
            <p:cNvSpPr txBox="1"/>
            <p:nvPr/>
          </p:nvSpPr>
          <p:spPr>
            <a:xfrm>
              <a:off x="4183336" y="1410026"/>
              <a:ext cx="15007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noProof="0" dirty="0">
                  <a:solidFill>
                    <a:srgbClr val="01AA8D"/>
                  </a:solidFill>
                  <a:latin typeface="Vale Sans Light" panose="020B0403020204030204" pitchFamily="34" charset="0"/>
                </a:rPr>
                <a:t>2024</a:t>
              </a:r>
            </a:p>
          </p:txBody>
        </p:sp>
        <p:cxnSp>
          <p:nvCxnSpPr>
            <p:cNvPr id="5" name="Conector reto 4">
              <a:extLst>
                <a:ext uri="{FF2B5EF4-FFF2-40B4-BE49-F238E27FC236}">
                  <a16:creationId xmlns:a16="http://schemas.microsoft.com/office/drawing/2014/main" id="{659BBD32-374A-D961-2045-FEAFD2C34722}"/>
                </a:ext>
              </a:extLst>
            </p:cNvPr>
            <p:cNvCxnSpPr>
              <a:cxnSpLocks/>
            </p:cNvCxnSpPr>
            <p:nvPr/>
          </p:nvCxnSpPr>
          <p:spPr>
            <a:xfrm>
              <a:off x="3681480" y="1787272"/>
              <a:ext cx="2504481" cy="0"/>
            </a:xfrm>
            <a:prstGeom prst="line">
              <a:avLst/>
            </a:prstGeom>
            <a:ln>
              <a:solidFill>
                <a:srgbClr val="01AA8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Agrupar 6">
            <a:extLst>
              <a:ext uri="{FF2B5EF4-FFF2-40B4-BE49-F238E27FC236}">
                <a16:creationId xmlns:a16="http://schemas.microsoft.com/office/drawing/2014/main" id="{C8071191-BA71-325A-6648-D23903157629}"/>
              </a:ext>
            </a:extLst>
          </p:cNvPr>
          <p:cNvGrpSpPr/>
          <p:nvPr/>
        </p:nvGrpSpPr>
        <p:grpSpPr>
          <a:xfrm>
            <a:off x="8207432" y="1353397"/>
            <a:ext cx="2891858" cy="4127104"/>
            <a:chOff x="3495900" y="1410026"/>
            <a:chExt cx="2891858" cy="4127104"/>
          </a:xfrm>
        </p:grpSpPr>
        <p:grpSp>
          <p:nvGrpSpPr>
            <p:cNvPr id="8" name="Agrupar 7">
              <a:extLst>
                <a:ext uri="{FF2B5EF4-FFF2-40B4-BE49-F238E27FC236}">
                  <a16:creationId xmlns:a16="http://schemas.microsoft.com/office/drawing/2014/main" id="{414241CA-6361-94C9-AC5C-CAC3499801EB}"/>
                </a:ext>
              </a:extLst>
            </p:cNvPr>
            <p:cNvGrpSpPr/>
            <p:nvPr/>
          </p:nvGrpSpPr>
          <p:grpSpPr>
            <a:xfrm>
              <a:off x="3495900" y="1946663"/>
              <a:ext cx="2891858" cy="3590467"/>
              <a:chOff x="855515" y="1781851"/>
              <a:chExt cx="2891858" cy="3590467"/>
            </a:xfrm>
          </p:grpSpPr>
          <p:sp>
            <p:nvSpPr>
              <p:cNvPr id="14" name="Retângulo: Cantos Arredondados 13">
                <a:extLst>
                  <a:ext uri="{FF2B5EF4-FFF2-40B4-BE49-F238E27FC236}">
                    <a16:creationId xmlns:a16="http://schemas.microsoft.com/office/drawing/2014/main" id="{6D6E8E9B-5875-AFF6-858A-7A8437D23A50}"/>
                  </a:ext>
                </a:extLst>
              </p:cNvPr>
              <p:cNvSpPr/>
              <p:nvPr/>
            </p:nvSpPr>
            <p:spPr>
              <a:xfrm>
                <a:off x="933165" y="1781851"/>
                <a:ext cx="2720340" cy="3590467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noProof="0" dirty="0"/>
              </a:p>
            </p:txBody>
          </p:sp>
          <p:sp>
            <p:nvSpPr>
              <p:cNvPr id="16" name="Espaço Reservado para Texto 2">
                <a:extLst>
                  <a:ext uri="{FF2B5EF4-FFF2-40B4-BE49-F238E27FC236}">
                    <a16:creationId xmlns:a16="http://schemas.microsoft.com/office/drawing/2014/main" id="{E2EFFF76-3962-DFB4-A2DD-7900410CFC5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20808" y="2104780"/>
                <a:ext cx="2345055" cy="721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77500" lnSpcReduction="20000"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800" b="0" i="0" u="none" strike="noStrike" cap="none">
                    <a:solidFill>
                      <a:schemeClr val="dk1"/>
                    </a:solidFill>
                    <a:latin typeface="Vale Sans" panose="020B0503020204030204" pitchFamily="34" charset="0"/>
                    <a:ea typeface="Calibri"/>
                    <a:cs typeface="Calibri"/>
                    <a:sym typeface="Calibri"/>
                  </a:defRPr>
                </a:lvl1pPr>
                <a:lvl2pPr marL="914400" marR="0" lvl="1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4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2pPr>
                <a:lvl3pPr marL="1371600" marR="0" lvl="2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3pPr>
                <a:lvl4pPr marL="1828800" marR="0" lvl="3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4pPr>
                <a:lvl5pPr marL="2286000" marR="0" lvl="4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5pPr>
                <a:lvl6pPr marL="2743200" marR="0" lvl="5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3200400" marR="0" lvl="6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657600" marR="0" lvl="7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4114800" marR="0" lvl="8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 marL="114300" indent="0" algn="ctr">
                  <a:lnSpc>
                    <a:spcPct val="110000"/>
                  </a:lnSpc>
                  <a:buFont typeface="Arial"/>
                  <a:buNone/>
                </a:pPr>
                <a:r>
                  <a:rPr lang="pt-BR" sz="3500" b="1" noProof="0" dirty="0">
                    <a:solidFill>
                      <a:srgbClr val="A02B93"/>
                    </a:solidFill>
                  </a:rPr>
                  <a:t>1.077</a:t>
                </a:r>
                <a:r>
                  <a:rPr lang="pt-BR" sz="1800" noProof="0" dirty="0">
                    <a:solidFill>
                      <a:srgbClr val="747678"/>
                    </a:solidFill>
                  </a:rPr>
                  <a:t> </a:t>
                </a:r>
                <a:r>
                  <a:rPr lang="pt-BR" sz="2200" noProof="0" dirty="0">
                    <a:solidFill>
                      <a:srgbClr val="747678"/>
                    </a:solidFill>
                  </a:rPr>
                  <a:t>estudantes</a:t>
                </a:r>
              </a:p>
            </p:txBody>
          </p:sp>
          <p:sp>
            <p:nvSpPr>
              <p:cNvPr id="40" name="Elipse 39">
                <a:extLst>
                  <a:ext uri="{FF2B5EF4-FFF2-40B4-BE49-F238E27FC236}">
                    <a16:creationId xmlns:a16="http://schemas.microsoft.com/office/drawing/2014/main" id="{68D3F731-949F-9D12-FF65-4BDBDCA7043B}"/>
                  </a:ext>
                </a:extLst>
              </p:cNvPr>
              <p:cNvSpPr/>
              <p:nvPr/>
            </p:nvSpPr>
            <p:spPr>
              <a:xfrm>
                <a:off x="1707084" y="2996320"/>
                <a:ext cx="1188720" cy="1107440"/>
              </a:xfrm>
              <a:prstGeom prst="ellipse">
                <a:avLst/>
              </a:prstGeom>
              <a:noFill/>
              <a:ln w="38100">
                <a:solidFill>
                  <a:srgbClr val="A02B93"/>
                </a:solidFill>
                <a:prstDash val="sys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pt-BR" sz="1100" noProof="0" dirty="0"/>
              </a:p>
            </p:txBody>
          </p:sp>
          <p:graphicFrame>
            <p:nvGraphicFramePr>
              <p:cNvPr id="42" name="Gráfico 41">
                <a:extLst>
                  <a:ext uri="{FF2B5EF4-FFF2-40B4-BE49-F238E27FC236}">
                    <a16:creationId xmlns:a16="http://schemas.microsoft.com/office/drawing/2014/main" id="{86AB1508-B6AB-61BA-C1FD-05C2B1C23CB6}"/>
                  </a:ext>
                </a:extLst>
              </p:cNvPr>
              <p:cNvGraphicFramePr/>
              <p:nvPr>
                <p:extLst/>
              </p:nvPr>
            </p:nvGraphicFramePr>
            <p:xfrm>
              <a:off x="855515" y="2798087"/>
              <a:ext cx="2891858" cy="155799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41" name="Espaço Reservado para Texto 2">
                <a:extLst>
                  <a:ext uri="{FF2B5EF4-FFF2-40B4-BE49-F238E27FC236}">
                    <a16:creationId xmlns:a16="http://schemas.microsoft.com/office/drawing/2014/main" id="{444E7E54-451D-24D9-1F50-8E97B2A3066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21748" y="4267315"/>
                <a:ext cx="2543174" cy="10483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rmAutofit fontScale="92500" lnSpcReduction="10000"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42900" algn="l" rtl="0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800" b="0" i="0" u="none" strike="noStrike" cap="none">
                    <a:solidFill>
                      <a:schemeClr val="dk1"/>
                    </a:solidFill>
                    <a:latin typeface="Vale Sans" panose="020B0503020204030204" pitchFamily="34" charset="0"/>
                    <a:ea typeface="Calibri"/>
                    <a:cs typeface="Calibri"/>
                    <a:sym typeface="Calibri"/>
                  </a:defRPr>
                </a:lvl1pPr>
                <a:lvl2pPr marL="914400" marR="0" lvl="1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4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2pPr>
                <a:lvl3pPr marL="1371600" marR="0" lvl="2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20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3pPr>
                <a:lvl4pPr marL="1828800" marR="0" lvl="3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4pPr>
                <a:lvl5pPr marL="2286000" marR="0" lvl="4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5pPr>
                <a:lvl6pPr marL="2743200" marR="0" lvl="5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3200400" marR="0" lvl="6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657600" marR="0" lvl="7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4114800" marR="0" lvl="8" indent="-342900" algn="l" rtl="0">
                  <a:lnSpc>
                    <a:spcPct val="90000"/>
                  </a:lnSpc>
                  <a:spcBef>
                    <a:spcPts val="50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Arial"/>
                  <a:buChar char="•"/>
                  <a:defRPr sz="18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 marL="114300" indent="0" algn="ctr">
                  <a:buFont typeface="Arial"/>
                  <a:buNone/>
                </a:pPr>
                <a:r>
                  <a:rPr lang="pt-BR" sz="2000" noProof="0" dirty="0">
                    <a:solidFill>
                      <a:srgbClr val="747678"/>
                    </a:solidFill>
                    <a:latin typeface="Vale Sans Light" panose="020B0403020204030204" pitchFamily="34" charset="0"/>
                  </a:rPr>
                  <a:t>Do total de estudantes do 3º ano</a:t>
                </a:r>
              </a:p>
              <a:p>
                <a:pPr marL="114300" indent="0" algn="ctr">
                  <a:buFont typeface="Arial"/>
                  <a:buNone/>
                </a:pPr>
                <a:r>
                  <a:rPr lang="pt-BR" sz="2000" noProof="0" dirty="0">
                    <a:solidFill>
                      <a:srgbClr val="747678"/>
                    </a:solidFill>
                    <a:latin typeface="Vale Sans Light" panose="020B0403020204030204" pitchFamily="34" charset="0"/>
                  </a:rPr>
                  <a:t>LP + MAT + PT</a:t>
                </a:r>
              </a:p>
            </p:txBody>
          </p:sp>
          <p:sp>
            <p:nvSpPr>
              <p:cNvPr id="43" name="CaixaDeTexto 42">
                <a:extLst>
                  <a:ext uri="{FF2B5EF4-FFF2-40B4-BE49-F238E27FC236}">
                    <a16:creationId xmlns:a16="http://schemas.microsoft.com/office/drawing/2014/main" id="{2CE72642-3AFB-5133-D7F5-551584CF0965}"/>
                  </a:ext>
                </a:extLst>
              </p:cNvPr>
              <p:cNvSpPr txBox="1"/>
              <p:nvPr/>
            </p:nvSpPr>
            <p:spPr>
              <a:xfrm>
                <a:off x="1811026" y="3315589"/>
                <a:ext cx="11276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800" dirty="0">
                    <a:solidFill>
                      <a:srgbClr val="A02B93"/>
                    </a:solidFill>
                    <a:latin typeface="Vale Sans" panose="020B0503020204030204" pitchFamily="34" charset="0"/>
                  </a:rPr>
                  <a:t>66</a:t>
                </a:r>
                <a:r>
                  <a:rPr lang="pt-BR" sz="2800" noProof="0" dirty="0">
                    <a:solidFill>
                      <a:srgbClr val="A02B93"/>
                    </a:solidFill>
                    <a:latin typeface="Vale Sans" panose="020B0503020204030204" pitchFamily="34" charset="0"/>
                  </a:rPr>
                  <a:t>%</a:t>
                </a:r>
              </a:p>
            </p:txBody>
          </p:sp>
        </p:grpSp>
        <p:sp>
          <p:nvSpPr>
            <p:cNvPr id="11" name="CaixaDeTexto 10">
              <a:extLst>
                <a:ext uri="{FF2B5EF4-FFF2-40B4-BE49-F238E27FC236}">
                  <a16:creationId xmlns:a16="http://schemas.microsoft.com/office/drawing/2014/main" id="{A27A8C81-B310-B46C-6A84-B40FD2EC11F1}"/>
                </a:ext>
              </a:extLst>
            </p:cNvPr>
            <p:cNvSpPr txBox="1"/>
            <p:nvPr/>
          </p:nvSpPr>
          <p:spPr>
            <a:xfrm>
              <a:off x="4183336" y="1410026"/>
              <a:ext cx="15007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noProof="0" dirty="0" smtClean="0">
                  <a:solidFill>
                    <a:srgbClr val="A02B93"/>
                  </a:solidFill>
                  <a:latin typeface="Vale Sans Light" panose="020B0403020204030204" pitchFamily="34" charset="0"/>
                </a:rPr>
                <a:t>2025</a:t>
              </a:r>
              <a:endParaRPr lang="pt-BR" noProof="0" dirty="0">
                <a:solidFill>
                  <a:srgbClr val="A02B93"/>
                </a:solidFill>
                <a:latin typeface="Vale Sans Light" panose="020B0403020204030204" pitchFamily="34" charset="0"/>
              </a:endParaRPr>
            </a:p>
          </p:txBody>
        </p:sp>
        <p:cxnSp>
          <p:nvCxnSpPr>
            <p:cNvPr id="12" name="Conector reto 11">
              <a:extLst>
                <a:ext uri="{FF2B5EF4-FFF2-40B4-BE49-F238E27FC236}">
                  <a16:creationId xmlns:a16="http://schemas.microsoft.com/office/drawing/2014/main" id="{7F996E2C-6376-0F90-D61D-6871CD0A74FD}"/>
                </a:ext>
              </a:extLst>
            </p:cNvPr>
            <p:cNvCxnSpPr>
              <a:cxnSpLocks/>
            </p:cNvCxnSpPr>
            <p:nvPr/>
          </p:nvCxnSpPr>
          <p:spPr>
            <a:xfrm>
              <a:off x="3681480" y="1787272"/>
              <a:ext cx="2504481" cy="0"/>
            </a:xfrm>
            <a:prstGeom prst="line">
              <a:avLst/>
            </a:prstGeom>
            <a:ln>
              <a:solidFill>
                <a:srgbClr val="A02B9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73097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449576" y="212361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01AA8D"/>
                </a:solidFill>
                <a:latin typeface="Vale Sans Black" panose="020B0A03020204030204" pitchFamily="34" charset="0"/>
              </a:rPr>
              <a:t>Roteiro do encontro</a:t>
            </a:r>
          </a:p>
        </p:txBody>
      </p:sp>
      <p:sp>
        <p:nvSpPr>
          <p:cNvPr id="3" name="Retângulo 2"/>
          <p:cNvSpPr/>
          <p:nvPr/>
        </p:nvSpPr>
        <p:spPr>
          <a:xfrm>
            <a:off x="2429691" y="2259874"/>
            <a:ext cx="3200400" cy="143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592240"/>
              </p:ext>
            </p:extLst>
          </p:nvPr>
        </p:nvGraphicFramePr>
        <p:xfrm>
          <a:off x="778933" y="1241780"/>
          <a:ext cx="8636530" cy="3587522"/>
        </p:xfrm>
        <a:graphic>
          <a:graphicData uri="http://schemas.openxmlformats.org/drawingml/2006/table">
            <a:tbl>
              <a:tblPr bandRow="1"/>
              <a:tblGrid>
                <a:gridCol w="6750756">
                  <a:extLst>
                    <a:ext uri="{9D8B030D-6E8A-4147-A177-3AD203B41FA5}">
                      <a16:colId xmlns:a16="http://schemas.microsoft.com/office/drawing/2014/main" val="2950163894"/>
                    </a:ext>
                  </a:extLst>
                </a:gridCol>
                <a:gridCol w="1885774">
                  <a:extLst>
                    <a:ext uri="{9D8B030D-6E8A-4147-A177-3AD203B41FA5}">
                      <a16:colId xmlns:a16="http://schemas.microsoft.com/office/drawing/2014/main" val="2004303836"/>
                    </a:ext>
                  </a:extLst>
                </a:gridCol>
              </a:tblGrid>
              <a:tr h="2887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b="1" dirty="0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Atividade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b="1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Duração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1514869"/>
                  </a:ext>
                </a:extLst>
              </a:tr>
              <a:tr h="2887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Boas vindas e café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20 min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6820621"/>
                  </a:ext>
                </a:extLst>
              </a:tr>
              <a:tr h="2887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Compartilhamento da pauta e dos objetivos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10 min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2245950"/>
                  </a:ext>
                </a:extLst>
              </a:tr>
              <a:tr h="2887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Momento cultural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50 min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292066"/>
                  </a:ext>
                </a:extLst>
              </a:tr>
              <a:tr h="2887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Socialização do trabalho realizado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30h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0632281"/>
                  </a:ext>
                </a:extLst>
              </a:tr>
              <a:tr h="2887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Devolutiva avaliação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30 min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0341517"/>
                  </a:ext>
                </a:extLst>
              </a:tr>
              <a:tr h="2887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Almoço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1h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255373"/>
                  </a:ext>
                </a:extLst>
              </a:tr>
              <a:tr h="3500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Vale Sans" panose="020B0503020204030204" pitchFamily="34" charset="0"/>
                          <a:ea typeface="Roboto"/>
                          <a:cs typeface="Roboto"/>
                        </a:rPr>
                        <a:t>Manutenção da ação relacionada às Práticas de Linguagem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 smtClean="0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20 min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0896357"/>
                  </a:ext>
                </a:extLst>
              </a:tr>
              <a:tr h="2887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Vale Sans" panose="020B0503020204030204" pitchFamily="34" charset="0"/>
                          <a:ea typeface="Roboto"/>
                          <a:cs typeface="Roboto"/>
                        </a:rPr>
                        <a:t>Implementação da ação institucional de Matemática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 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1h20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296662"/>
                  </a:ext>
                </a:extLst>
              </a:tr>
              <a:tr h="34997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highlight>
                            <a:srgbClr val="FFFFFF"/>
                          </a:highlight>
                          <a:latin typeface="Vale Sans" panose="020B0503020204030204" pitchFamily="34" charset="0"/>
                          <a:ea typeface="Roboto"/>
                          <a:cs typeface="Roboto"/>
                        </a:rPr>
                        <a:t>Continuidade da discussão e organização da gestão do tempo</a:t>
                      </a: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 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40 min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0002313"/>
                  </a:ext>
                </a:extLst>
              </a:tr>
              <a:tr h="2887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Próximos passos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10 min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6086213"/>
                  </a:ext>
                </a:extLst>
              </a:tr>
              <a:tr h="28875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Avaliação e presença</a:t>
                      </a:r>
                      <a:endParaRPr lang="pt-BR" sz="180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800" dirty="0">
                          <a:solidFill>
                            <a:schemeClr val="tx1"/>
                          </a:solidFill>
                          <a:effectLst/>
                          <a:latin typeface="Vale Sans" panose="020B0503020204030204" pitchFamily="34" charset="0"/>
                          <a:ea typeface="Vale Sans" panose="020B0503020204030204" pitchFamily="34" charset="0"/>
                          <a:cs typeface="Vale Sans" panose="020B0503020204030204" pitchFamily="34" charset="0"/>
                        </a:rPr>
                        <a:t>10 min</a:t>
                      </a:r>
                      <a:endParaRPr lang="pt-BR" sz="1800" dirty="0">
                        <a:solidFill>
                          <a:schemeClr val="tx1"/>
                        </a:solidFill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59451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929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: Cantos Arredondados 1">
            <a:extLst>
              <a:ext uri="{FF2B5EF4-FFF2-40B4-BE49-F238E27FC236}">
                <a16:creationId xmlns:a16="http://schemas.microsoft.com/office/drawing/2014/main" id="{30DF7CA1-9287-B5E3-854B-CD76088DCC84}"/>
              </a:ext>
            </a:extLst>
          </p:cNvPr>
          <p:cNvSpPr/>
          <p:nvPr/>
        </p:nvSpPr>
        <p:spPr>
          <a:xfrm>
            <a:off x="3291231" y="1596787"/>
            <a:ext cx="8690897" cy="4162567"/>
          </a:xfrm>
          <a:prstGeom prst="roundRect">
            <a:avLst>
              <a:gd name="adj" fmla="val 8470"/>
            </a:avLst>
          </a:prstGeom>
          <a:noFill/>
          <a:ln w="57150">
            <a:solidFill>
              <a:srgbClr val="01AA8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C1AE9B4-B3C6-93B7-F84C-CA16BF5A38C8}"/>
              </a:ext>
            </a:extLst>
          </p:cNvPr>
          <p:cNvGrpSpPr/>
          <p:nvPr/>
        </p:nvGrpSpPr>
        <p:grpSpPr>
          <a:xfrm>
            <a:off x="440113" y="1842448"/>
            <a:ext cx="2692945" cy="3690758"/>
            <a:chOff x="440113" y="1761893"/>
            <a:chExt cx="2692945" cy="3925548"/>
          </a:xfrm>
        </p:grpSpPr>
        <p:sp>
          <p:nvSpPr>
            <p:cNvPr id="5" name="Retângulo: Cantos Arredondados 4">
              <a:extLst>
                <a:ext uri="{FF2B5EF4-FFF2-40B4-BE49-F238E27FC236}">
                  <a16:creationId xmlns:a16="http://schemas.microsoft.com/office/drawing/2014/main" id="{6BB83899-11F3-0B00-EEA4-C69D0251B267}"/>
                </a:ext>
              </a:extLst>
            </p:cNvPr>
            <p:cNvSpPr/>
            <p:nvPr/>
          </p:nvSpPr>
          <p:spPr>
            <a:xfrm>
              <a:off x="479942" y="1783778"/>
              <a:ext cx="2613289" cy="3903663"/>
            </a:xfrm>
            <a:prstGeom prst="roundRect">
              <a:avLst>
                <a:gd name="adj" fmla="val 60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6" name="CaixaDeTexto 5">
              <a:extLst>
                <a:ext uri="{FF2B5EF4-FFF2-40B4-BE49-F238E27FC236}">
                  <a16:creationId xmlns:a16="http://schemas.microsoft.com/office/drawing/2014/main" id="{4B7DDDB1-EC93-9C19-9328-27362EE81BF1}"/>
                </a:ext>
              </a:extLst>
            </p:cNvPr>
            <p:cNvSpPr txBox="1"/>
            <p:nvPr/>
          </p:nvSpPr>
          <p:spPr>
            <a:xfrm>
              <a:off x="603709" y="2053219"/>
              <a:ext cx="2399085" cy="26846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pt-BR" b="1" dirty="0"/>
            </a:p>
            <a:p>
              <a:endParaRPr lang="pt-BR" b="1" dirty="0"/>
            </a:p>
            <a:p>
              <a:endParaRPr lang="pt-BR" b="1" dirty="0"/>
            </a:p>
            <a:p>
              <a:endParaRPr lang="pt-BR" b="1" dirty="0"/>
            </a:p>
            <a:p>
              <a:pPr algn="ctr"/>
              <a:r>
                <a:rPr lang="pt-BR" sz="2400" b="1" dirty="0">
                  <a:solidFill>
                    <a:srgbClr val="747678"/>
                  </a:solidFill>
                  <a:latin typeface="Vale Sans" panose="020B0503020204030204" pitchFamily="34" charset="0"/>
                </a:rPr>
                <a:t>ACERTOU  </a:t>
              </a:r>
              <a:r>
                <a:rPr lang="pt-BR" sz="2400" b="1" dirty="0">
                  <a:solidFill>
                    <a:srgbClr val="E2702F"/>
                  </a:solidFill>
                  <a:latin typeface="Vale Sans" panose="020B0503020204030204" pitchFamily="34" charset="0"/>
                </a:rPr>
                <a:t>ACIMA</a:t>
              </a:r>
            </a:p>
            <a:p>
              <a:pPr algn="ctr"/>
              <a:r>
                <a:rPr lang="pt-BR" sz="2400" b="1" dirty="0">
                  <a:solidFill>
                    <a:srgbClr val="E2702F"/>
                  </a:solidFill>
                  <a:latin typeface="Vale Sans" panose="020B0503020204030204" pitchFamily="34" charset="0"/>
                </a:rPr>
                <a:t>≥ 75%</a:t>
              </a:r>
              <a:endParaRPr lang="pt-BR" sz="2400" b="1" dirty="0">
                <a:solidFill>
                  <a:srgbClr val="747678"/>
                </a:solidFill>
                <a:latin typeface="Vale Sans" panose="020B0503020204030204" pitchFamily="34" charset="0"/>
              </a:endParaRPr>
            </a:p>
            <a:p>
              <a:pPr algn="ctr"/>
              <a:r>
                <a:rPr lang="pt-BR" sz="2400" b="1" dirty="0">
                  <a:solidFill>
                    <a:srgbClr val="747678"/>
                  </a:solidFill>
                  <a:latin typeface="Vale Sans" panose="020B0503020204030204" pitchFamily="34" charset="0"/>
                </a:rPr>
                <a:t>DA PROVA  </a:t>
              </a:r>
            </a:p>
          </p:txBody>
        </p:sp>
        <p:pic>
          <p:nvPicPr>
            <p:cNvPr id="26" name="Picture 25" descr="A green square with a black background&#10;&#10;Description automatically generated">
              <a:extLst>
                <a:ext uri="{FF2B5EF4-FFF2-40B4-BE49-F238E27FC236}">
                  <a16:creationId xmlns:a16="http://schemas.microsoft.com/office/drawing/2014/main" id="{007974BA-B2C1-B1DC-E7E8-4D00C1FC19D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84395"/>
            <a:stretch/>
          </p:blipFill>
          <p:spPr>
            <a:xfrm>
              <a:off x="440113" y="1785086"/>
              <a:ext cx="2692945" cy="1002823"/>
            </a:xfrm>
            <a:prstGeom prst="rect">
              <a:avLst/>
            </a:prstGeom>
          </p:spPr>
        </p:pic>
        <p:sp>
          <p:nvSpPr>
            <p:cNvPr id="29" name="Retângulo: Cantos Arredondados 28">
              <a:extLst>
                <a:ext uri="{FF2B5EF4-FFF2-40B4-BE49-F238E27FC236}">
                  <a16:creationId xmlns:a16="http://schemas.microsoft.com/office/drawing/2014/main" id="{CD097F93-0CC6-7C71-A25F-A8128F0C480A}"/>
                </a:ext>
              </a:extLst>
            </p:cNvPr>
            <p:cNvSpPr/>
            <p:nvPr/>
          </p:nvSpPr>
          <p:spPr>
            <a:xfrm>
              <a:off x="479942" y="1761893"/>
              <a:ext cx="2613289" cy="713351"/>
            </a:xfrm>
            <a:prstGeom prst="roundRect">
              <a:avLst>
                <a:gd name="adj" fmla="val 22243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>
                  <a:latin typeface="Vale Sans" panose="020B0503020204030204" pitchFamily="34" charset="0"/>
                </a:rPr>
                <a:t>ADEQUADO</a:t>
              </a:r>
            </a:p>
          </p:txBody>
        </p:sp>
        <p:sp>
          <p:nvSpPr>
            <p:cNvPr id="7" name="CaixaDeTexto 6">
              <a:extLst>
                <a:ext uri="{FF2B5EF4-FFF2-40B4-BE49-F238E27FC236}">
                  <a16:creationId xmlns:a16="http://schemas.microsoft.com/office/drawing/2014/main" id="{228C85B2-6531-D12F-2B57-2BE73164A864}"/>
                </a:ext>
              </a:extLst>
            </p:cNvPr>
            <p:cNvSpPr txBox="1"/>
            <p:nvPr/>
          </p:nvSpPr>
          <p:spPr>
            <a:xfrm>
              <a:off x="2057354" y="3051389"/>
              <a:ext cx="9809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pt-BR" sz="2000" b="1" dirty="0">
                <a:solidFill>
                  <a:srgbClr val="F68B32"/>
                </a:solidFill>
                <a:latin typeface="Vale Sans Black" panose="020B0A03020204030204" pitchFamily="34" charset="0"/>
              </a:endParaRPr>
            </a:p>
          </p:txBody>
        </p:sp>
        <p:sp>
          <p:nvSpPr>
            <p:cNvPr id="10" name="CaixaDeTexto 9">
              <a:extLst>
                <a:ext uri="{FF2B5EF4-FFF2-40B4-BE49-F238E27FC236}">
                  <a16:creationId xmlns:a16="http://schemas.microsoft.com/office/drawing/2014/main" id="{A191CF7D-09A2-03B9-1632-8DF45C074F44}"/>
                </a:ext>
              </a:extLst>
            </p:cNvPr>
            <p:cNvSpPr txBox="1"/>
            <p:nvPr/>
          </p:nvSpPr>
          <p:spPr>
            <a:xfrm>
              <a:off x="2322097" y="5220181"/>
              <a:ext cx="6091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pt-BR" sz="2000" b="1" dirty="0">
                <a:solidFill>
                  <a:srgbClr val="F68B32"/>
                </a:solidFill>
                <a:latin typeface="Vale Sans Black" panose="020B0A03020204030204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36787EC5-E616-1D7B-41F7-1E7FEBE053D8}"/>
              </a:ext>
            </a:extLst>
          </p:cNvPr>
          <p:cNvGrpSpPr/>
          <p:nvPr/>
        </p:nvGrpSpPr>
        <p:grpSpPr>
          <a:xfrm>
            <a:off x="6253818" y="1864276"/>
            <a:ext cx="2744173" cy="3690758"/>
            <a:chOff x="3207342" y="1761893"/>
            <a:chExt cx="2744173" cy="3915323"/>
          </a:xfrm>
        </p:grpSpPr>
        <p:sp>
          <p:nvSpPr>
            <p:cNvPr id="11" name="Retângulo: Cantos Arredondados 10">
              <a:extLst>
                <a:ext uri="{FF2B5EF4-FFF2-40B4-BE49-F238E27FC236}">
                  <a16:creationId xmlns:a16="http://schemas.microsoft.com/office/drawing/2014/main" id="{37E84A10-9D02-EC99-FF4D-F07BABAD5DAA}"/>
                </a:ext>
              </a:extLst>
            </p:cNvPr>
            <p:cNvSpPr/>
            <p:nvPr/>
          </p:nvSpPr>
          <p:spPr>
            <a:xfrm>
              <a:off x="3273966" y="1783778"/>
              <a:ext cx="2613289" cy="3893438"/>
            </a:xfrm>
            <a:prstGeom prst="roundRect">
              <a:avLst>
                <a:gd name="adj" fmla="val 60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27" name="Picture 26" descr="A green square with a black background&#10;&#10;Description automatically generated">
              <a:extLst>
                <a:ext uri="{FF2B5EF4-FFF2-40B4-BE49-F238E27FC236}">
                  <a16:creationId xmlns:a16="http://schemas.microsoft.com/office/drawing/2014/main" id="{78B98253-1EA6-04FD-2F1C-309044AC369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84395"/>
            <a:stretch/>
          </p:blipFill>
          <p:spPr>
            <a:xfrm>
              <a:off x="3207342" y="1761893"/>
              <a:ext cx="2744173" cy="1002823"/>
            </a:xfrm>
            <a:prstGeom prst="rect">
              <a:avLst/>
            </a:prstGeom>
          </p:spPr>
        </p:pic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D5D8EEC7-94AE-AA7F-0238-1FBA5D536FAE}"/>
                </a:ext>
              </a:extLst>
            </p:cNvPr>
            <p:cNvSpPr txBox="1"/>
            <p:nvPr/>
          </p:nvSpPr>
          <p:spPr>
            <a:xfrm>
              <a:off x="3381068" y="1939356"/>
              <a:ext cx="239908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pt-BR" b="1" dirty="0"/>
            </a:p>
            <a:p>
              <a:endParaRPr lang="pt-BR" b="1" dirty="0"/>
            </a:p>
            <a:p>
              <a:endParaRPr lang="pt-BR" b="1" dirty="0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80686D96-2B99-25D4-3ED1-CB89A002C709}"/>
                </a:ext>
              </a:extLst>
            </p:cNvPr>
            <p:cNvSpPr txBox="1"/>
            <p:nvPr/>
          </p:nvSpPr>
          <p:spPr>
            <a:xfrm>
              <a:off x="4900835" y="3840789"/>
              <a:ext cx="10328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pt-BR" sz="2000" b="1" dirty="0">
                <a:solidFill>
                  <a:srgbClr val="F68B32"/>
                </a:solidFill>
                <a:latin typeface="Vale Sans Black" panose="020B0A03020204030204" pitchFamily="34" charset="0"/>
              </a:endParaRP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8EB55713-C61B-B1C2-7478-9FEEF5B4DC13}"/>
                </a:ext>
              </a:extLst>
            </p:cNvPr>
            <p:cNvSpPr txBox="1"/>
            <p:nvPr/>
          </p:nvSpPr>
          <p:spPr>
            <a:xfrm>
              <a:off x="5056737" y="5181865"/>
              <a:ext cx="6912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pt-BR" sz="2000" b="1" dirty="0">
                <a:solidFill>
                  <a:srgbClr val="F68B32"/>
                </a:solidFill>
                <a:latin typeface="Vale Sans Black" panose="020B0A03020204030204" pitchFamily="34" charset="0"/>
              </a:endParaRPr>
            </a:p>
          </p:txBody>
        </p:sp>
        <p:sp>
          <p:nvSpPr>
            <p:cNvPr id="30" name="Retângulo: Cantos Arredondados 29">
              <a:extLst>
                <a:ext uri="{FF2B5EF4-FFF2-40B4-BE49-F238E27FC236}">
                  <a16:creationId xmlns:a16="http://schemas.microsoft.com/office/drawing/2014/main" id="{FA5E3483-54E1-CFC9-9A87-667DDCE6C737}"/>
                </a:ext>
              </a:extLst>
            </p:cNvPr>
            <p:cNvSpPr/>
            <p:nvPr/>
          </p:nvSpPr>
          <p:spPr>
            <a:xfrm>
              <a:off x="3283560" y="1812431"/>
              <a:ext cx="2613289" cy="662812"/>
            </a:xfrm>
            <a:prstGeom prst="roundRect">
              <a:avLst>
                <a:gd name="adj" fmla="val 22243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>
                  <a:latin typeface="Vale Sans" panose="020B0503020204030204" pitchFamily="34" charset="0"/>
                </a:rPr>
                <a:t>CRÍTICO</a:t>
              </a:r>
            </a:p>
          </p:txBody>
        </p:sp>
      </p:grpSp>
      <p:sp>
        <p:nvSpPr>
          <p:cNvPr id="24" name="CaixaDeTexto 6">
            <a:extLst>
              <a:ext uri="{FF2B5EF4-FFF2-40B4-BE49-F238E27FC236}">
                <a16:creationId xmlns:a16="http://schemas.microsoft.com/office/drawing/2014/main" id="{92B8FEDA-E702-F257-F456-D9B7F14206C7}"/>
              </a:ext>
            </a:extLst>
          </p:cNvPr>
          <p:cNvSpPr txBox="1"/>
          <p:nvPr/>
        </p:nvSpPr>
        <p:spPr>
          <a:xfrm>
            <a:off x="332273" y="718236"/>
            <a:ext cx="9469887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F68B32"/>
                </a:solidFill>
                <a:latin typeface="Vale Sans Black" panose="020B0A03020204030204" pitchFamily="34" charset="0"/>
              </a:rPr>
              <a:t>Critérios de avaliação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A1BAF82-E94D-9879-A154-A9A39D154DF0}"/>
              </a:ext>
            </a:extLst>
          </p:cNvPr>
          <p:cNvSpPr txBox="1"/>
          <p:nvPr/>
        </p:nvSpPr>
        <p:spPr>
          <a:xfrm>
            <a:off x="6427544" y="2968257"/>
            <a:ext cx="236692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747678"/>
                </a:solidFill>
                <a:latin typeface="Vale Sans" panose="020B0503020204030204" pitchFamily="34" charset="0"/>
              </a:rPr>
              <a:t>ACERTOU  </a:t>
            </a:r>
          </a:p>
          <a:p>
            <a:pPr algn="ctr"/>
            <a:r>
              <a:rPr lang="pt-BR" sz="2400" b="1" dirty="0">
                <a:solidFill>
                  <a:srgbClr val="E2702F"/>
                </a:solidFill>
                <a:latin typeface="Vale Sans" panose="020B0503020204030204" pitchFamily="34" charset="0"/>
              </a:rPr>
              <a:t>ENTRE</a:t>
            </a:r>
          </a:p>
          <a:p>
            <a:pPr algn="ctr"/>
            <a:r>
              <a:rPr lang="pt-BR" sz="2400" b="1" dirty="0">
                <a:solidFill>
                  <a:srgbClr val="E2702F"/>
                </a:solidFill>
                <a:latin typeface="Vale Sans" panose="020B0503020204030204" pitchFamily="34" charset="0"/>
              </a:rPr>
              <a:t>≥ 25%</a:t>
            </a:r>
          </a:p>
          <a:p>
            <a:pPr algn="ctr"/>
            <a:r>
              <a:rPr lang="pt-BR" sz="2400" b="1" dirty="0">
                <a:solidFill>
                  <a:srgbClr val="E2702F"/>
                </a:solidFill>
                <a:latin typeface="Vale Sans" panose="020B0503020204030204" pitchFamily="34" charset="0"/>
              </a:rPr>
              <a:t>&lt; 50%</a:t>
            </a:r>
          </a:p>
          <a:p>
            <a:pPr algn="ctr"/>
            <a:r>
              <a:rPr lang="pt-BR" sz="2400" b="1" dirty="0">
                <a:solidFill>
                  <a:srgbClr val="747678"/>
                </a:solidFill>
                <a:latin typeface="Vale Sans" panose="020B0503020204030204" pitchFamily="34" charset="0"/>
              </a:rPr>
              <a:t>DA PROVA  </a:t>
            </a:r>
          </a:p>
        </p:txBody>
      </p:sp>
      <p:grpSp>
        <p:nvGrpSpPr>
          <p:cNvPr id="45" name="Group 48">
            <a:extLst>
              <a:ext uri="{FF2B5EF4-FFF2-40B4-BE49-F238E27FC236}">
                <a16:creationId xmlns:a16="http://schemas.microsoft.com/office/drawing/2014/main" id="{6D3E7CA5-F66E-3C04-2981-DB4764F66913}"/>
              </a:ext>
            </a:extLst>
          </p:cNvPr>
          <p:cNvGrpSpPr/>
          <p:nvPr/>
        </p:nvGrpSpPr>
        <p:grpSpPr>
          <a:xfrm>
            <a:off x="9154124" y="1842448"/>
            <a:ext cx="2747117" cy="3690758"/>
            <a:chOff x="3207342" y="1761893"/>
            <a:chExt cx="2744173" cy="3915323"/>
          </a:xfrm>
        </p:grpSpPr>
        <p:sp>
          <p:nvSpPr>
            <p:cNvPr id="46" name="Retângulo: Cantos Arredondados 45">
              <a:extLst>
                <a:ext uri="{FF2B5EF4-FFF2-40B4-BE49-F238E27FC236}">
                  <a16:creationId xmlns:a16="http://schemas.microsoft.com/office/drawing/2014/main" id="{7FA5803F-8082-F7BC-C5E2-0320661CE97C}"/>
                </a:ext>
              </a:extLst>
            </p:cNvPr>
            <p:cNvSpPr/>
            <p:nvPr/>
          </p:nvSpPr>
          <p:spPr>
            <a:xfrm>
              <a:off x="3273966" y="1783778"/>
              <a:ext cx="2613289" cy="3893438"/>
            </a:xfrm>
            <a:prstGeom prst="roundRect">
              <a:avLst>
                <a:gd name="adj" fmla="val 60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47" name="Picture 26" descr="A green square with a black background&#10;&#10;Description automatically generated">
              <a:extLst>
                <a:ext uri="{FF2B5EF4-FFF2-40B4-BE49-F238E27FC236}">
                  <a16:creationId xmlns:a16="http://schemas.microsoft.com/office/drawing/2014/main" id="{3ED20487-AB84-F3F6-076C-EA3D2DAA56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84395"/>
            <a:stretch/>
          </p:blipFill>
          <p:spPr>
            <a:xfrm>
              <a:off x="3207342" y="1761893"/>
              <a:ext cx="2744173" cy="1002823"/>
            </a:xfrm>
            <a:prstGeom prst="rect">
              <a:avLst/>
            </a:prstGeom>
          </p:spPr>
        </p:pic>
        <p:sp>
          <p:nvSpPr>
            <p:cNvPr id="52" name="CaixaDeTexto 51">
              <a:extLst>
                <a:ext uri="{FF2B5EF4-FFF2-40B4-BE49-F238E27FC236}">
                  <a16:creationId xmlns:a16="http://schemas.microsoft.com/office/drawing/2014/main" id="{D510AB02-6918-A8C1-127E-AA336EEE9368}"/>
                </a:ext>
              </a:extLst>
            </p:cNvPr>
            <p:cNvSpPr txBox="1"/>
            <p:nvPr/>
          </p:nvSpPr>
          <p:spPr>
            <a:xfrm>
              <a:off x="3381068" y="1939356"/>
              <a:ext cx="239908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pt-BR" b="1" dirty="0"/>
            </a:p>
            <a:p>
              <a:endParaRPr lang="pt-BR" b="1" dirty="0"/>
            </a:p>
            <a:p>
              <a:endParaRPr lang="pt-BR" b="1" dirty="0"/>
            </a:p>
          </p:txBody>
        </p:sp>
        <p:sp>
          <p:nvSpPr>
            <p:cNvPr id="53" name="CaixaDeTexto 52">
              <a:extLst>
                <a:ext uri="{FF2B5EF4-FFF2-40B4-BE49-F238E27FC236}">
                  <a16:creationId xmlns:a16="http://schemas.microsoft.com/office/drawing/2014/main" id="{4A9D55D6-D601-2656-8C82-4BAA9D400501}"/>
                </a:ext>
              </a:extLst>
            </p:cNvPr>
            <p:cNvSpPr txBox="1"/>
            <p:nvPr/>
          </p:nvSpPr>
          <p:spPr>
            <a:xfrm>
              <a:off x="4900835" y="3840789"/>
              <a:ext cx="10328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pt-BR" sz="2000" b="1" dirty="0">
                <a:solidFill>
                  <a:srgbClr val="F68B32"/>
                </a:solidFill>
                <a:latin typeface="Vale Sans Black" panose="020B0A03020204030204" pitchFamily="34" charset="0"/>
              </a:endParaRPr>
            </a:p>
          </p:txBody>
        </p:sp>
        <p:sp>
          <p:nvSpPr>
            <p:cNvPr id="55" name="CaixaDeTexto 54">
              <a:extLst>
                <a:ext uri="{FF2B5EF4-FFF2-40B4-BE49-F238E27FC236}">
                  <a16:creationId xmlns:a16="http://schemas.microsoft.com/office/drawing/2014/main" id="{4D50E00A-4134-DFFB-A673-70AE9845D991}"/>
                </a:ext>
              </a:extLst>
            </p:cNvPr>
            <p:cNvSpPr txBox="1"/>
            <p:nvPr/>
          </p:nvSpPr>
          <p:spPr>
            <a:xfrm>
              <a:off x="5056737" y="5181865"/>
              <a:ext cx="6912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pt-BR" sz="2000" b="1" dirty="0">
                <a:solidFill>
                  <a:srgbClr val="F68B32"/>
                </a:solidFill>
                <a:latin typeface="Vale Sans Black" panose="020B0A03020204030204" pitchFamily="34" charset="0"/>
              </a:endParaRPr>
            </a:p>
          </p:txBody>
        </p:sp>
        <p:sp>
          <p:nvSpPr>
            <p:cNvPr id="56" name="Retângulo: Cantos Arredondados 55">
              <a:extLst>
                <a:ext uri="{FF2B5EF4-FFF2-40B4-BE49-F238E27FC236}">
                  <a16:creationId xmlns:a16="http://schemas.microsoft.com/office/drawing/2014/main" id="{5654C97C-27DD-FDB7-12F0-0222321E6B7F}"/>
                </a:ext>
              </a:extLst>
            </p:cNvPr>
            <p:cNvSpPr/>
            <p:nvPr/>
          </p:nvSpPr>
          <p:spPr>
            <a:xfrm>
              <a:off x="3283560" y="1812431"/>
              <a:ext cx="2613289" cy="662812"/>
            </a:xfrm>
            <a:prstGeom prst="roundRect">
              <a:avLst>
                <a:gd name="adj" fmla="val 22243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>
                  <a:latin typeface="Vale Sans" panose="020B0503020204030204" pitchFamily="34" charset="0"/>
                </a:rPr>
                <a:t>MUITO CRÍTICO</a:t>
              </a:r>
            </a:p>
          </p:txBody>
        </p:sp>
      </p:grpSp>
      <p:grpSp>
        <p:nvGrpSpPr>
          <p:cNvPr id="57" name="Group 48">
            <a:extLst>
              <a:ext uri="{FF2B5EF4-FFF2-40B4-BE49-F238E27FC236}">
                <a16:creationId xmlns:a16="http://schemas.microsoft.com/office/drawing/2014/main" id="{6BE524DE-37E8-72CF-5F02-0E970C81CB7E}"/>
              </a:ext>
            </a:extLst>
          </p:cNvPr>
          <p:cNvGrpSpPr/>
          <p:nvPr/>
        </p:nvGrpSpPr>
        <p:grpSpPr>
          <a:xfrm>
            <a:off x="3373724" y="1842448"/>
            <a:ext cx="2744173" cy="3690758"/>
            <a:chOff x="3207342" y="1761893"/>
            <a:chExt cx="2744173" cy="3915323"/>
          </a:xfrm>
        </p:grpSpPr>
        <p:sp>
          <p:nvSpPr>
            <p:cNvPr id="58" name="Retângulo: Cantos Arredondados 57">
              <a:extLst>
                <a:ext uri="{FF2B5EF4-FFF2-40B4-BE49-F238E27FC236}">
                  <a16:creationId xmlns:a16="http://schemas.microsoft.com/office/drawing/2014/main" id="{5F74655E-A9B2-C6BC-2681-19A17CA9AD8C}"/>
                </a:ext>
              </a:extLst>
            </p:cNvPr>
            <p:cNvSpPr/>
            <p:nvPr/>
          </p:nvSpPr>
          <p:spPr>
            <a:xfrm>
              <a:off x="3273966" y="1783778"/>
              <a:ext cx="2613289" cy="3893438"/>
            </a:xfrm>
            <a:prstGeom prst="roundRect">
              <a:avLst>
                <a:gd name="adj" fmla="val 601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pic>
          <p:nvPicPr>
            <p:cNvPr id="59" name="Picture 26" descr="A green square with a black background&#10;&#10;Description automatically generated">
              <a:extLst>
                <a:ext uri="{FF2B5EF4-FFF2-40B4-BE49-F238E27FC236}">
                  <a16:creationId xmlns:a16="http://schemas.microsoft.com/office/drawing/2014/main" id="{D8742B2F-0E4B-BAF3-BBA7-163581A63D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84395"/>
            <a:stretch/>
          </p:blipFill>
          <p:spPr>
            <a:xfrm>
              <a:off x="3207342" y="1761893"/>
              <a:ext cx="2744173" cy="1002823"/>
            </a:xfrm>
            <a:prstGeom prst="rect">
              <a:avLst/>
            </a:prstGeom>
          </p:spPr>
        </p:pic>
        <p:sp>
          <p:nvSpPr>
            <p:cNvPr id="60" name="CaixaDeTexto 59">
              <a:extLst>
                <a:ext uri="{FF2B5EF4-FFF2-40B4-BE49-F238E27FC236}">
                  <a16:creationId xmlns:a16="http://schemas.microsoft.com/office/drawing/2014/main" id="{DA1A9937-89AB-F0C4-70DC-75775BBA3896}"/>
                </a:ext>
              </a:extLst>
            </p:cNvPr>
            <p:cNvSpPr txBox="1"/>
            <p:nvPr/>
          </p:nvSpPr>
          <p:spPr>
            <a:xfrm>
              <a:off x="3381068" y="1939356"/>
              <a:ext cx="239908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pt-BR" b="1" dirty="0"/>
            </a:p>
            <a:p>
              <a:endParaRPr lang="pt-BR" b="1" dirty="0"/>
            </a:p>
            <a:p>
              <a:endParaRPr lang="pt-BR" b="1" dirty="0"/>
            </a:p>
          </p:txBody>
        </p:sp>
        <p:sp>
          <p:nvSpPr>
            <p:cNvPr id="61" name="CaixaDeTexto 60">
              <a:extLst>
                <a:ext uri="{FF2B5EF4-FFF2-40B4-BE49-F238E27FC236}">
                  <a16:creationId xmlns:a16="http://schemas.microsoft.com/office/drawing/2014/main" id="{8CEB19D8-66DC-2054-2685-2775C9E4B166}"/>
                </a:ext>
              </a:extLst>
            </p:cNvPr>
            <p:cNvSpPr txBox="1"/>
            <p:nvPr/>
          </p:nvSpPr>
          <p:spPr>
            <a:xfrm>
              <a:off x="4900835" y="3840789"/>
              <a:ext cx="10328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pt-BR" sz="2000" b="1" dirty="0">
                <a:solidFill>
                  <a:srgbClr val="F68B32"/>
                </a:solidFill>
                <a:latin typeface="Vale Sans Black" panose="020B0A03020204030204" pitchFamily="34" charset="0"/>
              </a:endParaRPr>
            </a:p>
          </p:txBody>
        </p:sp>
        <p:sp>
          <p:nvSpPr>
            <p:cNvPr id="63" name="CaixaDeTexto 62">
              <a:extLst>
                <a:ext uri="{FF2B5EF4-FFF2-40B4-BE49-F238E27FC236}">
                  <a16:creationId xmlns:a16="http://schemas.microsoft.com/office/drawing/2014/main" id="{71A69D0E-278A-37D6-BB99-698C825ED433}"/>
                </a:ext>
              </a:extLst>
            </p:cNvPr>
            <p:cNvSpPr txBox="1"/>
            <p:nvPr/>
          </p:nvSpPr>
          <p:spPr>
            <a:xfrm>
              <a:off x="5056737" y="5181865"/>
              <a:ext cx="69125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pt-BR" sz="2000" b="1" dirty="0">
                <a:solidFill>
                  <a:srgbClr val="F68B32"/>
                </a:solidFill>
                <a:latin typeface="Vale Sans Black" panose="020B0A03020204030204" pitchFamily="34" charset="0"/>
              </a:endParaRPr>
            </a:p>
          </p:txBody>
        </p:sp>
        <p:sp>
          <p:nvSpPr>
            <p:cNvPr id="64" name="Retângulo: Cantos Arredondados 63">
              <a:extLst>
                <a:ext uri="{FF2B5EF4-FFF2-40B4-BE49-F238E27FC236}">
                  <a16:creationId xmlns:a16="http://schemas.microsoft.com/office/drawing/2014/main" id="{E6357CD9-B8BB-D7CB-BB49-20AD833434DA}"/>
                </a:ext>
              </a:extLst>
            </p:cNvPr>
            <p:cNvSpPr/>
            <p:nvPr/>
          </p:nvSpPr>
          <p:spPr>
            <a:xfrm>
              <a:off x="3283560" y="1812431"/>
              <a:ext cx="2613289" cy="662812"/>
            </a:xfrm>
            <a:prstGeom prst="roundRect">
              <a:avLst>
                <a:gd name="adj" fmla="val 22243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b="1" dirty="0">
                  <a:latin typeface="Vale Sans" panose="020B0503020204030204" pitchFamily="34" charset="0"/>
                </a:rPr>
                <a:t>ELEMENTAR</a:t>
              </a:r>
            </a:p>
          </p:txBody>
        </p:sp>
      </p:grp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0DBB54A9-7004-CF94-C919-FF2061359F75}"/>
              </a:ext>
            </a:extLst>
          </p:cNvPr>
          <p:cNvSpPr txBox="1"/>
          <p:nvPr/>
        </p:nvSpPr>
        <p:spPr>
          <a:xfrm>
            <a:off x="9240523" y="2968257"/>
            <a:ext cx="248917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747678"/>
                </a:solidFill>
                <a:latin typeface="Vale Sans" panose="020B0503020204030204" pitchFamily="34" charset="0"/>
              </a:rPr>
              <a:t>ACERTOU  </a:t>
            </a:r>
          </a:p>
          <a:p>
            <a:pPr algn="ctr"/>
            <a:r>
              <a:rPr lang="pt-BR" sz="2400" b="1" dirty="0">
                <a:solidFill>
                  <a:srgbClr val="E2702F"/>
                </a:solidFill>
                <a:latin typeface="Vale Sans" panose="020B0503020204030204" pitchFamily="34" charset="0"/>
              </a:rPr>
              <a:t>ATÉ</a:t>
            </a:r>
          </a:p>
          <a:p>
            <a:pPr algn="ctr"/>
            <a:r>
              <a:rPr lang="pt-BR" sz="2400" b="1" dirty="0">
                <a:solidFill>
                  <a:srgbClr val="E2702F"/>
                </a:solidFill>
                <a:latin typeface="Vale Sans" panose="020B0503020204030204" pitchFamily="34" charset="0"/>
              </a:rPr>
              <a:t>&lt; 25% </a:t>
            </a:r>
          </a:p>
          <a:p>
            <a:pPr algn="ctr"/>
            <a:r>
              <a:rPr lang="pt-BR" sz="2400" b="1" dirty="0">
                <a:solidFill>
                  <a:srgbClr val="747678"/>
                </a:solidFill>
                <a:latin typeface="Vale Sans" panose="020B0503020204030204" pitchFamily="34" charset="0"/>
              </a:rPr>
              <a:t>DA PROVA  </a:t>
            </a:r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CBF806FF-09CA-FB44-032F-AB2986FD1019}"/>
              </a:ext>
            </a:extLst>
          </p:cNvPr>
          <p:cNvSpPr txBox="1"/>
          <p:nvPr/>
        </p:nvSpPr>
        <p:spPr>
          <a:xfrm>
            <a:off x="3471867" y="2968257"/>
            <a:ext cx="249594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747678"/>
                </a:solidFill>
                <a:latin typeface="Vale Sans" panose="020B0503020204030204" pitchFamily="34" charset="0"/>
              </a:rPr>
              <a:t>ACERTOU  </a:t>
            </a:r>
          </a:p>
          <a:p>
            <a:pPr algn="ctr"/>
            <a:r>
              <a:rPr lang="pt-BR" sz="2400" b="1" dirty="0">
                <a:solidFill>
                  <a:srgbClr val="E2702F"/>
                </a:solidFill>
                <a:latin typeface="Vale Sans" panose="020B0503020204030204" pitchFamily="34" charset="0"/>
              </a:rPr>
              <a:t>ENTRE</a:t>
            </a:r>
          </a:p>
          <a:p>
            <a:pPr algn="ctr"/>
            <a:r>
              <a:rPr lang="pt-BR" sz="2400" b="1" dirty="0">
                <a:solidFill>
                  <a:srgbClr val="E2702F"/>
                </a:solidFill>
                <a:latin typeface="Vale Sans" panose="020B0503020204030204" pitchFamily="34" charset="0"/>
              </a:rPr>
              <a:t>≥ 50%</a:t>
            </a:r>
          </a:p>
          <a:p>
            <a:pPr algn="ctr"/>
            <a:r>
              <a:rPr lang="pt-BR" sz="2400" b="1" dirty="0">
                <a:solidFill>
                  <a:srgbClr val="E2702F"/>
                </a:solidFill>
                <a:latin typeface="Vale Sans" panose="020B0503020204030204" pitchFamily="34" charset="0"/>
              </a:rPr>
              <a:t> &lt; 75%</a:t>
            </a:r>
          </a:p>
          <a:p>
            <a:pPr algn="ctr"/>
            <a:r>
              <a:rPr lang="pt-BR" sz="2400" b="1" dirty="0">
                <a:solidFill>
                  <a:srgbClr val="747678"/>
                </a:solidFill>
                <a:latin typeface="Vale Sans" panose="020B0503020204030204" pitchFamily="34" charset="0"/>
              </a:rPr>
              <a:t>DA PROVA  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9ACBBA2-D397-0061-8D75-2DC9099AB72B}"/>
              </a:ext>
            </a:extLst>
          </p:cNvPr>
          <p:cNvSpPr txBox="1"/>
          <p:nvPr/>
        </p:nvSpPr>
        <p:spPr>
          <a:xfrm>
            <a:off x="9441507" y="1283793"/>
            <a:ext cx="217235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dirty="0">
                <a:solidFill>
                  <a:srgbClr val="01AA8D"/>
                </a:solidFill>
                <a:latin typeface="Vale Sans" panose="020B0503020204030204" pitchFamily="34" charset="0"/>
              </a:rPr>
              <a:t>Não Adequado</a:t>
            </a:r>
          </a:p>
        </p:txBody>
      </p:sp>
    </p:spTree>
    <p:extLst>
      <p:ext uri="{BB962C8B-B14F-4D97-AF65-F5344CB8AC3E}">
        <p14:creationId xmlns:p14="http://schemas.microsoft.com/office/powerpoint/2010/main" val="2450157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B41E5-7FEC-C324-7B08-EA8D3E57A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81D6E7DB-5A70-A769-B489-E1DC98893DCF}"/>
              </a:ext>
            </a:extLst>
          </p:cNvPr>
          <p:cNvSpPr/>
          <p:nvPr/>
        </p:nvSpPr>
        <p:spPr>
          <a:xfrm>
            <a:off x="929386" y="1625348"/>
            <a:ext cx="10703180" cy="4253160"/>
          </a:xfrm>
          <a:prstGeom prst="roundRect">
            <a:avLst>
              <a:gd name="adj" fmla="val 506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6">
            <a:extLst>
              <a:ext uri="{FF2B5EF4-FFF2-40B4-BE49-F238E27FC236}">
                <a16:creationId xmlns:a16="http://schemas.microsoft.com/office/drawing/2014/main" id="{4FC30589-CFA6-4EAB-E282-3F675E7A712F}"/>
              </a:ext>
            </a:extLst>
          </p:cNvPr>
          <p:cNvSpPr txBox="1"/>
          <p:nvPr/>
        </p:nvSpPr>
        <p:spPr>
          <a:xfrm>
            <a:off x="559434" y="487972"/>
            <a:ext cx="110731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F68B32"/>
                </a:solidFill>
                <a:latin typeface="Vale Sans Black" panose="020B0A03020204030204" pitchFamily="34" charset="0"/>
              </a:rPr>
              <a:t>Resultados Língua Portuguesa e Matemática</a:t>
            </a:r>
          </a:p>
          <a:p>
            <a:r>
              <a:rPr lang="pt-BR" sz="2000" dirty="0" smtClean="0">
                <a:solidFill>
                  <a:srgbClr val="F68B32"/>
                </a:solidFill>
                <a:latin typeface="Vale Sans Light" panose="020B0403020204030204" pitchFamily="34" charset="0"/>
              </a:rPr>
              <a:t>Município X </a:t>
            </a:r>
            <a:r>
              <a:rPr lang="pt-BR" sz="2000" dirty="0">
                <a:solidFill>
                  <a:srgbClr val="F68B32"/>
                </a:solidFill>
                <a:latin typeface="Vale Sans Light" panose="020B0403020204030204" pitchFamily="34" charset="0"/>
              </a:rPr>
              <a:t>- 2025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2ABBD20A-C7E3-2BE8-2839-78C65AE68CE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50918" y="1625347"/>
          <a:ext cx="7800764" cy="4016739"/>
        </p:xfrm>
        <a:graphic>
          <a:graphicData uri="http://schemas.openxmlformats.org/drawingml/2006/table">
            <a:tbl>
              <a:tblPr firstRow="1" bandRow="1">
                <a:tableStyleId>{77642AF3-18B6-4FCE-B54E-48D05566FDCE}</a:tableStyleId>
              </a:tblPr>
              <a:tblGrid>
                <a:gridCol w="2039000">
                  <a:extLst>
                    <a:ext uri="{9D8B030D-6E8A-4147-A177-3AD203B41FA5}">
                      <a16:colId xmlns:a16="http://schemas.microsoft.com/office/drawing/2014/main" val="4180417566"/>
                    </a:ext>
                  </a:extLst>
                </a:gridCol>
                <a:gridCol w="1440441">
                  <a:extLst>
                    <a:ext uri="{9D8B030D-6E8A-4147-A177-3AD203B41FA5}">
                      <a16:colId xmlns:a16="http://schemas.microsoft.com/office/drawing/2014/main" val="3598921865"/>
                    </a:ext>
                  </a:extLst>
                </a:gridCol>
                <a:gridCol w="1440441">
                  <a:extLst>
                    <a:ext uri="{9D8B030D-6E8A-4147-A177-3AD203B41FA5}">
                      <a16:colId xmlns:a16="http://schemas.microsoft.com/office/drawing/2014/main" val="923903093"/>
                    </a:ext>
                  </a:extLst>
                </a:gridCol>
                <a:gridCol w="1440441">
                  <a:extLst>
                    <a:ext uri="{9D8B030D-6E8A-4147-A177-3AD203B41FA5}">
                      <a16:colId xmlns:a16="http://schemas.microsoft.com/office/drawing/2014/main" val="2978923678"/>
                    </a:ext>
                  </a:extLst>
                </a:gridCol>
                <a:gridCol w="1440441">
                  <a:extLst>
                    <a:ext uri="{9D8B030D-6E8A-4147-A177-3AD203B41FA5}">
                      <a16:colId xmlns:a16="http://schemas.microsoft.com/office/drawing/2014/main" val="1103047517"/>
                    </a:ext>
                  </a:extLst>
                </a:gridCol>
              </a:tblGrid>
              <a:tr h="572760">
                <a:tc rowSpan="2">
                  <a:txBody>
                    <a:bodyPr/>
                    <a:lstStyle/>
                    <a:p>
                      <a:pPr algn="ctr"/>
                      <a:endParaRPr lang="pt-BR" dirty="0">
                        <a:latin typeface="Vale Sans" panose="020B0503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rgbClr val="009183"/>
                          </a:solidFill>
                          <a:latin typeface="Vale Sans" panose="020B0503020204030204" pitchFamily="34" charset="0"/>
                        </a:rPr>
                        <a:t>2024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rgbClr val="009183"/>
                          </a:solidFill>
                          <a:latin typeface="Vale Sans" panose="020B0503020204030204" pitchFamily="34" charset="0"/>
                        </a:rPr>
                        <a:t>2025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994735"/>
                  </a:ext>
                </a:extLst>
              </a:tr>
              <a:tr h="540409">
                <a:tc vMerge="1">
                  <a:txBody>
                    <a:bodyPr/>
                    <a:lstStyle/>
                    <a:p>
                      <a:pPr algn="ctr"/>
                      <a:endParaRPr lang="pt-BR" dirty="0">
                        <a:latin typeface="Vale Sans" panose="020B0503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>
                          <a:latin typeface="Vale Sans Light" panose="020B0403020204030204" pitchFamily="34" charset="0"/>
                        </a:rPr>
                        <a:t>Número de estudantes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>
                          <a:latin typeface="Vale Sans Light" panose="020B0403020204030204" pitchFamily="34" charset="0"/>
                        </a:rPr>
                        <a:t>Proporção de estudantes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>
                          <a:latin typeface="Vale Sans Light" panose="020B0403020204030204" pitchFamily="34" charset="0"/>
                        </a:rPr>
                        <a:t>Número de estudantes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>
                          <a:latin typeface="Vale Sans Light" panose="020B0403020204030204" pitchFamily="34" charset="0"/>
                        </a:rPr>
                        <a:t>Proporção de estudantes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0234190"/>
                  </a:ext>
                </a:extLst>
              </a:tr>
              <a:tr h="580714"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rgbClr val="E97132"/>
                          </a:solidFill>
                          <a:latin typeface="Vale Sans" panose="020B0503020204030204" pitchFamily="34" charset="0"/>
                        </a:rPr>
                        <a:t>Adequado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417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44%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465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39%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4409738"/>
                  </a:ext>
                </a:extLst>
              </a:tr>
              <a:tr h="580714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" panose="020B0503020204030204" pitchFamily="34" charset="0"/>
                        </a:rPr>
                        <a:t>Elementar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312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33%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400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38%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991642"/>
                  </a:ext>
                </a:extLst>
              </a:tr>
              <a:tr h="580714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" panose="020B0503020204030204" pitchFamily="34" charset="0"/>
                        </a:rPr>
                        <a:t>Crítico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175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19%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169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16%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41274"/>
                  </a:ext>
                </a:extLst>
              </a:tr>
              <a:tr h="580714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" panose="020B0503020204030204" pitchFamily="34" charset="0"/>
                        </a:rPr>
                        <a:t>Muito crítico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41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4%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43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7%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475774"/>
                  </a:ext>
                </a:extLst>
              </a:tr>
              <a:tr h="580714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" panose="020B0503020204030204" pitchFamily="34" charset="0"/>
                        </a:rPr>
                        <a:t>Total Geral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945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1077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6442290"/>
                  </a:ext>
                </a:extLst>
              </a:tr>
            </a:tbl>
          </a:graphicData>
        </a:graphic>
      </p:graphicFrame>
      <p:sp>
        <p:nvSpPr>
          <p:cNvPr id="3" name="Chave Esquerda 2">
            <a:extLst>
              <a:ext uri="{FF2B5EF4-FFF2-40B4-BE49-F238E27FC236}">
                <a16:creationId xmlns:a16="http://schemas.microsoft.com/office/drawing/2014/main" id="{A2EC734A-7C70-E297-B629-E559D737E42F}"/>
              </a:ext>
            </a:extLst>
          </p:cNvPr>
          <p:cNvSpPr/>
          <p:nvPr/>
        </p:nvSpPr>
        <p:spPr>
          <a:xfrm>
            <a:off x="764282" y="3378198"/>
            <a:ext cx="165097" cy="1657826"/>
          </a:xfrm>
          <a:prstGeom prst="leftBrace">
            <a:avLst/>
          </a:prstGeom>
          <a:ln w="28575">
            <a:solidFill>
              <a:srgbClr val="E971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10FBEFC-D1A8-B87D-9106-BBA32C38C2B1}"/>
              </a:ext>
            </a:extLst>
          </p:cNvPr>
          <p:cNvSpPr txBox="1"/>
          <p:nvPr/>
        </p:nvSpPr>
        <p:spPr>
          <a:xfrm rot="16200000">
            <a:off x="-279299" y="4053152"/>
            <a:ext cx="1696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rgbClr val="E97132"/>
                </a:solidFill>
                <a:latin typeface="Vale Sans" panose="020B0503020204030204" pitchFamily="34" charset="0"/>
              </a:rPr>
              <a:t>Não adequado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AD7EE38-F54A-5E60-9B2D-E95015C6E6B4}"/>
              </a:ext>
            </a:extLst>
          </p:cNvPr>
          <p:cNvSpPr txBox="1"/>
          <p:nvPr/>
        </p:nvSpPr>
        <p:spPr>
          <a:xfrm>
            <a:off x="203255" y="5974484"/>
            <a:ext cx="1033540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latin typeface="Vale Sans Light" panose="020B0403020204030204" pitchFamily="34" charset="0"/>
              </a:rPr>
              <a:t>* Os resultados de Língua Portuguesa (LP) não incluem a parte de Produção de Texto (PT)</a:t>
            </a:r>
          </a:p>
        </p:txBody>
      </p:sp>
    </p:spTree>
    <p:extLst>
      <p:ext uri="{BB962C8B-B14F-4D97-AF65-F5344CB8AC3E}">
        <p14:creationId xmlns:p14="http://schemas.microsoft.com/office/powerpoint/2010/main" val="401471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D2A62-E47E-242D-D759-3D63A574A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F654BEC-EA83-29B9-8AC1-9E4BE0822AFA}"/>
              </a:ext>
            </a:extLst>
          </p:cNvPr>
          <p:cNvSpPr/>
          <p:nvPr/>
        </p:nvSpPr>
        <p:spPr>
          <a:xfrm>
            <a:off x="929386" y="1625348"/>
            <a:ext cx="10703180" cy="4253160"/>
          </a:xfrm>
          <a:prstGeom prst="roundRect">
            <a:avLst>
              <a:gd name="adj" fmla="val 506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6">
            <a:extLst>
              <a:ext uri="{FF2B5EF4-FFF2-40B4-BE49-F238E27FC236}">
                <a16:creationId xmlns:a16="http://schemas.microsoft.com/office/drawing/2014/main" id="{D197A2DB-444D-11BC-F2CC-04C8C623C226}"/>
              </a:ext>
            </a:extLst>
          </p:cNvPr>
          <p:cNvSpPr txBox="1"/>
          <p:nvPr/>
        </p:nvSpPr>
        <p:spPr>
          <a:xfrm>
            <a:off x="559434" y="487972"/>
            <a:ext cx="110731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F68B32"/>
                </a:solidFill>
                <a:latin typeface="Vale Sans Black" panose="020B0A03020204030204" pitchFamily="34" charset="0"/>
              </a:rPr>
              <a:t>Resultados Língua Portuguesa</a:t>
            </a:r>
          </a:p>
          <a:p>
            <a:r>
              <a:rPr lang="pt-BR" sz="2000" dirty="0">
                <a:solidFill>
                  <a:srgbClr val="F68B32"/>
                </a:solidFill>
                <a:latin typeface="Vale Sans Light" panose="020B0403020204030204" pitchFamily="34" charset="0"/>
              </a:rPr>
              <a:t>Município X - 2025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29855D92-0BB1-D36D-4047-823E0E68077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50918" y="1625347"/>
          <a:ext cx="7800764" cy="4016739"/>
        </p:xfrm>
        <a:graphic>
          <a:graphicData uri="http://schemas.openxmlformats.org/drawingml/2006/table">
            <a:tbl>
              <a:tblPr firstRow="1" bandRow="1">
                <a:tableStyleId>{77642AF3-18B6-4FCE-B54E-48D05566FDCE}</a:tableStyleId>
              </a:tblPr>
              <a:tblGrid>
                <a:gridCol w="2039000">
                  <a:extLst>
                    <a:ext uri="{9D8B030D-6E8A-4147-A177-3AD203B41FA5}">
                      <a16:colId xmlns:a16="http://schemas.microsoft.com/office/drawing/2014/main" val="4180417566"/>
                    </a:ext>
                  </a:extLst>
                </a:gridCol>
                <a:gridCol w="1440441">
                  <a:extLst>
                    <a:ext uri="{9D8B030D-6E8A-4147-A177-3AD203B41FA5}">
                      <a16:colId xmlns:a16="http://schemas.microsoft.com/office/drawing/2014/main" val="3598921865"/>
                    </a:ext>
                  </a:extLst>
                </a:gridCol>
                <a:gridCol w="1440441">
                  <a:extLst>
                    <a:ext uri="{9D8B030D-6E8A-4147-A177-3AD203B41FA5}">
                      <a16:colId xmlns:a16="http://schemas.microsoft.com/office/drawing/2014/main" val="923903093"/>
                    </a:ext>
                  </a:extLst>
                </a:gridCol>
                <a:gridCol w="1440441">
                  <a:extLst>
                    <a:ext uri="{9D8B030D-6E8A-4147-A177-3AD203B41FA5}">
                      <a16:colId xmlns:a16="http://schemas.microsoft.com/office/drawing/2014/main" val="2978923678"/>
                    </a:ext>
                  </a:extLst>
                </a:gridCol>
                <a:gridCol w="1440441">
                  <a:extLst>
                    <a:ext uri="{9D8B030D-6E8A-4147-A177-3AD203B41FA5}">
                      <a16:colId xmlns:a16="http://schemas.microsoft.com/office/drawing/2014/main" val="1103047517"/>
                    </a:ext>
                  </a:extLst>
                </a:gridCol>
              </a:tblGrid>
              <a:tr h="572760">
                <a:tc rowSpan="2">
                  <a:txBody>
                    <a:bodyPr/>
                    <a:lstStyle/>
                    <a:p>
                      <a:pPr algn="ctr"/>
                      <a:endParaRPr lang="pt-BR" dirty="0">
                        <a:latin typeface="Vale Sans" panose="020B0503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rgbClr val="009183"/>
                          </a:solidFill>
                          <a:latin typeface="Vale Sans" panose="020B0503020204030204" pitchFamily="34" charset="0"/>
                        </a:rPr>
                        <a:t>2024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rgbClr val="009183"/>
                          </a:solidFill>
                          <a:latin typeface="Vale Sans" panose="020B0503020204030204" pitchFamily="34" charset="0"/>
                        </a:rPr>
                        <a:t>2025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994735"/>
                  </a:ext>
                </a:extLst>
              </a:tr>
              <a:tr h="540409">
                <a:tc vMerge="1">
                  <a:txBody>
                    <a:bodyPr/>
                    <a:lstStyle/>
                    <a:p>
                      <a:pPr algn="ctr"/>
                      <a:endParaRPr lang="pt-BR" dirty="0">
                        <a:latin typeface="Vale Sans" panose="020B0503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>
                          <a:latin typeface="Vale Sans Light" panose="020B0403020204030204" pitchFamily="34" charset="0"/>
                        </a:rPr>
                        <a:t>Número de estudantes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>
                          <a:latin typeface="Vale Sans Light" panose="020B0403020204030204" pitchFamily="34" charset="0"/>
                        </a:rPr>
                        <a:t>Proporção de estudantes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>
                          <a:latin typeface="Vale Sans Light" panose="020B0403020204030204" pitchFamily="34" charset="0"/>
                        </a:rPr>
                        <a:t>Número de estudantes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>
                          <a:latin typeface="Vale Sans Light" panose="020B0403020204030204" pitchFamily="34" charset="0"/>
                        </a:rPr>
                        <a:t>Proporção de estudantes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0234190"/>
                  </a:ext>
                </a:extLst>
              </a:tr>
              <a:tr h="580714"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rgbClr val="E97132"/>
                          </a:solidFill>
                          <a:latin typeface="Vale Sans" panose="020B0503020204030204" pitchFamily="34" charset="0"/>
                        </a:rPr>
                        <a:t>Adequado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386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37%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537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45%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4409738"/>
                  </a:ext>
                </a:extLst>
              </a:tr>
              <a:tr h="580714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" panose="020B0503020204030204" pitchFamily="34" charset="0"/>
                        </a:rPr>
                        <a:t>Elementar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383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37%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402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34%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991642"/>
                  </a:ext>
                </a:extLst>
              </a:tr>
              <a:tr h="580714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" panose="020B0503020204030204" pitchFamily="34" charset="0"/>
                        </a:rPr>
                        <a:t>Crítico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194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19%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192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16%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41274"/>
                  </a:ext>
                </a:extLst>
              </a:tr>
              <a:tr h="580714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" panose="020B0503020204030204" pitchFamily="34" charset="0"/>
                        </a:rPr>
                        <a:t>Muito crítico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78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7%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62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5%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475774"/>
                  </a:ext>
                </a:extLst>
              </a:tr>
              <a:tr h="580714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" panose="020B0503020204030204" pitchFamily="34" charset="0"/>
                        </a:rPr>
                        <a:t>Total Geral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1041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b="1" dirty="0">
                          <a:latin typeface="Vale Sans" panose="020B0503020204030204" pitchFamily="34" charset="0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1193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6442290"/>
                  </a:ext>
                </a:extLst>
              </a:tr>
            </a:tbl>
          </a:graphicData>
        </a:graphic>
      </p:graphicFrame>
      <p:sp>
        <p:nvSpPr>
          <p:cNvPr id="3" name="Chave Esquerda 2">
            <a:extLst>
              <a:ext uri="{FF2B5EF4-FFF2-40B4-BE49-F238E27FC236}">
                <a16:creationId xmlns:a16="http://schemas.microsoft.com/office/drawing/2014/main" id="{67F4697B-EBEB-AC3A-1C6B-624559462C27}"/>
              </a:ext>
            </a:extLst>
          </p:cNvPr>
          <p:cNvSpPr/>
          <p:nvPr/>
        </p:nvSpPr>
        <p:spPr>
          <a:xfrm>
            <a:off x="764282" y="3378198"/>
            <a:ext cx="165097" cy="1657826"/>
          </a:xfrm>
          <a:prstGeom prst="leftBrace">
            <a:avLst/>
          </a:prstGeom>
          <a:ln w="28575">
            <a:solidFill>
              <a:srgbClr val="E971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DE1E46D-3F36-9699-763D-BE935B896348}"/>
              </a:ext>
            </a:extLst>
          </p:cNvPr>
          <p:cNvSpPr txBox="1"/>
          <p:nvPr/>
        </p:nvSpPr>
        <p:spPr>
          <a:xfrm rot="16200000">
            <a:off x="-279299" y="4053152"/>
            <a:ext cx="1696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rgbClr val="E97132"/>
                </a:solidFill>
                <a:latin typeface="Vale Sans" panose="020B0503020204030204" pitchFamily="34" charset="0"/>
              </a:rPr>
              <a:t>Não adequado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6812C6D-E4A5-029F-0329-273FF4921DBF}"/>
              </a:ext>
            </a:extLst>
          </p:cNvPr>
          <p:cNvSpPr txBox="1"/>
          <p:nvPr/>
        </p:nvSpPr>
        <p:spPr>
          <a:xfrm>
            <a:off x="203255" y="5974484"/>
            <a:ext cx="1033540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dirty="0">
                <a:latin typeface="Vale Sans Light" panose="020B0403020204030204" pitchFamily="34" charset="0"/>
              </a:rPr>
              <a:t>* Os resultados de Língua Portuguesa (LP) não incluem a parte de Produção de Texto (PT)</a:t>
            </a:r>
          </a:p>
        </p:txBody>
      </p:sp>
    </p:spTree>
    <p:extLst>
      <p:ext uri="{BB962C8B-B14F-4D97-AF65-F5344CB8AC3E}">
        <p14:creationId xmlns:p14="http://schemas.microsoft.com/office/powerpoint/2010/main" val="4108279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DDE91-7834-ADC2-55D0-1853729D11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1B8ED779-D3C5-B544-236E-6A3A794C634F}"/>
              </a:ext>
            </a:extLst>
          </p:cNvPr>
          <p:cNvSpPr/>
          <p:nvPr/>
        </p:nvSpPr>
        <p:spPr>
          <a:xfrm>
            <a:off x="929386" y="1625348"/>
            <a:ext cx="10703180" cy="4253160"/>
          </a:xfrm>
          <a:prstGeom prst="roundRect">
            <a:avLst>
              <a:gd name="adj" fmla="val 506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6">
            <a:extLst>
              <a:ext uri="{FF2B5EF4-FFF2-40B4-BE49-F238E27FC236}">
                <a16:creationId xmlns:a16="http://schemas.microsoft.com/office/drawing/2014/main" id="{55E2BB64-9FF8-079A-D09E-B06E416BB6FD}"/>
              </a:ext>
            </a:extLst>
          </p:cNvPr>
          <p:cNvSpPr txBox="1"/>
          <p:nvPr/>
        </p:nvSpPr>
        <p:spPr>
          <a:xfrm>
            <a:off x="559434" y="487972"/>
            <a:ext cx="110731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F68B32"/>
                </a:solidFill>
                <a:latin typeface="Vale Sans Black" panose="020B0A03020204030204" pitchFamily="34" charset="0"/>
              </a:rPr>
              <a:t>Resultados Matemática</a:t>
            </a:r>
          </a:p>
          <a:p>
            <a:r>
              <a:rPr lang="pt-BR" sz="2000" dirty="0">
                <a:solidFill>
                  <a:srgbClr val="F68B32"/>
                </a:solidFill>
                <a:latin typeface="Vale Sans Light" panose="020B0403020204030204" pitchFamily="34" charset="0"/>
              </a:rPr>
              <a:t>Município X - 2025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21592142-9E1B-6A01-60A5-0DB2FC4F1A5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50918" y="1625347"/>
          <a:ext cx="7800764" cy="4016739"/>
        </p:xfrm>
        <a:graphic>
          <a:graphicData uri="http://schemas.openxmlformats.org/drawingml/2006/table">
            <a:tbl>
              <a:tblPr firstRow="1" bandRow="1">
                <a:tableStyleId>{77642AF3-18B6-4FCE-B54E-48D05566FDCE}</a:tableStyleId>
              </a:tblPr>
              <a:tblGrid>
                <a:gridCol w="2039000">
                  <a:extLst>
                    <a:ext uri="{9D8B030D-6E8A-4147-A177-3AD203B41FA5}">
                      <a16:colId xmlns:a16="http://schemas.microsoft.com/office/drawing/2014/main" val="4180417566"/>
                    </a:ext>
                  </a:extLst>
                </a:gridCol>
                <a:gridCol w="1440441">
                  <a:extLst>
                    <a:ext uri="{9D8B030D-6E8A-4147-A177-3AD203B41FA5}">
                      <a16:colId xmlns:a16="http://schemas.microsoft.com/office/drawing/2014/main" val="3598921865"/>
                    </a:ext>
                  </a:extLst>
                </a:gridCol>
                <a:gridCol w="1440441">
                  <a:extLst>
                    <a:ext uri="{9D8B030D-6E8A-4147-A177-3AD203B41FA5}">
                      <a16:colId xmlns:a16="http://schemas.microsoft.com/office/drawing/2014/main" val="923903093"/>
                    </a:ext>
                  </a:extLst>
                </a:gridCol>
                <a:gridCol w="1440441">
                  <a:extLst>
                    <a:ext uri="{9D8B030D-6E8A-4147-A177-3AD203B41FA5}">
                      <a16:colId xmlns:a16="http://schemas.microsoft.com/office/drawing/2014/main" val="2978923678"/>
                    </a:ext>
                  </a:extLst>
                </a:gridCol>
                <a:gridCol w="1440441">
                  <a:extLst>
                    <a:ext uri="{9D8B030D-6E8A-4147-A177-3AD203B41FA5}">
                      <a16:colId xmlns:a16="http://schemas.microsoft.com/office/drawing/2014/main" val="1103047517"/>
                    </a:ext>
                  </a:extLst>
                </a:gridCol>
              </a:tblGrid>
              <a:tr h="572760">
                <a:tc rowSpan="2">
                  <a:txBody>
                    <a:bodyPr/>
                    <a:lstStyle/>
                    <a:p>
                      <a:pPr algn="ctr"/>
                      <a:endParaRPr lang="pt-BR" dirty="0">
                        <a:latin typeface="Vale Sans" panose="020B0503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rgbClr val="009183"/>
                          </a:solidFill>
                          <a:latin typeface="Vale Sans" panose="020B0503020204030204" pitchFamily="34" charset="0"/>
                        </a:rPr>
                        <a:t>2024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rgbClr val="009183"/>
                          </a:solidFill>
                          <a:latin typeface="Vale Sans" panose="020B0503020204030204" pitchFamily="34" charset="0"/>
                        </a:rPr>
                        <a:t>2025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994735"/>
                  </a:ext>
                </a:extLst>
              </a:tr>
              <a:tr h="540409">
                <a:tc vMerge="1">
                  <a:txBody>
                    <a:bodyPr/>
                    <a:lstStyle/>
                    <a:p>
                      <a:pPr algn="ctr"/>
                      <a:endParaRPr lang="pt-BR" dirty="0">
                        <a:latin typeface="Vale Sans" panose="020B0503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>
                          <a:latin typeface="Vale Sans Light" panose="020B0403020204030204" pitchFamily="34" charset="0"/>
                        </a:rPr>
                        <a:t>Número de estudantes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>
                          <a:latin typeface="Vale Sans Light" panose="020B0403020204030204" pitchFamily="34" charset="0"/>
                        </a:rPr>
                        <a:t>Proporção de estudantes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>
                          <a:latin typeface="Vale Sans Light" panose="020B0403020204030204" pitchFamily="34" charset="0"/>
                        </a:rPr>
                        <a:t>Número de estudantes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>
                          <a:latin typeface="Vale Sans Light" panose="020B0403020204030204" pitchFamily="34" charset="0"/>
                        </a:rPr>
                        <a:t>Proporção de estudantes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0234190"/>
                  </a:ext>
                </a:extLst>
              </a:tr>
              <a:tr h="580714"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rgbClr val="E97132"/>
                          </a:solidFill>
                          <a:latin typeface="Vale Sans" panose="020B0503020204030204" pitchFamily="34" charset="0"/>
                        </a:rPr>
                        <a:t>Adequado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495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49%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559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47%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4409738"/>
                  </a:ext>
                </a:extLst>
              </a:tr>
              <a:tr h="580714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" panose="020B0503020204030204" pitchFamily="34" charset="0"/>
                        </a:rPr>
                        <a:t>Elementar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299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30%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355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30%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991642"/>
                  </a:ext>
                </a:extLst>
              </a:tr>
              <a:tr h="580714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" panose="020B0503020204030204" pitchFamily="34" charset="0"/>
                        </a:rPr>
                        <a:t>Crítico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137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14%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193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16%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41274"/>
                  </a:ext>
                </a:extLst>
              </a:tr>
              <a:tr h="580714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" panose="020B0503020204030204" pitchFamily="34" charset="0"/>
                        </a:rPr>
                        <a:t>Muito crítico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71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7%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95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8%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475774"/>
                  </a:ext>
                </a:extLst>
              </a:tr>
              <a:tr h="580714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" panose="020B0503020204030204" pitchFamily="34" charset="0"/>
                        </a:rPr>
                        <a:t>Total Geral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1002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1202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6442290"/>
                  </a:ext>
                </a:extLst>
              </a:tr>
            </a:tbl>
          </a:graphicData>
        </a:graphic>
      </p:graphicFrame>
      <p:sp>
        <p:nvSpPr>
          <p:cNvPr id="3" name="Chave Esquerda 2">
            <a:extLst>
              <a:ext uri="{FF2B5EF4-FFF2-40B4-BE49-F238E27FC236}">
                <a16:creationId xmlns:a16="http://schemas.microsoft.com/office/drawing/2014/main" id="{677E6AED-3F93-0EEB-41BA-2B36CDC07B5F}"/>
              </a:ext>
            </a:extLst>
          </p:cNvPr>
          <p:cNvSpPr/>
          <p:nvPr/>
        </p:nvSpPr>
        <p:spPr>
          <a:xfrm>
            <a:off x="764282" y="3378198"/>
            <a:ext cx="165097" cy="1657826"/>
          </a:xfrm>
          <a:prstGeom prst="leftBrace">
            <a:avLst/>
          </a:prstGeom>
          <a:ln w="28575">
            <a:solidFill>
              <a:srgbClr val="E971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D6D8C58-047C-1076-2FC8-A4C63F41ECC9}"/>
              </a:ext>
            </a:extLst>
          </p:cNvPr>
          <p:cNvSpPr txBox="1"/>
          <p:nvPr/>
        </p:nvSpPr>
        <p:spPr>
          <a:xfrm rot="16200000">
            <a:off x="-279299" y="4053152"/>
            <a:ext cx="1696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rgbClr val="E97132"/>
                </a:solidFill>
                <a:latin typeface="Vale Sans" panose="020B0503020204030204" pitchFamily="34" charset="0"/>
              </a:rPr>
              <a:t>Não adequado</a:t>
            </a:r>
          </a:p>
        </p:txBody>
      </p:sp>
    </p:spTree>
    <p:extLst>
      <p:ext uri="{BB962C8B-B14F-4D97-AF65-F5344CB8AC3E}">
        <p14:creationId xmlns:p14="http://schemas.microsoft.com/office/powerpoint/2010/main" val="230156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72FF2-E571-A5F4-802B-36A6FD545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762D36B3-AA66-FB5E-ABE9-272816BD33C7}"/>
              </a:ext>
            </a:extLst>
          </p:cNvPr>
          <p:cNvSpPr/>
          <p:nvPr/>
        </p:nvSpPr>
        <p:spPr>
          <a:xfrm>
            <a:off x="929386" y="1625348"/>
            <a:ext cx="10703180" cy="4253160"/>
          </a:xfrm>
          <a:prstGeom prst="roundRect">
            <a:avLst>
              <a:gd name="adj" fmla="val 506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6">
            <a:extLst>
              <a:ext uri="{FF2B5EF4-FFF2-40B4-BE49-F238E27FC236}">
                <a16:creationId xmlns:a16="http://schemas.microsoft.com/office/drawing/2014/main" id="{F134293E-B9B3-19B3-3527-0AE72EADB264}"/>
              </a:ext>
            </a:extLst>
          </p:cNvPr>
          <p:cNvSpPr txBox="1"/>
          <p:nvPr/>
        </p:nvSpPr>
        <p:spPr>
          <a:xfrm>
            <a:off x="559434" y="487972"/>
            <a:ext cx="110731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rgbClr val="F68B32"/>
                </a:solidFill>
                <a:latin typeface="Vale Sans Black" panose="020B0A03020204030204" pitchFamily="34" charset="0"/>
              </a:rPr>
              <a:t>Resultados Produção Textual</a:t>
            </a:r>
          </a:p>
          <a:p>
            <a:r>
              <a:rPr lang="pt-BR" sz="2000" dirty="0">
                <a:solidFill>
                  <a:srgbClr val="F68B32"/>
                </a:solidFill>
                <a:latin typeface="Vale Sans Light" panose="020B0403020204030204" pitchFamily="34" charset="0"/>
              </a:rPr>
              <a:t>Município X - 2025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18B98025-2F29-EEBF-FA97-E5AAAEC0971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50918" y="1625347"/>
          <a:ext cx="7800764" cy="4016739"/>
        </p:xfrm>
        <a:graphic>
          <a:graphicData uri="http://schemas.openxmlformats.org/drawingml/2006/table">
            <a:tbl>
              <a:tblPr firstRow="1" bandRow="1">
                <a:tableStyleId>{77642AF3-18B6-4FCE-B54E-48D05566FDCE}</a:tableStyleId>
              </a:tblPr>
              <a:tblGrid>
                <a:gridCol w="2039000">
                  <a:extLst>
                    <a:ext uri="{9D8B030D-6E8A-4147-A177-3AD203B41FA5}">
                      <a16:colId xmlns:a16="http://schemas.microsoft.com/office/drawing/2014/main" val="4180417566"/>
                    </a:ext>
                  </a:extLst>
                </a:gridCol>
                <a:gridCol w="1440441">
                  <a:extLst>
                    <a:ext uri="{9D8B030D-6E8A-4147-A177-3AD203B41FA5}">
                      <a16:colId xmlns:a16="http://schemas.microsoft.com/office/drawing/2014/main" val="3598921865"/>
                    </a:ext>
                  </a:extLst>
                </a:gridCol>
                <a:gridCol w="1440441">
                  <a:extLst>
                    <a:ext uri="{9D8B030D-6E8A-4147-A177-3AD203B41FA5}">
                      <a16:colId xmlns:a16="http://schemas.microsoft.com/office/drawing/2014/main" val="923903093"/>
                    </a:ext>
                  </a:extLst>
                </a:gridCol>
                <a:gridCol w="1440441">
                  <a:extLst>
                    <a:ext uri="{9D8B030D-6E8A-4147-A177-3AD203B41FA5}">
                      <a16:colId xmlns:a16="http://schemas.microsoft.com/office/drawing/2014/main" val="2978923678"/>
                    </a:ext>
                  </a:extLst>
                </a:gridCol>
                <a:gridCol w="1440441">
                  <a:extLst>
                    <a:ext uri="{9D8B030D-6E8A-4147-A177-3AD203B41FA5}">
                      <a16:colId xmlns:a16="http://schemas.microsoft.com/office/drawing/2014/main" val="1103047517"/>
                    </a:ext>
                  </a:extLst>
                </a:gridCol>
              </a:tblGrid>
              <a:tr h="572760">
                <a:tc rowSpan="2">
                  <a:txBody>
                    <a:bodyPr/>
                    <a:lstStyle/>
                    <a:p>
                      <a:pPr algn="ctr"/>
                      <a:endParaRPr lang="pt-BR" dirty="0">
                        <a:latin typeface="Vale Sans" panose="020B050302020403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rgbClr val="009183"/>
                          </a:solidFill>
                          <a:latin typeface="Vale Sans" panose="020B0503020204030204" pitchFamily="34" charset="0"/>
                        </a:rPr>
                        <a:t>2024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rgbClr val="009183"/>
                          </a:solidFill>
                          <a:latin typeface="Vale Sans" panose="020B0503020204030204" pitchFamily="34" charset="0"/>
                        </a:rPr>
                        <a:t>2025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994735"/>
                  </a:ext>
                </a:extLst>
              </a:tr>
              <a:tr h="540409">
                <a:tc vMerge="1">
                  <a:txBody>
                    <a:bodyPr/>
                    <a:lstStyle/>
                    <a:p>
                      <a:pPr algn="ctr"/>
                      <a:endParaRPr lang="pt-BR" dirty="0">
                        <a:latin typeface="Vale Sans" panose="020B0503020204030204" pitchFamily="34" charset="0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>
                          <a:latin typeface="Vale Sans Light" panose="020B0403020204030204" pitchFamily="34" charset="0"/>
                        </a:rPr>
                        <a:t>Número de estudantes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>
                          <a:latin typeface="Vale Sans Light" panose="020B0403020204030204" pitchFamily="34" charset="0"/>
                        </a:rPr>
                        <a:t>Proporção de estudantes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>
                          <a:latin typeface="Vale Sans Light" panose="020B0403020204030204" pitchFamily="34" charset="0"/>
                        </a:rPr>
                        <a:t>Número de estudantes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>
                          <a:latin typeface="Vale Sans Light" panose="020B0403020204030204" pitchFamily="34" charset="0"/>
                        </a:rPr>
                        <a:t>Proporção de estudantes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0234190"/>
                  </a:ext>
                </a:extLst>
              </a:tr>
              <a:tr h="580714"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solidFill>
                            <a:srgbClr val="E97132"/>
                          </a:solidFill>
                          <a:latin typeface="Vale Sans" panose="020B0503020204030204" pitchFamily="34" charset="0"/>
                        </a:rPr>
                        <a:t>Adequado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24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2%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50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4%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24409738"/>
                  </a:ext>
                </a:extLst>
              </a:tr>
              <a:tr h="580714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" panose="020B0503020204030204" pitchFamily="34" charset="0"/>
                        </a:rPr>
                        <a:t>Elementar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71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7%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154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13%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991642"/>
                  </a:ext>
                </a:extLst>
              </a:tr>
              <a:tr h="580714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" panose="020B0503020204030204" pitchFamily="34" charset="0"/>
                        </a:rPr>
                        <a:t>Crítico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185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18%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318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27%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7541274"/>
                  </a:ext>
                </a:extLst>
              </a:tr>
              <a:tr h="580714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" panose="020B0503020204030204" pitchFamily="34" charset="0"/>
                        </a:rPr>
                        <a:t>Muito crítico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761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73%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673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56%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475774"/>
                  </a:ext>
                </a:extLst>
              </a:tr>
              <a:tr h="580714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" panose="020B0503020204030204" pitchFamily="34" charset="0"/>
                        </a:rPr>
                        <a:t>Total Geral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1041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Vale Sans Light" panose="020B0403020204030204" pitchFamily="34" charset="0"/>
                        </a:rPr>
                        <a:t>1195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>
                          <a:latin typeface="Vale Sans" panose="020B0503020204030204" pitchFamily="34" charset="0"/>
                        </a:rPr>
                        <a:t>100%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918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6442290"/>
                  </a:ext>
                </a:extLst>
              </a:tr>
            </a:tbl>
          </a:graphicData>
        </a:graphic>
      </p:graphicFrame>
      <p:sp>
        <p:nvSpPr>
          <p:cNvPr id="3" name="Chave Esquerda 2">
            <a:extLst>
              <a:ext uri="{FF2B5EF4-FFF2-40B4-BE49-F238E27FC236}">
                <a16:creationId xmlns:a16="http://schemas.microsoft.com/office/drawing/2014/main" id="{34019A76-342E-13C4-C1A8-E25C92826F54}"/>
              </a:ext>
            </a:extLst>
          </p:cNvPr>
          <p:cNvSpPr/>
          <p:nvPr/>
        </p:nvSpPr>
        <p:spPr>
          <a:xfrm>
            <a:off x="764282" y="3378198"/>
            <a:ext cx="165097" cy="1657826"/>
          </a:xfrm>
          <a:prstGeom prst="leftBrace">
            <a:avLst/>
          </a:prstGeom>
          <a:ln w="28575">
            <a:solidFill>
              <a:srgbClr val="E9713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D1C5EFD-8F36-002F-3593-5CEA98E4A6B4}"/>
              </a:ext>
            </a:extLst>
          </p:cNvPr>
          <p:cNvSpPr txBox="1"/>
          <p:nvPr/>
        </p:nvSpPr>
        <p:spPr>
          <a:xfrm rot="16200000">
            <a:off x="-279299" y="4053152"/>
            <a:ext cx="16962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b="1" dirty="0">
                <a:solidFill>
                  <a:srgbClr val="E97132"/>
                </a:solidFill>
                <a:latin typeface="Vale Sans" panose="020B0503020204030204" pitchFamily="34" charset="0"/>
              </a:rPr>
              <a:t>Não adequado</a:t>
            </a:r>
          </a:p>
        </p:txBody>
      </p:sp>
    </p:spTree>
    <p:extLst>
      <p:ext uri="{BB962C8B-B14F-4D97-AF65-F5344CB8AC3E}">
        <p14:creationId xmlns:p14="http://schemas.microsoft.com/office/powerpoint/2010/main" val="354952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9"/>
          <p:cNvSpPr txBox="1">
            <a:spLocks/>
          </p:cNvSpPr>
          <p:nvPr/>
        </p:nvSpPr>
        <p:spPr>
          <a:xfrm>
            <a:off x="992776" y="1076158"/>
            <a:ext cx="10724607" cy="525497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400" dirty="0" smtClean="0">
                <a:latin typeface="Vale Sans" panose="020B0503020204030204" pitchFamily="34" charset="0"/>
              </a:rPr>
              <a:t>Em grupos, por município, analisar os seus resultados a partir destas questões:</a:t>
            </a:r>
          </a:p>
          <a:p>
            <a:pPr marL="0" indent="0">
              <a:buNone/>
            </a:pPr>
            <a:endParaRPr lang="pt-BR" sz="2400" dirty="0">
              <a:latin typeface="Vale Sans" panose="020B0503020204030204" pitchFamily="34" charset="0"/>
            </a:endParaRPr>
          </a:p>
          <a:p>
            <a:r>
              <a:rPr lang="pt-BR" dirty="0" smtClean="0"/>
              <a:t>O que chama atenção?</a:t>
            </a:r>
          </a:p>
          <a:p>
            <a:r>
              <a:rPr lang="pt-BR" dirty="0" smtClean="0"/>
              <a:t>Quais </a:t>
            </a:r>
            <a:r>
              <a:rPr lang="pt-BR" dirty="0"/>
              <a:t>são as possíveis variáveis que podem ter impactado </a:t>
            </a:r>
            <a:r>
              <a:rPr lang="pt-BR" dirty="0" smtClean="0"/>
              <a:t>nos </a:t>
            </a:r>
            <a:r>
              <a:rPr lang="pt-BR" dirty="0"/>
              <a:t>resultados?     </a:t>
            </a:r>
            <a:endParaRPr lang="pt-BR" dirty="0" smtClean="0"/>
          </a:p>
          <a:p>
            <a:r>
              <a:rPr lang="pt-BR" dirty="0"/>
              <a:t>O que isso implica na atuação do diretor? </a:t>
            </a:r>
            <a:endParaRPr lang="pt-BR" dirty="0" smtClean="0"/>
          </a:p>
          <a:p>
            <a:r>
              <a:rPr lang="pt-BR" dirty="0"/>
              <a:t>Q</a:t>
            </a:r>
            <a:r>
              <a:rPr lang="pt-BR" dirty="0" smtClean="0"/>
              <a:t>uais </a:t>
            </a:r>
            <a:r>
              <a:rPr lang="pt-BR" dirty="0"/>
              <a:t>são os possíveis desdobramentos a partir do Conselho de Classe? </a:t>
            </a:r>
          </a:p>
          <a:p>
            <a:pPr marL="0" indent="0">
              <a:buNone/>
            </a:pPr>
            <a:endParaRPr lang="pt-BR" dirty="0"/>
          </a:p>
          <a:p>
            <a:endParaRPr lang="pt-BR" sz="2400" dirty="0">
              <a:latin typeface="Vale Sans" panose="020B0503020204030204" pitchFamily="34" charset="0"/>
            </a:endParaRPr>
          </a:p>
          <a:p>
            <a:pPr marL="0" indent="0">
              <a:buNone/>
            </a:pPr>
            <a:endParaRPr lang="pt-BR" sz="2400" dirty="0">
              <a:latin typeface="Vale Sans" panose="020B0503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0758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55687" y="248556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Sistematização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  <p:sp>
        <p:nvSpPr>
          <p:cNvPr id="3" name="Espaço Reservado para Conteúdo 9"/>
          <p:cNvSpPr txBox="1">
            <a:spLocks/>
          </p:cNvSpPr>
          <p:nvPr/>
        </p:nvSpPr>
        <p:spPr>
          <a:xfrm>
            <a:off x="472440" y="1076158"/>
            <a:ext cx="11244944" cy="525497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sz="2400" dirty="0">
              <a:latin typeface="Vale Sans" panose="020B050302020403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796834" y="2018046"/>
            <a:ext cx="906562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pt-BR" sz="2400" dirty="0">
                <a:latin typeface="Vale Sans" panose="020B0503020204030204" pitchFamily="34" charset="0"/>
              </a:rPr>
              <a:t>O</a:t>
            </a:r>
            <a:r>
              <a:rPr lang="pt-BR" sz="2400" dirty="0" smtClean="0">
                <a:latin typeface="Vale Sans" panose="020B0503020204030204" pitchFamily="34" charset="0"/>
              </a:rPr>
              <a:t> </a:t>
            </a:r>
            <a:r>
              <a:rPr lang="pt-BR" sz="2400" dirty="0">
                <a:latin typeface="Vale Sans" panose="020B0503020204030204" pitchFamily="34" charset="0"/>
              </a:rPr>
              <a:t>que esses resultados revelam como desafios para </a:t>
            </a:r>
            <a:r>
              <a:rPr lang="pt-BR" sz="2400" dirty="0" smtClean="0">
                <a:latin typeface="Vale Sans" panose="020B0503020204030204" pitchFamily="34" charset="0"/>
              </a:rPr>
              <a:t>a </a:t>
            </a:r>
            <a:r>
              <a:rPr lang="pt-BR" sz="2400" dirty="0">
                <a:latin typeface="Vale Sans" panose="020B0503020204030204" pitchFamily="34" charset="0"/>
              </a:rPr>
              <a:t>Secretaria? E para os diretores? </a:t>
            </a:r>
            <a:endParaRPr lang="pt-BR" sz="2400" dirty="0" smtClean="0">
              <a:latin typeface="Vale Sans" panose="020B0503020204030204" pitchFamily="34" charset="0"/>
            </a:endParaRPr>
          </a:p>
          <a:p>
            <a:pPr marL="342900" indent="-342900">
              <a:buFontTx/>
              <a:buChar char="-"/>
            </a:pPr>
            <a:r>
              <a:rPr lang="pt-BR" sz="2400" dirty="0" smtClean="0">
                <a:latin typeface="Vale Sans" panose="020B0503020204030204" pitchFamily="34" charset="0"/>
              </a:rPr>
              <a:t>Como </a:t>
            </a:r>
            <a:r>
              <a:rPr lang="pt-BR" sz="2400" dirty="0">
                <a:latin typeface="Vale Sans" panose="020B0503020204030204" pitchFamily="34" charset="0"/>
              </a:rPr>
              <a:t>a gestão da escola impacta os resultados da aprendizagem tendo como base as dimensões da Gestão? </a:t>
            </a:r>
            <a:br>
              <a:rPr lang="pt-BR" sz="2400" dirty="0">
                <a:latin typeface="Vale Sans" panose="020B0503020204030204" pitchFamily="34" charset="0"/>
              </a:rPr>
            </a:br>
            <a:endParaRPr lang="pt-BR" sz="2400" dirty="0">
              <a:latin typeface="Vale Sans" panose="020B0503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99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A green square with a black background&#10;&#10;Description automatically generated">
            <a:extLst>
              <a:ext uri="{FF2B5EF4-FFF2-40B4-BE49-F238E27FC236}">
                <a16:creationId xmlns:a16="http://schemas.microsoft.com/office/drawing/2014/main" id="{83E17BDC-F100-8CF8-CCA0-548B531DDA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t="84395"/>
          <a:stretch/>
        </p:blipFill>
        <p:spPr>
          <a:xfrm>
            <a:off x="6993166" y="3164010"/>
            <a:ext cx="4567279" cy="2261980"/>
          </a:xfrm>
          <a:prstGeom prst="rect">
            <a:avLst/>
          </a:prstGeom>
        </p:spPr>
      </p:pic>
      <p:pic>
        <p:nvPicPr>
          <p:cNvPr id="27" name="Picture 26" descr="A green square with a black background&#10;&#10;Description automatically generated">
            <a:extLst>
              <a:ext uri="{FF2B5EF4-FFF2-40B4-BE49-F238E27FC236}">
                <a16:creationId xmlns:a16="http://schemas.microsoft.com/office/drawing/2014/main" id="{DA8F74B6-A1EC-75C4-EE14-D24704E0A2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t="84395"/>
          <a:stretch/>
        </p:blipFill>
        <p:spPr>
          <a:xfrm>
            <a:off x="6993166" y="1507488"/>
            <a:ext cx="4567279" cy="2281853"/>
          </a:xfrm>
          <a:prstGeom prst="rect">
            <a:avLst/>
          </a:prstGeom>
        </p:spPr>
      </p:pic>
      <p:pic>
        <p:nvPicPr>
          <p:cNvPr id="24" name="Picture 23" descr="A green square with a black background&#10;&#10;Description automatically generated">
            <a:extLst>
              <a:ext uri="{FF2B5EF4-FFF2-40B4-BE49-F238E27FC236}">
                <a16:creationId xmlns:a16="http://schemas.microsoft.com/office/drawing/2014/main" id="{BF85C3F8-1547-C81E-E845-56BAE29D11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t="84395"/>
          <a:stretch/>
        </p:blipFill>
        <p:spPr>
          <a:xfrm>
            <a:off x="1538141" y="3017132"/>
            <a:ext cx="4067055" cy="1523104"/>
          </a:xfrm>
          <a:prstGeom prst="rect">
            <a:avLst/>
          </a:prstGeom>
        </p:spPr>
      </p:pic>
      <p:pic>
        <p:nvPicPr>
          <p:cNvPr id="25" name="Picture 24" descr="A green square with a black background&#10;&#10;Description automatically generated">
            <a:extLst>
              <a:ext uri="{FF2B5EF4-FFF2-40B4-BE49-F238E27FC236}">
                <a16:creationId xmlns:a16="http://schemas.microsoft.com/office/drawing/2014/main" id="{D5B2670D-4B84-F864-D59F-187316ED13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t="84395"/>
          <a:stretch/>
        </p:blipFill>
        <p:spPr>
          <a:xfrm>
            <a:off x="1462263" y="4500013"/>
            <a:ext cx="4067055" cy="1854177"/>
          </a:xfrm>
          <a:prstGeom prst="rect">
            <a:avLst/>
          </a:prstGeom>
        </p:spPr>
      </p:pic>
      <p:pic>
        <p:nvPicPr>
          <p:cNvPr id="23" name="Picture 22" descr="A green square with a black background&#10;&#10;Description automatically generated">
            <a:extLst>
              <a:ext uri="{FF2B5EF4-FFF2-40B4-BE49-F238E27FC236}">
                <a16:creationId xmlns:a16="http://schemas.microsoft.com/office/drawing/2014/main" id="{3912F124-A813-5AE4-F497-8283321B70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rcRect t="84395"/>
          <a:stretch/>
        </p:blipFill>
        <p:spPr>
          <a:xfrm>
            <a:off x="1684490" y="1611513"/>
            <a:ext cx="4067055" cy="1656175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FF95985-CA2C-856F-C2C7-CF56B155AC24}"/>
              </a:ext>
            </a:extLst>
          </p:cNvPr>
          <p:cNvSpPr txBox="1"/>
          <p:nvPr/>
        </p:nvSpPr>
        <p:spPr>
          <a:xfrm>
            <a:off x="2361664" y="1650129"/>
            <a:ext cx="233581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pt-BR" sz="2000" b="1" noProof="0" dirty="0">
                <a:solidFill>
                  <a:schemeClr val="bg1"/>
                </a:solidFill>
                <a:latin typeface="Vale Sans" panose="020B0503020204030204" pitchFamily="34" charset="0"/>
              </a:rPr>
              <a:t>Gestão curricular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C117A5B-C292-A005-0E44-780610D001F3}"/>
              </a:ext>
            </a:extLst>
          </p:cNvPr>
          <p:cNvSpPr txBox="1"/>
          <p:nvPr/>
        </p:nvSpPr>
        <p:spPr>
          <a:xfrm>
            <a:off x="7882058" y="3255090"/>
            <a:ext cx="3157046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pt-BR" sz="2000" b="1" noProof="0" dirty="0">
                <a:solidFill>
                  <a:schemeClr val="bg1"/>
                </a:solidFill>
                <a:latin typeface="Vale Sans" panose="020B0503020204030204" pitchFamily="34" charset="0"/>
              </a:rPr>
              <a:t>Acompanhamento das aprendizagens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F8C26BE0-B2F1-7A30-6319-E57341FEEE96}"/>
              </a:ext>
            </a:extLst>
          </p:cNvPr>
          <p:cNvSpPr txBox="1"/>
          <p:nvPr/>
        </p:nvSpPr>
        <p:spPr>
          <a:xfrm>
            <a:off x="2353171" y="2970026"/>
            <a:ext cx="325657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pt-BR" sz="2000" b="1" noProof="0" dirty="0">
                <a:solidFill>
                  <a:schemeClr val="bg1"/>
                </a:solidFill>
                <a:latin typeface="Vale Sans" panose="020B0503020204030204" pitchFamily="34" charset="0"/>
              </a:rPr>
              <a:t>Formação de Professores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C178463-BDE2-8D3F-38C0-333801BFC26D}"/>
              </a:ext>
            </a:extLst>
          </p:cNvPr>
          <p:cNvSpPr txBox="1"/>
          <p:nvPr/>
        </p:nvSpPr>
        <p:spPr>
          <a:xfrm>
            <a:off x="7878138" y="1622587"/>
            <a:ext cx="3160966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pt-BR" sz="2000" b="1" noProof="0" dirty="0">
                <a:solidFill>
                  <a:schemeClr val="bg1"/>
                </a:solidFill>
                <a:latin typeface="Vale Sans" panose="020B0503020204030204" pitchFamily="34" charset="0"/>
              </a:rPr>
              <a:t>Gestão de espaço, tempo e recursos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AC56E22-6C55-6448-BCA5-46DC6C3863B4}"/>
              </a:ext>
            </a:extLst>
          </p:cNvPr>
          <p:cNvSpPr txBox="1"/>
          <p:nvPr/>
        </p:nvSpPr>
        <p:spPr>
          <a:xfrm>
            <a:off x="2353171" y="4477362"/>
            <a:ext cx="233581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pt-BR" sz="2000" b="1" noProof="0" dirty="0">
                <a:solidFill>
                  <a:schemeClr val="bg1"/>
                </a:solidFill>
                <a:latin typeface="Vale Sans" panose="020B0503020204030204" pitchFamily="34" charset="0"/>
              </a:rPr>
              <a:t>Intersetorialidade 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443EB1D5-1B26-6EDE-1D19-E4C002E89784}"/>
              </a:ext>
            </a:extLst>
          </p:cNvPr>
          <p:cNvSpPr txBox="1"/>
          <p:nvPr/>
        </p:nvSpPr>
        <p:spPr>
          <a:xfrm>
            <a:off x="2353170" y="1968137"/>
            <a:ext cx="295124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107F7B"/>
              </a:buClr>
            </a:pPr>
            <a:r>
              <a:rPr lang="pt-BR" sz="1300" noProof="0" dirty="0">
                <a:solidFill>
                  <a:schemeClr val="bg1"/>
                </a:solidFill>
                <a:latin typeface="Vale Sans" panose="020B0503020204030204" pitchFamily="34" charset="0"/>
              </a:rPr>
              <a:t>Ex.: inserção de produção de texto e resolução de problemas do 1º ao 3º ano.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8DF2391-C328-A099-CD2F-363365AB5E72}"/>
              </a:ext>
            </a:extLst>
          </p:cNvPr>
          <p:cNvSpPr txBox="1"/>
          <p:nvPr/>
        </p:nvSpPr>
        <p:spPr>
          <a:xfrm>
            <a:off x="7882059" y="3901421"/>
            <a:ext cx="353221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107F7B"/>
              </a:buClr>
            </a:pPr>
            <a:r>
              <a:rPr lang="pt-BR" sz="1300" noProof="0" dirty="0">
                <a:solidFill>
                  <a:schemeClr val="bg1"/>
                </a:solidFill>
                <a:latin typeface="Vale Sans" panose="020B0503020204030204" pitchFamily="34" charset="0"/>
              </a:rPr>
              <a:t>Ex.: cultura de análise de dados e planejamento em função dos resultados das avaliações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93C7571-17EC-43CA-0F26-3A043CFA28F4}"/>
              </a:ext>
            </a:extLst>
          </p:cNvPr>
          <p:cNvSpPr txBox="1"/>
          <p:nvPr/>
        </p:nvSpPr>
        <p:spPr>
          <a:xfrm>
            <a:off x="7883849" y="2241408"/>
            <a:ext cx="3160966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107F7B"/>
              </a:buClr>
            </a:pPr>
            <a:r>
              <a:rPr lang="pt-BR" sz="1300" noProof="0" dirty="0">
                <a:solidFill>
                  <a:schemeClr val="bg1"/>
                </a:solidFill>
                <a:latin typeface="Vale Sans" panose="020B0503020204030204" pitchFamily="34" charset="0"/>
              </a:rPr>
              <a:t>Ex.: tempo didático prioritário para investimento nos conteúdos em defasagem.</a:t>
            </a:r>
          </a:p>
          <a:p>
            <a:pPr>
              <a:buClr>
                <a:srgbClr val="107F7B"/>
              </a:buClr>
            </a:pPr>
            <a:r>
              <a:rPr lang="pt-BR" sz="1300" noProof="0" dirty="0">
                <a:solidFill>
                  <a:schemeClr val="bg1"/>
                </a:solidFill>
                <a:latin typeface="Vale Sans" panose="020B0503020204030204" pitchFamily="34" charset="0"/>
              </a:rPr>
              <a:t> 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6E26AB49-591B-8DC1-20BD-59E231853C59}"/>
              </a:ext>
            </a:extLst>
          </p:cNvPr>
          <p:cNvSpPr txBox="1"/>
          <p:nvPr/>
        </p:nvSpPr>
        <p:spPr>
          <a:xfrm>
            <a:off x="2353171" y="4802885"/>
            <a:ext cx="29512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107F7B"/>
              </a:buClr>
            </a:pPr>
            <a:r>
              <a:rPr lang="pt-BR" sz="1200" noProof="0" dirty="0">
                <a:solidFill>
                  <a:schemeClr val="bg1"/>
                </a:solidFill>
                <a:latin typeface="Vale Sans" panose="020B0503020204030204" pitchFamily="34" charset="0"/>
              </a:rPr>
              <a:t>Precisamos avançar com o cruzamento de dados dos que estão “abaixo do adequado” com situação de vulnerabilidade social, raça, sexo.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43763C1-ABBB-3CA0-A406-8A9094180804}"/>
              </a:ext>
            </a:extLst>
          </p:cNvPr>
          <p:cNvSpPr txBox="1"/>
          <p:nvPr/>
        </p:nvSpPr>
        <p:spPr>
          <a:xfrm>
            <a:off x="2361664" y="3293893"/>
            <a:ext cx="3173276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107F7B"/>
              </a:buClr>
            </a:pPr>
            <a:r>
              <a:rPr lang="pt-BR" sz="1300" noProof="0" dirty="0">
                <a:solidFill>
                  <a:schemeClr val="bg1"/>
                </a:solidFill>
                <a:latin typeface="Vale Sans" panose="020B0503020204030204" pitchFamily="34" charset="0"/>
              </a:rPr>
              <a:t>Ex.: uso dos materiais do Trilhos para produção de texto e resolução de problemas do 1º ao 3º ano.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15D5633-48C0-8EEB-2809-E1A8A48E002B}"/>
              </a:ext>
            </a:extLst>
          </p:cNvPr>
          <p:cNvSpPr txBox="1"/>
          <p:nvPr/>
        </p:nvSpPr>
        <p:spPr>
          <a:xfrm>
            <a:off x="394875" y="503810"/>
            <a:ext cx="11797125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noProof="0" dirty="0">
                <a:solidFill>
                  <a:schemeClr val="bg1"/>
                </a:solidFill>
                <a:latin typeface="Vale Sans Black" panose="020B0A03020204030204" pitchFamily="34" charset="0"/>
              </a:rPr>
              <a:t>Desdobramentos em eixos da política educacional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944FDB1-B090-1AAD-7C7B-B3F5939AEDE9}"/>
              </a:ext>
            </a:extLst>
          </p:cNvPr>
          <p:cNvGrpSpPr/>
          <p:nvPr/>
        </p:nvGrpSpPr>
        <p:grpSpPr>
          <a:xfrm>
            <a:off x="1132869" y="1610243"/>
            <a:ext cx="979497" cy="979497"/>
            <a:chOff x="1619128" y="2011068"/>
            <a:chExt cx="979497" cy="979497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90F89C8-A53A-9DA8-294B-99D5D0351EBA}"/>
                </a:ext>
              </a:extLst>
            </p:cNvPr>
            <p:cNvSpPr/>
            <p:nvPr/>
          </p:nvSpPr>
          <p:spPr>
            <a:xfrm>
              <a:off x="1619128" y="2011068"/>
              <a:ext cx="979497" cy="979497"/>
            </a:xfrm>
            <a:prstGeom prst="ellipse">
              <a:avLst/>
            </a:prstGeom>
            <a:solidFill>
              <a:srgbClr val="F68B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9906FBA-4F08-4AF8-E365-3E3310236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41486" y="2197582"/>
              <a:ext cx="509704" cy="579071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13C73C6-DC03-390D-5423-9F21D675CF90}"/>
              </a:ext>
            </a:extLst>
          </p:cNvPr>
          <p:cNvGrpSpPr/>
          <p:nvPr/>
        </p:nvGrpSpPr>
        <p:grpSpPr>
          <a:xfrm>
            <a:off x="6648476" y="3279579"/>
            <a:ext cx="979497" cy="979497"/>
            <a:chOff x="7497414" y="4197953"/>
            <a:chExt cx="979497" cy="979497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AA3EC9D-632C-4E65-21FB-9B111E06400C}"/>
                </a:ext>
              </a:extLst>
            </p:cNvPr>
            <p:cNvSpPr/>
            <p:nvPr/>
          </p:nvSpPr>
          <p:spPr>
            <a:xfrm>
              <a:off x="7497414" y="4197953"/>
              <a:ext cx="979497" cy="979497"/>
            </a:xfrm>
            <a:prstGeom prst="ellipse">
              <a:avLst/>
            </a:prstGeom>
            <a:solidFill>
              <a:srgbClr val="F68B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rgbClr val="009182"/>
                </a:solidFill>
              </a:endParaRP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3053E6CD-565C-4C2D-89DB-B600D16BC6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65077" y="4368351"/>
              <a:ext cx="658986" cy="658986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0DA81F4-CAE6-82BB-DC0C-CD5AE8019402}"/>
              </a:ext>
            </a:extLst>
          </p:cNvPr>
          <p:cNvGrpSpPr/>
          <p:nvPr/>
        </p:nvGrpSpPr>
        <p:grpSpPr>
          <a:xfrm>
            <a:off x="6648476" y="1604897"/>
            <a:ext cx="979497" cy="979497"/>
            <a:chOff x="7497414" y="2333910"/>
            <a:chExt cx="979497" cy="979497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220339E-ACD9-1510-2EDC-B00B4CEA565C}"/>
                </a:ext>
              </a:extLst>
            </p:cNvPr>
            <p:cNvSpPr/>
            <p:nvPr/>
          </p:nvSpPr>
          <p:spPr>
            <a:xfrm>
              <a:off x="7497414" y="2333910"/>
              <a:ext cx="979497" cy="979497"/>
            </a:xfrm>
            <a:prstGeom prst="ellipse">
              <a:avLst/>
            </a:prstGeom>
            <a:solidFill>
              <a:srgbClr val="F68B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>
                <a:solidFill>
                  <a:srgbClr val="009182"/>
                </a:solidFill>
              </a:endParaRPr>
            </a:p>
          </p:txBody>
        </p: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49D3EB07-ADF2-19E0-D6BF-204E567B2B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643763" y="2483508"/>
              <a:ext cx="680300" cy="68030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06D1141-3D91-3C8C-2341-D45B28FA7A60}"/>
              </a:ext>
            </a:extLst>
          </p:cNvPr>
          <p:cNvGrpSpPr/>
          <p:nvPr/>
        </p:nvGrpSpPr>
        <p:grpSpPr>
          <a:xfrm>
            <a:off x="6791280" y="4876876"/>
            <a:ext cx="979497" cy="979497"/>
            <a:chOff x="1619128" y="3382668"/>
            <a:chExt cx="979497" cy="979497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976B8F7-2C5E-8568-2A32-0954201CECAE}"/>
                </a:ext>
              </a:extLst>
            </p:cNvPr>
            <p:cNvSpPr/>
            <p:nvPr/>
          </p:nvSpPr>
          <p:spPr>
            <a:xfrm>
              <a:off x="1619128" y="3382668"/>
              <a:ext cx="979497" cy="979497"/>
            </a:xfrm>
            <a:prstGeom prst="ellipse">
              <a:avLst/>
            </a:prstGeom>
            <a:solidFill>
              <a:srgbClr val="F68B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B595D93-A66A-13EA-48EB-DEBBD6AB7BC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05414" y="3555517"/>
              <a:ext cx="592738" cy="592738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AEDC52-3029-4007-A3FE-85FD8F8CE36F}"/>
              </a:ext>
            </a:extLst>
          </p:cNvPr>
          <p:cNvGrpSpPr/>
          <p:nvPr/>
        </p:nvGrpSpPr>
        <p:grpSpPr>
          <a:xfrm>
            <a:off x="1132869" y="4508570"/>
            <a:ext cx="979497" cy="979497"/>
            <a:chOff x="1619128" y="4863125"/>
            <a:chExt cx="979497" cy="979497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BF8E4905-8A5B-7B44-BD76-1CD9A24DCBAB}"/>
                </a:ext>
              </a:extLst>
            </p:cNvPr>
            <p:cNvSpPr/>
            <p:nvPr/>
          </p:nvSpPr>
          <p:spPr>
            <a:xfrm>
              <a:off x="1619128" y="4863125"/>
              <a:ext cx="979497" cy="979497"/>
            </a:xfrm>
            <a:prstGeom prst="ellipse">
              <a:avLst/>
            </a:prstGeom>
            <a:solidFill>
              <a:srgbClr val="F68B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8B4804B-8B6D-5333-DD86-FF0EA69E30C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775937" y="5042576"/>
              <a:ext cx="622215" cy="620594"/>
            </a:xfrm>
            <a:prstGeom prst="rect">
              <a:avLst/>
            </a:prstGeom>
          </p:spPr>
        </p:pic>
      </p:grpSp>
      <p:grpSp>
        <p:nvGrpSpPr>
          <p:cNvPr id="36" name="Group 10">
            <a:extLst>
              <a:ext uri="{FF2B5EF4-FFF2-40B4-BE49-F238E27FC236}">
                <a16:creationId xmlns:a16="http://schemas.microsoft.com/office/drawing/2014/main" id="{706D1141-3D91-3C8C-2341-D45B28FA7A60}"/>
              </a:ext>
            </a:extLst>
          </p:cNvPr>
          <p:cNvGrpSpPr/>
          <p:nvPr/>
        </p:nvGrpSpPr>
        <p:grpSpPr>
          <a:xfrm>
            <a:off x="1285269" y="3200503"/>
            <a:ext cx="979497" cy="979497"/>
            <a:chOff x="1619128" y="3382668"/>
            <a:chExt cx="979497" cy="979497"/>
          </a:xfrm>
        </p:grpSpPr>
        <p:sp>
          <p:nvSpPr>
            <p:cNvPr id="37" name="Oval 25">
              <a:extLst>
                <a:ext uri="{FF2B5EF4-FFF2-40B4-BE49-F238E27FC236}">
                  <a16:creationId xmlns:a16="http://schemas.microsoft.com/office/drawing/2014/main" id="{1976B8F7-2C5E-8568-2A32-0954201CECAE}"/>
                </a:ext>
              </a:extLst>
            </p:cNvPr>
            <p:cNvSpPr/>
            <p:nvPr/>
          </p:nvSpPr>
          <p:spPr>
            <a:xfrm>
              <a:off x="1619128" y="3382668"/>
              <a:ext cx="979497" cy="979497"/>
            </a:xfrm>
            <a:prstGeom prst="ellipse">
              <a:avLst/>
            </a:prstGeom>
            <a:solidFill>
              <a:srgbClr val="F68B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pic>
          <p:nvPicPr>
            <p:cNvPr id="38" name="Picture 3">
              <a:extLst>
                <a:ext uri="{FF2B5EF4-FFF2-40B4-BE49-F238E27FC236}">
                  <a16:creationId xmlns:a16="http://schemas.microsoft.com/office/drawing/2014/main" id="{7B595D93-A66A-13EA-48EB-DEBBD6AB7BC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05414" y="3555517"/>
              <a:ext cx="592738" cy="592738"/>
            </a:xfrm>
            <a:prstGeom prst="rect">
              <a:avLst/>
            </a:prstGeom>
          </p:spPr>
        </p:pic>
      </p:grp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F8C26BE0-B2F1-7A30-6319-E57341FEEE96}"/>
              </a:ext>
            </a:extLst>
          </p:cNvPr>
          <p:cNvSpPr txBox="1"/>
          <p:nvPr/>
        </p:nvSpPr>
        <p:spPr>
          <a:xfrm>
            <a:off x="7893836" y="4849670"/>
            <a:ext cx="3256570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pt-BR" sz="2000" b="1" noProof="0" dirty="0">
                <a:solidFill>
                  <a:schemeClr val="bg1"/>
                </a:solidFill>
                <a:latin typeface="Vale Sans" panose="020B0503020204030204" pitchFamily="34" charset="0"/>
              </a:rPr>
              <a:t>Formação de </a:t>
            </a:r>
            <a:r>
              <a:rPr lang="pt-BR" sz="2000" b="1" noProof="0" dirty="0" smtClean="0">
                <a:solidFill>
                  <a:schemeClr val="bg1"/>
                </a:solidFill>
                <a:latin typeface="Vale Sans" panose="020B0503020204030204" pitchFamily="34" charset="0"/>
              </a:rPr>
              <a:t>Diretores</a:t>
            </a:r>
            <a:endParaRPr lang="pt-BR" sz="2000" b="1" noProof="0" dirty="0">
              <a:solidFill>
                <a:schemeClr val="bg1"/>
              </a:solidFill>
              <a:latin typeface="Vale Sans" panose="020B0503020204030204" pitchFamily="34" charset="0"/>
            </a:endParaRP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843763C1-ABBB-3CA0-A406-8A9094180804}"/>
              </a:ext>
            </a:extLst>
          </p:cNvPr>
          <p:cNvSpPr txBox="1"/>
          <p:nvPr/>
        </p:nvSpPr>
        <p:spPr>
          <a:xfrm>
            <a:off x="7907996" y="5170821"/>
            <a:ext cx="317327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107F7B"/>
              </a:buClr>
            </a:pPr>
            <a:r>
              <a:rPr lang="pt-BR" sz="1300" noProof="0" dirty="0">
                <a:solidFill>
                  <a:schemeClr val="bg1"/>
                </a:solidFill>
                <a:latin typeface="Vale Sans" panose="020B0503020204030204" pitchFamily="34" charset="0"/>
              </a:rPr>
              <a:t>Ex.: </a:t>
            </a:r>
            <a:r>
              <a:rPr lang="pt-BR" sz="1300" noProof="0" dirty="0" smtClean="0">
                <a:solidFill>
                  <a:schemeClr val="bg1"/>
                </a:solidFill>
                <a:latin typeface="Vale Sans" panose="020B0503020204030204" pitchFamily="34" charset="0"/>
              </a:rPr>
              <a:t>análise de dados, formação na escola, </a:t>
            </a:r>
            <a:r>
              <a:rPr lang="pt-BR" sz="1300" dirty="0" smtClean="0">
                <a:solidFill>
                  <a:schemeClr val="bg1"/>
                </a:solidFill>
                <a:latin typeface="Vale Sans" panose="020B0503020204030204" pitchFamily="34" charset="0"/>
              </a:rPr>
              <a:t>conteúdos de formação – dimensões da gestão, acompanhamento das aprendizagens</a:t>
            </a:r>
            <a:endParaRPr lang="pt-BR" sz="1300" noProof="0" dirty="0">
              <a:solidFill>
                <a:schemeClr val="bg1"/>
              </a:solidFill>
              <a:latin typeface="Vale Sans" panose="020B0503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64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238120" y="91802"/>
            <a:ext cx="1114398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01AA8D"/>
                </a:solidFill>
                <a:latin typeface="Vale Sans Black" panose="020B0A03020204030204" pitchFamily="34" charset="0"/>
              </a:rPr>
              <a:t>Almoço</a:t>
            </a:r>
          </a:p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01AA8D"/>
                </a:solidFill>
                <a:latin typeface="Vale Sans Black" panose="020B0A03020204030204" pitchFamily="34" charset="0"/>
              </a:rPr>
              <a:t>Voltamos em 1h</a:t>
            </a:r>
          </a:p>
        </p:txBody>
      </p:sp>
    </p:spTree>
    <p:extLst>
      <p:ext uri="{BB962C8B-B14F-4D97-AF65-F5344CB8AC3E}">
        <p14:creationId xmlns:p14="http://schemas.microsoft.com/office/powerpoint/2010/main" val="394917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55687" y="248556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Manutenção da ação institucional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  <p:sp>
        <p:nvSpPr>
          <p:cNvPr id="5" name="Espaço Reservado para Conteúdo 9"/>
          <p:cNvSpPr txBox="1">
            <a:spLocks/>
          </p:cNvSpPr>
          <p:nvPr/>
        </p:nvSpPr>
        <p:spPr>
          <a:xfrm>
            <a:off x="524691" y="1303111"/>
            <a:ext cx="11244944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/>
              <a:t>Em grupos entre municípios misturados, </a:t>
            </a:r>
            <a:r>
              <a:rPr lang="pt-BR" dirty="0" smtClean="0"/>
              <a:t>compartilhar </a:t>
            </a:r>
            <a:r>
              <a:rPr lang="pt-BR" dirty="0"/>
              <a:t>como tem sido a continuidade da ação institucional implementada em 2025:</a:t>
            </a:r>
          </a:p>
          <a:p>
            <a:pPr marL="0" indent="0">
              <a:buNone/>
            </a:pPr>
            <a:endParaRPr lang="pt-BR" dirty="0"/>
          </a:p>
          <a:p>
            <a:r>
              <a:rPr lang="pt-BR" dirty="0" smtClean="0"/>
              <a:t>quais </a:t>
            </a:r>
            <a:r>
              <a:rPr lang="pt-BR" dirty="0"/>
              <a:t>ajustes necessários para a manutenção da ação institucional?</a:t>
            </a:r>
          </a:p>
          <a:p>
            <a:r>
              <a:rPr lang="pt-BR" dirty="0" smtClean="0"/>
              <a:t>o </a:t>
            </a:r>
            <a:r>
              <a:rPr lang="pt-BR" dirty="0"/>
              <a:t>que a avaliação da ação revelou?</a:t>
            </a:r>
          </a:p>
          <a:p>
            <a:r>
              <a:rPr lang="pt-BR" dirty="0" smtClean="0"/>
              <a:t>quais </a:t>
            </a:r>
            <a:r>
              <a:rPr lang="pt-BR" dirty="0"/>
              <a:t>principais decisões tomadas para a continuidade?</a:t>
            </a:r>
          </a:p>
        </p:txBody>
      </p:sp>
    </p:spTree>
    <p:extLst>
      <p:ext uri="{BB962C8B-B14F-4D97-AF65-F5344CB8AC3E}">
        <p14:creationId xmlns:p14="http://schemas.microsoft.com/office/powerpoint/2010/main" val="196290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04621" y="1822115"/>
            <a:ext cx="7574845" cy="3154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r>
              <a:rPr lang="pt-BR" sz="2400" dirty="0" smtClean="0">
                <a:latin typeface="Vale Sans" panose="020B0503020204030204" pitchFamily="34" charset="0"/>
                <a:ea typeface="Roboto"/>
                <a:cs typeface="Roboto"/>
              </a:rPr>
              <a:t>O </a:t>
            </a:r>
            <a:r>
              <a:rPr lang="pt-BR" sz="2400" dirty="0">
                <a:latin typeface="Vale Sans" panose="020B0503020204030204" pitchFamily="34" charset="0"/>
                <a:ea typeface="Roboto"/>
                <a:cs typeface="Roboto"/>
              </a:rPr>
              <a:t>que esse roteiro nos diz sobre a continuidade do trabalho</a:t>
            </a:r>
            <a:r>
              <a:rPr lang="pt-BR" sz="2400" dirty="0" smtClean="0">
                <a:latin typeface="Vale Sans" panose="020B0503020204030204" pitchFamily="34" charset="0"/>
                <a:ea typeface="Roboto"/>
                <a:cs typeface="Roboto"/>
              </a:rPr>
              <a:t>?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-"/>
            </a:pPr>
            <a:endParaRPr lang="pt-BR" sz="2400" dirty="0">
              <a:latin typeface="Vale Sans" panose="020B0503020204030204" pitchFamily="34" charset="0"/>
              <a:ea typeface="Roboto"/>
              <a:cs typeface="Roboto"/>
            </a:endParaRPr>
          </a:p>
          <a:p>
            <a:pPr algn="just">
              <a:lnSpc>
                <a:spcPct val="107000"/>
              </a:lnSpc>
            </a:pPr>
            <a:r>
              <a:rPr lang="pt-BR" sz="2400" dirty="0">
                <a:latin typeface="Vale Sans" panose="020B0503020204030204" pitchFamily="34" charset="0"/>
              </a:rPr>
              <a:t>R</a:t>
            </a:r>
            <a:r>
              <a:rPr lang="pt-BR" sz="2400" dirty="0" smtClean="0">
                <a:latin typeface="Vale Sans" panose="020B0503020204030204" pitchFamily="34" charset="0"/>
              </a:rPr>
              <a:t>egistrar </a:t>
            </a:r>
            <a:r>
              <a:rPr lang="pt-BR" sz="2400" dirty="0">
                <a:latin typeface="Vale Sans" panose="020B0503020204030204" pitchFamily="34" charset="0"/>
              </a:rPr>
              <a:t>um objetivo de aprendizagem a partir da leitura e discussão dos objetivos da reunião, retomando-o ao final do encontro – como se </a:t>
            </a:r>
            <a:r>
              <a:rPr lang="pt-BR" sz="2400" dirty="0" smtClean="0">
                <a:latin typeface="Vale Sans" panose="020B0503020204030204" pitchFamily="34" charset="0"/>
              </a:rPr>
              <a:t>articulam </a:t>
            </a:r>
            <a:r>
              <a:rPr lang="pt-BR" sz="2400" dirty="0">
                <a:latin typeface="Vale Sans" panose="020B0503020204030204" pitchFamily="34" charset="0"/>
              </a:rPr>
              <a:t>com as necessidades formativas do grupo?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pt-BR" dirty="0" smtClean="0">
                <a:latin typeface="Roboto"/>
                <a:ea typeface="Roboto"/>
                <a:cs typeface="Roboto"/>
              </a:rPr>
              <a:t>    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18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277309" y="144053"/>
            <a:ext cx="11492326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Ação institucional de matemática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8386354" y="1619794"/>
            <a:ext cx="875212" cy="7576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653143" y="1175656"/>
            <a:ext cx="11116492" cy="4498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sz="2400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Em grupos </a:t>
            </a: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(mistos, </a:t>
            </a:r>
            <a:r>
              <a:rPr lang="pt-BR" sz="2400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de ações </a:t>
            </a: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comuns):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Ler </a:t>
            </a:r>
            <a:r>
              <a:rPr lang="pt-BR" sz="2400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o </a:t>
            </a: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documento </a:t>
            </a:r>
            <a:r>
              <a:rPr lang="pt-BR" sz="2400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e em seguida </a:t>
            </a: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conversar: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sz="2400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- dúvidas?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sz="2400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- destaques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sz="2400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- aprendizagens favorecidas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sz="2400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 </a:t>
            </a:r>
            <a:endParaRPr lang="pt-BR" sz="2400" dirty="0">
              <a:latin typeface="Vale Sans" panose="020B0503020204030204" pitchFamily="34" charset="0"/>
              <a:ea typeface="Calibri" panose="020F050202020403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sz="2400" dirty="0" smtClean="0">
                <a:highlight>
                  <a:srgbClr val="FFFFFF"/>
                </a:highlight>
                <a:latin typeface="Vale Sans" panose="020B0503020204030204" pitchFamily="34" charset="0"/>
                <a:ea typeface="Roboto"/>
                <a:cs typeface="Roboto"/>
              </a:rPr>
              <a:t>Faremos uma </a:t>
            </a:r>
            <a:r>
              <a:rPr lang="pt-BR" sz="2400" dirty="0">
                <a:highlight>
                  <a:srgbClr val="FFFFFF"/>
                </a:highlight>
                <a:latin typeface="Vale Sans" panose="020B0503020204030204" pitchFamily="34" charset="0"/>
                <a:ea typeface="Roboto"/>
                <a:cs typeface="Roboto"/>
              </a:rPr>
              <a:t>socialização da leitura e da discussão da </a:t>
            </a:r>
            <a:r>
              <a:rPr lang="pt-BR" sz="2400" dirty="0" smtClean="0">
                <a:highlight>
                  <a:srgbClr val="FFFFFF"/>
                </a:highlight>
                <a:latin typeface="Vale Sans" panose="020B0503020204030204" pitchFamily="34" charset="0"/>
                <a:ea typeface="Roboto"/>
                <a:cs typeface="Roboto"/>
              </a:rPr>
              <a:t>ação: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sz="2400" dirty="0" smtClean="0">
                <a:highlight>
                  <a:srgbClr val="FFFFFF"/>
                </a:highlight>
                <a:latin typeface="Vale Sans" panose="020B0503020204030204" pitchFamily="34" charset="0"/>
                <a:ea typeface="Roboto"/>
                <a:cs typeface="Roboto"/>
              </a:rPr>
              <a:t>- o </a:t>
            </a:r>
            <a:r>
              <a:rPr lang="pt-BR" sz="2400" dirty="0">
                <a:highlight>
                  <a:srgbClr val="FFFFFF"/>
                </a:highlight>
                <a:latin typeface="Vale Sans" panose="020B0503020204030204" pitchFamily="34" charset="0"/>
                <a:ea typeface="Roboto"/>
                <a:cs typeface="Roboto"/>
              </a:rPr>
              <a:t>que veem de semelhante e diferente, se comparada à ação de Práticas de Linguagem?</a:t>
            </a:r>
            <a:r>
              <a:rPr lang="pt-BR" sz="2400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 </a:t>
            </a:r>
            <a:endParaRPr lang="pt-BR" sz="2400" dirty="0">
              <a:latin typeface="Vale Sans" panose="020B0503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endParaRPr lang="pt-BR" sz="2400" dirty="0">
              <a:latin typeface="Vale Sans" panose="020B0503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endParaRPr lang="pt-BR" sz="2400" dirty="0">
              <a:latin typeface="Vale Sans" panose="020B0503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18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277309" y="144053"/>
            <a:ext cx="11492326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Ação institucional de matemática – Plano de ação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8386354" y="1619794"/>
            <a:ext cx="875212" cy="7576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Retângulo 1"/>
          <p:cNvSpPr/>
          <p:nvPr/>
        </p:nvSpPr>
        <p:spPr>
          <a:xfrm>
            <a:off x="653143" y="1175656"/>
            <a:ext cx="11116492" cy="1732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Ainda em grupos, planejar </a:t>
            </a:r>
            <a:r>
              <a:rPr lang="pt-BR" sz="2400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as primeiras etapas do </a:t>
            </a: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ação. 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pt-BR" sz="2400" dirty="0">
              <a:latin typeface="Vale Sans" panose="020B0503020204030204" pitchFamily="34" charset="0"/>
              <a:ea typeface="Vale Sans" panose="020B0503020204030204" pitchFamily="34" charset="0"/>
              <a:cs typeface="Vale Sans" panose="020B0503020204030204" pitchFamily="34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pt-BR" sz="2400" dirty="0">
              <a:latin typeface="Vale Sans" panose="020B0503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Tx/>
              <a:buChar char="-"/>
            </a:pPr>
            <a:endParaRPr lang="pt-BR" sz="2400" dirty="0">
              <a:latin typeface="Vale Sans" panose="020B0503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07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03163" y="315474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Gestão do tempo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181476"/>
              </p:ext>
            </p:extLst>
          </p:nvPr>
        </p:nvGraphicFramePr>
        <p:xfrm>
          <a:off x="1094489" y="3132935"/>
          <a:ext cx="9561330" cy="2058670"/>
        </p:xfrm>
        <a:graphic>
          <a:graphicData uri="http://schemas.openxmlformats.org/drawingml/2006/table">
            <a:tbl>
              <a:tblPr bandRow="1">
                <a:tableStyleId>{77642AF3-18B6-4FCE-B54E-48D05566FDCE}</a:tableStyleId>
              </a:tblPr>
              <a:tblGrid>
                <a:gridCol w="4787539">
                  <a:extLst>
                    <a:ext uri="{9D8B030D-6E8A-4147-A177-3AD203B41FA5}">
                      <a16:colId xmlns:a16="http://schemas.microsoft.com/office/drawing/2014/main" val="49152409"/>
                    </a:ext>
                  </a:extLst>
                </a:gridCol>
                <a:gridCol w="4773791">
                  <a:extLst>
                    <a:ext uri="{9D8B030D-6E8A-4147-A177-3AD203B41FA5}">
                      <a16:colId xmlns:a16="http://schemas.microsoft.com/office/drawing/2014/main" val="16382896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400">
                          <a:effectLst/>
                          <a:latin typeface="Vale Sans" panose="020B0503020204030204" pitchFamily="34" charset="0"/>
                        </a:rPr>
                        <a:t>O que já revi em minha rotina – não realizo mais</a:t>
                      </a:r>
                      <a:endParaRPr lang="pt-BR" sz="2400"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2400" dirty="0">
                          <a:effectLst/>
                          <a:latin typeface="Vale Sans" panose="020B0503020204030204" pitchFamily="34" charset="0"/>
                        </a:rPr>
                        <a:t>O que preciso rever/incluir em minha rotina</a:t>
                      </a:r>
                      <a:endParaRPr lang="pt-BR" sz="2400" dirty="0">
                        <a:effectLst/>
                        <a:latin typeface="Vale Sans" panose="020B0503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07458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</a:rPr>
                        <a:t> </a:t>
                      </a:r>
                      <a:endParaRPr lang="pt-BR" sz="11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100" dirty="0" smtClean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t-BR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</a:rPr>
                        <a:t> 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t-BR" sz="1100" dirty="0">
                          <a:effectLst/>
                        </a:rPr>
                        <a:t> </a:t>
                      </a:r>
                      <a:endParaRPr lang="pt-B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8463954"/>
                  </a:ext>
                </a:extLst>
              </a:tr>
            </a:tbl>
          </a:graphicData>
        </a:graphic>
      </p:graphicFrame>
      <p:sp>
        <p:nvSpPr>
          <p:cNvPr id="5" name="Retângulo 4"/>
          <p:cNvSpPr/>
          <p:nvPr/>
        </p:nvSpPr>
        <p:spPr>
          <a:xfrm>
            <a:off x="303163" y="1459913"/>
            <a:ext cx="10917831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A partir da discussão sobre </a:t>
            </a:r>
            <a:r>
              <a:rPr lang="pt-BR" sz="2400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a implementação e o acompanhamento da ação institucional de matemática e a manutenção da ação de </a:t>
            </a: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linguagem, qual o impacto </a:t>
            </a:r>
            <a:r>
              <a:rPr lang="pt-BR" sz="2400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na rotina de trabalho e o que precisa ser </a:t>
            </a: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revisto?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pt-B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31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55687" y="248556"/>
            <a:ext cx="11143982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01AA8D"/>
                </a:solidFill>
                <a:latin typeface="Vale Sans Black" panose="020B0A03020204030204" pitchFamily="34" charset="0"/>
              </a:rPr>
              <a:t>Compartilhamento das discussões nas outras frentes</a:t>
            </a:r>
          </a:p>
        </p:txBody>
      </p:sp>
      <p:sp>
        <p:nvSpPr>
          <p:cNvPr id="5" name="Espaço Reservado para Conteúdo 9"/>
          <p:cNvSpPr txBox="1">
            <a:spLocks/>
          </p:cNvSpPr>
          <p:nvPr/>
        </p:nvSpPr>
        <p:spPr>
          <a:xfrm>
            <a:off x="511628" y="1185545"/>
            <a:ext cx="11244944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9953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/>
        </p:nvGraphicFramePr>
        <p:xfrm>
          <a:off x="1640113" y="236340"/>
          <a:ext cx="8128000" cy="5948680"/>
        </p:xfrm>
        <a:graphic>
          <a:graphicData uri="http://schemas.openxmlformats.org/drawingml/2006/table">
            <a:tbl>
              <a:tblPr firstRow="1" bandRow="1">
                <a:tableStyleId>{77642AF3-18B6-4FCE-B54E-48D05566FDCE}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20123676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05331510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1226501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1390189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CP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Professor 1º e 2º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3º</a:t>
                      </a:r>
                      <a:r>
                        <a:rPr lang="pt-BR" baseline="0" dirty="0" smtClean="0"/>
                        <a:t> </a:t>
                      </a:r>
                      <a:r>
                        <a:rPr lang="pt-BR" dirty="0" smtClean="0"/>
                        <a:t>ano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4º e 5º 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89802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pt-BR" sz="2000" b="0" i="0" u="none" strike="noStrike" cap="none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  <a:ea typeface="Arial"/>
                          <a:cs typeface="Arial"/>
                          <a:sym typeface="Arial"/>
                        </a:rPr>
                        <a:t>Rotina da coordenação pedagógica com foco na formação docente</a:t>
                      </a:r>
                    </a:p>
                    <a:p>
                      <a:pPr marL="190500" marR="0" lvl="0" indent="-184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SzPts val="2100"/>
                        <a:buFont typeface="Arial"/>
                        <a:buChar char="•"/>
                      </a:pPr>
                      <a:r>
                        <a:rPr lang="pt-BR" sz="2000" b="0" i="0" u="none" strike="noStrike" cap="none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  <a:ea typeface="Arial"/>
                          <a:cs typeface="Arial"/>
                          <a:sym typeface="Arial"/>
                        </a:rPr>
                        <a:t>Pautas formativas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endParaRPr lang="pt-BR" sz="2000" b="0" i="0" u="none" strike="noStrike" cap="none" dirty="0" smtClean="0">
                        <a:solidFill>
                          <a:schemeClr val="tx1"/>
                        </a:solidFill>
                        <a:latin typeface="Vale Sans" panose="020B0503020204030204" pitchFamily="34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pt-BR" sz="2000" b="0" i="0" u="none" strike="noStrike" cap="none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  <a:ea typeface="Arial"/>
                          <a:cs typeface="Arial"/>
                          <a:sym typeface="Arial"/>
                        </a:rPr>
                        <a:t>Plano de formação compartilhado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endParaRPr lang="pt-BR" sz="2000" b="0" i="0" u="none" strike="noStrike" cap="none" dirty="0" smtClean="0">
                        <a:solidFill>
                          <a:schemeClr val="tx1"/>
                        </a:solidFill>
                        <a:latin typeface="Vale Sans" panose="020B0503020204030204" pitchFamily="34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pt-BR" sz="2000" b="0" i="0" u="none" strike="noStrike" cap="none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  <a:ea typeface="Arial"/>
                          <a:cs typeface="Arial"/>
                          <a:sym typeface="Arial"/>
                        </a:rPr>
                        <a:t>Conteúdos didáticos (das pautas das professoras)</a:t>
                      </a:r>
                    </a:p>
                    <a:p>
                      <a:endParaRPr lang="pt-BR" sz="2000" b="0" dirty="0">
                        <a:solidFill>
                          <a:schemeClr val="tx1"/>
                        </a:solidFill>
                        <a:latin typeface="Vale Sans" panose="020B0503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pt-BR" sz="2000" b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Caderno dos Estudantes</a:t>
                      </a:r>
                      <a:endParaRPr lang="pt-BR" sz="2000" b="0" i="0" u="none" strike="noStrike" cap="none" dirty="0" smtClean="0">
                        <a:solidFill>
                          <a:schemeClr val="tx1"/>
                        </a:solidFill>
                        <a:latin typeface="Vale Sans" panose="020B0503020204030204" pitchFamily="34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pPr marL="190500" marR="0" lvl="0" indent="-190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SzPts val="1700"/>
                        <a:buFont typeface="Arial"/>
                        <a:buChar char="•"/>
                      </a:pPr>
                      <a:r>
                        <a:rPr lang="pt-BR" sz="2000" b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Práticas de linguagem</a:t>
                      </a: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pt-BR" sz="2000" b="0" dirty="0" smtClean="0">
                        <a:solidFill>
                          <a:schemeClr val="tx1"/>
                        </a:solidFill>
                        <a:latin typeface="Vale Sans" panose="020B0503020204030204" pitchFamily="34" charset="0"/>
                      </a:endParaRPr>
                    </a:p>
                    <a:p>
                      <a:pPr marL="190500" marR="0" lvl="0" indent="-190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SzPts val="1700"/>
                        <a:buFont typeface="Arial"/>
                        <a:buChar char="•"/>
                      </a:pPr>
                      <a:r>
                        <a:rPr lang="pt-BR" sz="2000" b="0" dirty="0" err="1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Situaçao</a:t>
                      </a:r>
                      <a:r>
                        <a:rPr lang="pt-BR" sz="2000" b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 didática fundamental: Escrita por meio da professora de indicação literária</a:t>
                      </a:r>
                    </a:p>
                    <a:p>
                      <a:pPr marL="190500" marR="0" lvl="0" indent="-190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SzPts val="1700"/>
                        <a:buFont typeface="Arial"/>
                        <a:buChar char="•"/>
                      </a:pPr>
                      <a:endParaRPr lang="pt-BR" sz="2000" b="0" dirty="0" smtClean="0">
                        <a:solidFill>
                          <a:schemeClr val="tx1"/>
                        </a:solidFill>
                        <a:latin typeface="Vale Sans" panose="020B0503020204030204" pitchFamily="34" charset="0"/>
                      </a:endParaRPr>
                    </a:p>
                    <a:p>
                      <a:pPr marL="190500" marR="0" lvl="0" indent="-1905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SzPts val="1700"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Biblioteca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 de </a:t>
                      </a:r>
                      <a:r>
                        <a:rPr lang="en-US" sz="2000" b="0" dirty="0" err="1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Classe</a:t>
                      </a:r>
                      <a:endParaRPr lang="en-US" sz="2000" b="0" i="0" u="none" strike="noStrike" cap="none" dirty="0" smtClean="0">
                        <a:solidFill>
                          <a:schemeClr val="tx1"/>
                        </a:solidFill>
                        <a:latin typeface="Vale Sans" panose="020B0503020204030204" pitchFamily="34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pPr marL="190500" marR="0" lvl="0" indent="-190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SzPts val="1700"/>
                        <a:buFont typeface="Arial"/>
                        <a:buChar char="•"/>
                      </a:pPr>
                      <a:endParaRPr lang="pt-BR" sz="2000" b="0" dirty="0">
                        <a:solidFill>
                          <a:schemeClr val="tx1"/>
                        </a:solidFill>
                        <a:latin typeface="Vale Sans" panose="020B0503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r>
                        <a:rPr lang="pt-BR" sz="2000" b="0" i="0" u="none" strike="noStrike" cap="none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  <a:ea typeface="Arial"/>
                          <a:cs typeface="Arial"/>
                          <a:sym typeface="Arial"/>
                        </a:rPr>
                        <a:t>Caderno dos Estudantes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300"/>
                        <a:buFont typeface="Arial"/>
                        <a:buNone/>
                      </a:pPr>
                      <a:endParaRPr lang="pt-BR" sz="2000" b="0" i="0" u="none" strike="noStrike" cap="none" dirty="0" smtClean="0">
                        <a:solidFill>
                          <a:schemeClr val="tx1"/>
                        </a:solidFill>
                        <a:latin typeface="Vale Sans" panose="020B0503020204030204" pitchFamily="34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pPr marL="190500" marR="0" lvl="0" indent="-190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SzPts val="2200"/>
                        <a:buFont typeface="Arial"/>
                        <a:buChar char="•"/>
                      </a:pPr>
                      <a:r>
                        <a:rPr lang="pt-BR" sz="2000" b="0" i="0" u="none" strike="noStrike" cap="none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  <a:ea typeface="Arial"/>
                          <a:cs typeface="Arial"/>
                          <a:sym typeface="Arial"/>
                        </a:rPr>
                        <a:t>Percurso: Uma alameda de histórias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endParaRPr lang="pt-BR" sz="2000" b="0" i="0" u="none" strike="noStrike" cap="none" dirty="0" smtClean="0">
                        <a:solidFill>
                          <a:schemeClr val="tx1"/>
                        </a:solidFill>
                        <a:latin typeface="Vale Sans" panose="020B0503020204030204" pitchFamily="34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endParaRPr lang="pt-BR" sz="2000" b="0" i="0" u="none" strike="noStrike" cap="none" dirty="0" smtClean="0">
                        <a:solidFill>
                          <a:schemeClr val="tx1"/>
                        </a:solidFill>
                        <a:latin typeface="Vale Sans" panose="020B0503020204030204" pitchFamily="34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pPr marL="190500" marR="0" lvl="0" indent="-190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SzPts val="2200"/>
                        <a:buFont typeface="Arial"/>
                        <a:buChar char="•"/>
                      </a:pPr>
                      <a:r>
                        <a:rPr lang="pt-BR" sz="2000" b="0" i="0" u="none" strike="noStrike" cap="none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  <a:ea typeface="Arial"/>
                          <a:cs typeface="Arial"/>
                          <a:sym typeface="Arial"/>
                        </a:rPr>
                        <a:t>Percursos literários e mediação de leitura</a:t>
                      </a:r>
                    </a:p>
                    <a:p>
                      <a:endParaRPr lang="pt-BR" sz="2000" b="0" dirty="0">
                        <a:solidFill>
                          <a:schemeClr val="tx1"/>
                        </a:solidFill>
                        <a:latin typeface="Vale Sans" panose="020B0503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900"/>
                        <a:buFont typeface="Arial"/>
                        <a:buNone/>
                      </a:pPr>
                      <a:r>
                        <a:rPr lang="pt-BR" sz="2000" b="0" i="0" u="none" strike="noStrike" cap="none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  <a:ea typeface="Arial"/>
                          <a:cs typeface="Arial"/>
                          <a:sym typeface="Arial"/>
                        </a:rPr>
                        <a:t>Projeto Contos de artimanha com Pedro </a:t>
                      </a:r>
                      <a:r>
                        <a:rPr lang="pt-BR" sz="2000" b="0" i="0" u="none" strike="noStrike" cap="none" dirty="0" err="1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  <a:ea typeface="Arial"/>
                          <a:cs typeface="Arial"/>
                          <a:sym typeface="Arial"/>
                        </a:rPr>
                        <a:t>Malasartes</a:t>
                      </a:r>
                      <a:endParaRPr lang="pt-BR" sz="2000" b="0" i="0" u="none" strike="noStrike" cap="none" dirty="0" smtClean="0">
                        <a:solidFill>
                          <a:schemeClr val="tx1"/>
                        </a:solidFill>
                        <a:latin typeface="Vale Sans" panose="020B0503020204030204" pitchFamily="34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pPr marL="457200" marR="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7797B"/>
                        </a:buClr>
                        <a:buSzPts val="1500"/>
                        <a:buFont typeface="Arial"/>
                        <a:buChar char="•"/>
                      </a:pPr>
                      <a:r>
                        <a:rPr lang="pt-BR" sz="2000" b="0" i="0" u="none" strike="noStrike" cap="none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  <a:ea typeface="Arial"/>
                          <a:cs typeface="Arial"/>
                          <a:sym typeface="Arial"/>
                        </a:rPr>
                        <a:t>Leitura de Contos de Artimanha</a:t>
                      </a:r>
                    </a:p>
                    <a:p>
                      <a:pPr marL="45720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endParaRPr lang="pt-BR" sz="2000" b="0" i="0" u="none" strike="noStrike" cap="none" dirty="0" smtClean="0">
                        <a:solidFill>
                          <a:schemeClr val="tx1"/>
                        </a:solidFill>
                        <a:latin typeface="Vale Sans" panose="020B0503020204030204" pitchFamily="34" charset="0"/>
                        <a:ea typeface="Arial"/>
                        <a:cs typeface="Arial"/>
                        <a:sym typeface="Arial"/>
                      </a:endParaRPr>
                    </a:p>
                    <a:p>
                      <a:pPr marL="190500" marR="0" lvl="0" indent="-190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7797B"/>
                        </a:buClr>
                        <a:buSzPts val="1900"/>
                        <a:buFont typeface="Arial"/>
                        <a:buChar char="•"/>
                      </a:pPr>
                      <a:r>
                        <a:rPr lang="pt-BR" sz="2000" b="0" i="0" u="none" strike="noStrike" cap="none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  <a:ea typeface="Arial"/>
                          <a:cs typeface="Arial"/>
                          <a:sym typeface="Arial"/>
                        </a:rPr>
                        <a:t>Práticas de escrita por meio do estudante de contos de artimanha.</a:t>
                      </a:r>
                    </a:p>
                    <a:p>
                      <a:pPr marL="190500" marR="0" lvl="0" indent="-1905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7797B"/>
                        </a:buClr>
                        <a:buSzPts val="1900"/>
                        <a:buFont typeface="Arial"/>
                        <a:buChar char="•"/>
                      </a:pPr>
                      <a:r>
                        <a:rPr lang="pt-BR" sz="2000" b="0" i="0" u="none" strike="noStrike" cap="none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  <a:ea typeface="Arial"/>
                          <a:cs typeface="Arial"/>
                          <a:sym typeface="Arial"/>
                        </a:rPr>
                        <a:t>Revisão Textual </a:t>
                      </a:r>
                    </a:p>
                    <a:p>
                      <a:endParaRPr lang="pt-BR" sz="2000" b="0" dirty="0">
                        <a:solidFill>
                          <a:schemeClr val="tx1"/>
                        </a:solidFill>
                        <a:latin typeface="Vale Sans" panose="020B0503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8391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02773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2032000" y="719666"/>
          <a:ext cx="8127999" cy="4729480"/>
        </p:xfrm>
        <a:graphic>
          <a:graphicData uri="http://schemas.openxmlformats.org/drawingml/2006/table">
            <a:tbl>
              <a:tblPr firstRow="1" bandRow="1">
                <a:tableStyleId>{77642AF3-18B6-4FCE-B54E-48D05566FDCE}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347876829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422396696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7342378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Professores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Coordenadores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Formador local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5951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Vale Sans" panose="020B0503020204030204" pitchFamily="34" charset="0"/>
                          <a:ea typeface="Calibri"/>
                          <a:cs typeface="Calibri"/>
                        </a:rPr>
                        <a:t>Avaliação dos estudantes (Trilhos) </a:t>
                      </a:r>
                    </a:p>
                    <a:p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Vale Sans" panose="020B0503020204030204" pitchFamily="34" charset="0"/>
                          <a:ea typeface="Calibri"/>
                          <a:cs typeface="Calibri"/>
                        </a:rPr>
                        <a:t> </a:t>
                      </a:r>
                    </a:p>
                    <a:p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Vale Sans" panose="020B0503020204030204" pitchFamily="34" charset="0"/>
                          <a:ea typeface="Calibri"/>
                          <a:cs typeface="Calibri"/>
                        </a:rPr>
                        <a:t> </a:t>
                      </a:r>
                    </a:p>
                    <a:p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Vale Sans" panose="020B0503020204030204" pitchFamily="34" charset="0"/>
                          <a:ea typeface="Calibri"/>
                          <a:cs typeface="Calibri"/>
                        </a:rPr>
                        <a:t>Análise do marco curricular </a:t>
                      </a:r>
                    </a:p>
                    <a:p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Vale Sans" panose="020B0503020204030204" pitchFamily="34" charset="0"/>
                          <a:ea typeface="Calibri"/>
                          <a:cs typeface="Calibri"/>
                        </a:rPr>
                        <a:t>Acervo de jogos: o que as pautas de acompanhamento sugerem como continuidade do trabalho com cálculo mental? </a:t>
                      </a:r>
                    </a:p>
                    <a:p>
                      <a:endParaRPr lang="pt-BR" sz="2000" b="0" dirty="0">
                        <a:latin typeface="Vale Sans" panose="020B0503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Vale Sans" panose="020B0503020204030204" pitchFamily="34" charset="0"/>
                          <a:ea typeface="Calibri"/>
                          <a:cs typeface="Calibri"/>
                        </a:rPr>
                        <a:t>Devolutivas das avaliações 2025. </a:t>
                      </a:r>
                    </a:p>
                    <a:p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Vale Sans" panose="020B0503020204030204" pitchFamily="34" charset="0"/>
                          <a:ea typeface="Calibri"/>
                          <a:cs typeface="Calibri"/>
                        </a:rPr>
                        <a:t> </a:t>
                      </a:r>
                    </a:p>
                    <a:p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Vale Sans" panose="020B0503020204030204" pitchFamily="34" charset="0"/>
                          <a:ea typeface="Calibri"/>
                          <a:cs typeface="Calibri"/>
                        </a:rPr>
                        <a:t>Reuniões individuais ou coletivas. </a:t>
                      </a:r>
                    </a:p>
                    <a:p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Vale Sans" panose="020B0503020204030204" pitchFamily="34" charset="0"/>
                          <a:ea typeface="Calibri"/>
                          <a:cs typeface="Calibri"/>
                        </a:rPr>
                        <a:t> </a:t>
                      </a:r>
                    </a:p>
                    <a:p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Vale Sans" panose="020B0503020204030204" pitchFamily="34" charset="0"/>
                          <a:ea typeface="Calibri"/>
                          <a:cs typeface="Calibri"/>
                        </a:rPr>
                        <a:t>Rotina do CP (acompanhamento/</a:t>
                      </a:r>
                    </a:p>
                    <a:p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Vale Sans" panose="020B0503020204030204" pitchFamily="34" charset="0"/>
                          <a:ea typeface="Calibri"/>
                          <a:cs typeface="Calibri"/>
                        </a:rPr>
                        <a:t>manutenção).</a:t>
                      </a:r>
                    </a:p>
                    <a:p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Vale Sans" panose="020B0503020204030204" pitchFamily="34" charset="0"/>
                          <a:ea typeface="Calibri"/>
                          <a:cs typeface="Calibri"/>
                        </a:rPr>
                        <a:t> </a:t>
                      </a:r>
                    </a:p>
                    <a:p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Vale Sans" panose="020B0503020204030204" pitchFamily="34" charset="0"/>
                          <a:ea typeface="Calibri"/>
                          <a:cs typeface="Calibri"/>
                        </a:rPr>
                        <a:t>Plano de formação de professores</a:t>
                      </a:r>
                      <a:endParaRPr lang="pt-BR" sz="2000" b="0" dirty="0">
                        <a:latin typeface="Vale Sans" panose="020B0503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2000" b="0" i="0" kern="1200" dirty="0" smtClean="0">
                          <a:solidFill>
                            <a:schemeClr val="dk1"/>
                          </a:solidFill>
                          <a:effectLst/>
                          <a:latin typeface="Vale Sans" panose="020B0503020204030204" pitchFamily="34" charset="0"/>
                          <a:ea typeface="Calibri"/>
                          <a:cs typeface="Calibri"/>
                        </a:rPr>
                        <a:t>Plano de formação de CP </a:t>
                      </a:r>
                      <a:endParaRPr lang="pt-BR" sz="2000" b="0" dirty="0">
                        <a:latin typeface="Vale Sans" panose="020B0503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23892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27741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55687" y="248556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01AA8D"/>
                </a:solidFill>
                <a:latin typeface="Vale Sans Black" panose="020B0A03020204030204" pitchFamily="34" charset="0"/>
              </a:rPr>
              <a:t>Próximos passos</a:t>
            </a:r>
          </a:p>
        </p:txBody>
      </p:sp>
      <p:sp>
        <p:nvSpPr>
          <p:cNvPr id="3" name="Retângulo 2"/>
          <p:cNvSpPr/>
          <p:nvPr/>
        </p:nvSpPr>
        <p:spPr>
          <a:xfrm>
            <a:off x="355687" y="1272100"/>
            <a:ext cx="11143982" cy="4834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sz="2400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Atividade prática: Iniciar a </a:t>
            </a:r>
            <a:r>
              <a:rPr lang="pt-BR" sz="2400" b="1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implementação da ação institucional de matemática </a:t>
            </a:r>
            <a:r>
              <a:rPr lang="pt-BR" sz="2400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e </a:t>
            </a:r>
            <a:r>
              <a:rPr lang="pt-BR" sz="2400" b="1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continuidade da ação institucional de práticas de linguagem </a:t>
            </a:r>
            <a:r>
              <a:rPr lang="pt-BR" sz="2400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e </a:t>
            </a:r>
            <a:r>
              <a:rPr lang="pt-BR" sz="2400" b="1" dirty="0" smtClean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registrar </a:t>
            </a:r>
            <a:r>
              <a:rPr lang="pt-BR" sz="2400" b="1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o processo</a:t>
            </a:r>
            <a:r>
              <a:rPr lang="pt-BR" sz="2400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: fotos com legendas, depoimentos, plano de ação, pauta e registro reflexivo de reunião...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sz="2400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Postar no EDF até dia </a:t>
            </a:r>
            <a:r>
              <a:rPr lang="pt-BR" sz="2400" b="1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01/07</a:t>
            </a:r>
            <a:r>
              <a:rPr lang="pt-BR" sz="2400" dirty="0">
                <a:latin typeface="Vale Sans" panose="020B0503020204030204" pitchFamily="34" charset="0"/>
                <a:ea typeface="Vale Sans" panose="020B0503020204030204" pitchFamily="34" charset="0"/>
                <a:cs typeface="Vale Sans" panose="020B0503020204030204" pitchFamily="34" charset="0"/>
              </a:rPr>
              <a:t> o registro do que já foi realizado (lembrando que o registro é de etapas do processo, que finalizará apenas no final do ano). </a:t>
            </a:r>
            <a:endParaRPr lang="pt-BR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pt-BR" sz="2400" dirty="0" smtClean="0">
              <a:latin typeface="Vale Sans" panose="020B0503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400" dirty="0" smtClean="0">
                <a:latin typeface="Vale Sans" panose="020B0503020204030204" pitchFamily="34" charset="0"/>
              </a:rPr>
              <a:t>Apoio </a:t>
            </a:r>
            <a:r>
              <a:rPr lang="pt-BR" sz="2400" dirty="0">
                <a:latin typeface="Vale Sans" panose="020B0503020204030204" pitchFamily="34" charset="0"/>
              </a:rPr>
              <a:t>para esse encaminhamento será dado no Espaço virtual e na reunião online</a:t>
            </a:r>
            <a:r>
              <a:rPr lang="pt-BR" sz="2400" dirty="0" smtClean="0">
                <a:latin typeface="Vale Sans" panose="020B0503020204030204" pitchFamily="34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pt-BR" sz="2400" dirty="0" smtClean="0">
              <a:latin typeface="Vale Sans" panose="020B0503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2400" dirty="0" smtClean="0">
                <a:latin typeface="Vale Sans" panose="020B0503020204030204" pitchFamily="34" charset="0"/>
              </a:rPr>
              <a:t>No EDF iniciaremos as discussões sobre o registro da ação institucional de práticas de linguagem no PPP da escola, tendo como referência o registro do documento que já está sendo feito pela equipe técnica.</a:t>
            </a:r>
            <a:endParaRPr lang="pt-BR" sz="2400" dirty="0">
              <a:latin typeface="Vale Sans" panose="020B0503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5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572;p43">
            <a:extLst>
              <a:ext uri="{FF2B5EF4-FFF2-40B4-BE49-F238E27FC236}">
                <a16:creationId xmlns:a16="http://schemas.microsoft.com/office/drawing/2014/main" id="{E0EBD97C-F17A-C926-9A16-146B7C5D11FF}"/>
              </a:ext>
            </a:extLst>
          </p:cNvPr>
          <p:cNvSpPr txBox="1"/>
          <p:nvPr/>
        </p:nvSpPr>
        <p:spPr>
          <a:xfrm>
            <a:off x="512337" y="0"/>
            <a:ext cx="10987895" cy="7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chemeClr val="hlink"/>
              </a:buClr>
              <a:buSzPts val="1100"/>
            </a:pPr>
            <a:r>
              <a:rPr lang="en" sz="2800" b="1" dirty="0">
                <a:solidFill>
                  <a:srgbClr val="107F7B"/>
                </a:solidFill>
                <a:latin typeface="Vale Sans" panose="020B0503020204030204" pitchFamily="34" charset="0"/>
                <a:ea typeface="Fira Sans Medium"/>
                <a:cs typeface="Fira Sans Medium"/>
                <a:sym typeface="Fira Sans Medium"/>
              </a:rPr>
              <a:t>Ciclo </a:t>
            </a:r>
            <a:r>
              <a:rPr lang="en" sz="2800" b="1" dirty="0">
                <a:solidFill>
                  <a:srgbClr val="107F7B"/>
                </a:solidFill>
                <a:latin typeface="Vale Sans" panose="020B0503020204030204" pitchFamily="34" charset="0"/>
                <a:ea typeface="Fira Sans Medium"/>
                <a:cs typeface="Fira Sans Medium"/>
                <a:sym typeface="Fira Sans Medium"/>
              </a:rPr>
              <a:t>2</a:t>
            </a:r>
            <a:r>
              <a:rPr lang="en" sz="2800" b="1" dirty="0" smtClean="0">
                <a:solidFill>
                  <a:srgbClr val="107F7B"/>
                </a:solidFill>
                <a:latin typeface="Vale Sans" panose="020B0503020204030204" pitchFamily="34" charset="0"/>
                <a:ea typeface="Fira Sans Medium"/>
                <a:cs typeface="Fira Sans Medium"/>
                <a:sym typeface="Fira Sans Medium"/>
              </a:rPr>
              <a:t> </a:t>
            </a:r>
            <a:r>
              <a:rPr lang="en" sz="2800" b="1" dirty="0">
                <a:solidFill>
                  <a:srgbClr val="107F7B"/>
                </a:solidFill>
                <a:latin typeface="Vale Sans" panose="020B0503020204030204" pitchFamily="34" charset="0"/>
                <a:ea typeface="Fira Sans Medium"/>
                <a:cs typeface="Fira Sans Medium"/>
                <a:sym typeface="Fira Sans Medium"/>
              </a:rPr>
              <a:t>Cadastro</a:t>
            </a:r>
            <a:endParaRPr sz="3200" b="1" dirty="0">
              <a:solidFill>
                <a:srgbClr val="107F7B"/>
              </a:solidFill>
              <a:latin typeface="Vale Sans" panose="020B0503020204030204" pitchFamily="34" charset="0"/>
              <a:ea typeface="Fira Sans Medium"/>
              <a:cs typeface="Fira Sans Medium"/>
              <a:sym typeface="Fira Sans Medium"/>
            </a:endParaRPr>
          </a:p>
        </p:txBody>
      </p:sp>
      <p:pic>
        <p:nvPicPr>
          <p:cNvPr id="5" name="Imagem 4" descr="Código QR&#10;&#10;Descrição gerada automaticament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654" y="890043"/>
            <a:ext cx="5495925" cy="5495925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6506257" y="3048392"/>
            <a:ext cx="35686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latin typeface="Vale Sans" panose="020B050302020403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https://bit.ly/trilhoscadastro26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3222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572;p43">
            <a:extLst>
              <a:ext uri="{FF2B5EF4-FFF2-40B4-BE49-F238E27FC236}">
                <a16:creationId xmlns:a16="http://schemas.microsoft.com/office/drawing/2014/main" id="{E0EBD97C-F17A-C926-9A16-146B7C5D11FF}"/>
              </a:ext>
            </a:extLst>
          </p:cNvPr>
          <p:cNvSpPr txBox="1"/>
          <p:nvPr/>
        </p:nvSpPr>
        <p:spPr>
          <a:xfrm>
            <a:off x="512337" y="0"/>
            <a:ext cx="10987895" cy="7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chemeClr val="hlink"/>
              </a:buClr>
              <a:buSzPts val="1100"/>
            </a:pPr>
            <a:r>
              <a:rPr lang="en" sz="2800" b="1" dirty="0">
                <a:solidFill>
                  <a:srgbClr val="107F7B"/>
                </a:solidFill>
                <a:latin typeface="Vale Sans" panose="020B0503020204030204" pitchFamily="34" charset="0"/>
                <a:ea typeface="Fira Sans Medium"/>
                <a:cs typeface="Fira Sans Medium"/>
                <a:sym typeface="Fira Sans Medium"/>
              </a:rPr>
              <a:t>Ciclo </a:t>
            </a:r>
            <a:r>
              <a:rPr lang="en" sz="2800" b="1" dirty="0">
                <a:solidFill>
                  <a:srgbClr val="107F7B"/>
                </a:solidFill>
                <a:latin typeface="Vale Sans" panose="020B0503020204030204" pitchFamily="34" charset="0"/>
                <a:ea typeface="Fira Sans Medium"/>
                <a:cs typeface="Fira Sans Medium"/>
                <a:sym typeface="Fira Sans Medium"/>
              </a:rPr>
              <a:t>2</a:t>
            </a:r>
            <a:r>
              <a:rPr lang="en" sz="2800" b="1" dirty="0" smtClean="0">
                <a:solidFill>
                  <a:srgbClr val="107F7B"/>
                </a:solidFill>
                <a:latin typeface="Vale Sans" panose="020B0503020204030204" pitchFamily="34" charset="0"/>
                <a:ea typeface="Fira Sans Medium"/>
                <a:cs typeface="Fira Sans Medium"/>
                <a:sym typeface="Fira Sans Medium"/>
              </a:rPr>
              <a:t> </a:t>
            </a:r>
            <a:r>
              <a:rPr lang="en" sz="2800" b="1" dirty="0">
                <a:solidFill>
                  <a:srgbClr val="107F7B"/>
                </a:solidFill>
                <a:latin typeface="Vale Sans" panose="020B0503020204030204" pitchFamily="34" charset="0"/>
                <a:ea typeface="Fira Sans Medium"/>
                <a:cs typeface="Fira Sans Medium"/>
                <a:sym typeface="Fira Sans Medium"/>
              </a:rPr>
              <a:t>Avaliação</a:t>
            </a:r>
            <a:endParaRPr sz="3200" b="1" dirty="0">
              <a:solidFill>
                <a:srgbClr val="107F7B"/>
              </a:solidFill>
              <a:latin typeface="Vale Sans" panose="020B0503020204030204" pitchFamily="34" charset="0"/>
              <a:ea typeface="Fira Sans Medium"/>
              <a:cs typeface="Fira Sans Medium"/>
              <a:sym typeface="Fira Sans Medium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137234" y="3280004"/>
            <a:ext cx="184731" cy="2256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</a:pPr>
            <a:endParaRPr lang="pt-BR" sz="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656217" y="1815737"/>
            <a:ext cx="65357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>
                <a:latin typeface="Vale Sans" panose="020B0503020204030204" pitchFamily="34" charset="0"/>
              </a:rPr>
              <a:t>Retomada dos objetivos de aprendizagem </a:t>
            </a:r>
          </a:p>
          <a:p>
            <a:r>
              <a:rPr lang="pt-BR" sz="2400" dirty="0" smtClean="0">
                <a:latin typeface="Vale Sans" panose="020B0503020204030204" pitchFamily="34" charset="0"/>
              </a:rPr>
              <a:t>registrado pelos participantes no início </a:t>
            </a:r>
          </a:p>
          <a:p>
            <a:r>
              <a:rPr lang="pt-BR" sz="2400" dirty="0" smtClean="0">
                <a:latin typeface="Vale Sans" panose="020B0503020204030204" pitchFamily="34" charset="0"/>
              </a:rPr>
              <a:t>do encontro</a:t>
            </a:r>
            <a:endParaRPr lang="pt-BR" sz="2400" dirty="0">
              <a:latin typeface="Vale Sans" panose="020B050302020403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6403867" y="3887562"/>
            <a:ext cx="2520241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  <a:spcAft>
                <a:spcPts val="0"/>
              </a:spcAft>
            </a:pPr>
            <a:r>
              <a:rPr lang="pt-BR" b="1" dirty="0">
                <a:latin typeface="Vale Sans" panose="020B0503020204030204" pitchFamily="34" charset="0"/>
                <a:ea typeface="Montserrat"/>
                <a:cs typeface="Montserrat"/>
              </a:rPr>
              <a:t>bit.ly/av-trilhos-2025</a:t>
            </a:r>
            <a:endParaRPr lang="pt-BR" sz="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Imagem 5" descr="Código QR&#10;&#10;O conteúdo gerado por IA pode estar incorreto.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804" y="1240970"/>
            <a:ext cx="4202521" cy="491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94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/>
          </a:p>
          <a:p>
            <a:pPr marL="0" lvl="0" indent="0">
              <a:buNone/>
            </a:pPr>
            <a:r>
              <a:rPr lang="pt-BR" dirty="0"/>
              <a:t>Lanche e despedida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1443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94875" y="627379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>
                <a:solidFill>
                  <a:srgbClr val="01AA8D"/>
                </a:solidFill>
                <a:latin typeface="Vale Sans Black" panose="020B0A03020204030204" pitchFamily="34" charset="0"/>
              </a:rPr>
              <a:t>Momento cultural</a:t>
            </a:r>
          </a:p>
        </p:txBody>
      </p:sp>
      <p:sp>
        <p:nvSpPr>
          <p:cNvPr id="3" name="Retângulo 2"/>
          <p:cNvSpPr/>
          <p:nvPr/>
        </p:nvSpPr>
        <p:spPr>
          <a:xfrm>
            <a:off x="2429691" y="2259874"/>
            <a:ext cx="3200400" cy="1436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5177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4835027-737F-1CD1-7ADE-C2DBFA233E23}"/>
              </a:ext>
            </a:extLst>
          </p:cNvPr>
          <p:cNvSpPr/>
          <p:nvPr/>
        </p:nvSpPr>
        <p:spPr>
          <a:xfrm>
            <a:off x="0" y="-811440"/>
            <a:ext cx="12203151" cy="4627756"/>
          </a:xfrm>
          <a:prstGeom prst="rect">
            <a:avLst/>
          </a:prstGeom>
          <a:solidFill>
            <a:srgbClr val="0091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45" name="Google Shape;245;p12"/>
          <p:cNvSpPr txBox="1"/>
          <p:nvPr/>
        </p:nvSpPr>
        <p:spPr>
          <a:xfrm>
            <a:off x="9643069" y="5112736"/>
            <a:ext cx="1048024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solidFill>
                  <a:srgbClr val="7F7F7F"/>
                </a:solidFill>
                <a:latin typeface="Vale Sans" panose="020B0503020204030204" pitchFamily="34" charset="0"/>
                <a:ea typeface="Calibri"/>
                <a:cs typeface="Calibri"/>
                <a:sym typeface="Calibri"/>
              </a:rPr>
              <a:t>INICIATIVA</a:t>
            </a:r>
            <a:endParaRPr dirty="0">
              <a:latin typeface="Vale Sans" panose="020B0503020204030204" pitchFamily="34" charset="0"/>
            </a:endParaRPr>
          </a:p>
        </p:txBody>
      </p:sp>
      <p:sp>
        <p:nvSpPr>
          <p:cNvPr id="246" name="Google Shape;246;p12"/>
          <p:cNvSpPr txBox="1"/>
          <p:nvPr/>
        </p:nvSpPr>
        <p:spPr>
          <a:xfrm>
            <a:off x="1262285" y="5112736"/>
            <a:ext cx="1868476" cy="276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dirty="0">
                <a:solidFill>
                  <a:srgbClr val="7F7F7F"/>
                </a:solidFill>
                <a:latin typeface="Vale Sans" panose="020B0503020204030204" pitchFamily="34" charset="0"/>
                <a:ea typeface="Calibri"/>
                <a:cs typeface="Calibri"/>
                <a:sym typeface="Calibri"/>
              </a:rPr>
              <a:t>PARCEIRO</a:t>
            </a:r>
            <a:endParaRPr dirty="0">
              <a:latin typeface="Vale Sans" panose="020B0503020204030204" pitchFamily="34" charset="0"/>
            </a:endParaRPr>
          </a:p>
        </p:txBody>
      </p:sp>
      <p:pic>
        <p:nvPicPr>
          <p:cNvPr id="3" name="Imagem 2" descr="Logotipo, nome da empresa&#10;&#10;Descrição gerada automaticamente">
            <a:extLst>
              <a:ext uri="{FF2B5EF4-FFF2-40B4-BE49-F238E27FC236}">
                <a16:creationId xmlns:a16="http://schemas.microsoft.com/office/drawing/2014/main" id="{82075B2B-4540-942D-38E8-17F5C7B81D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8486" b="21481"/>
          <a:stretch/>
        </p:blipFill>
        <p:spPr>
          <a:xfrm>
            <a:off x="802189" y="5364435"/>
            <a:ext cx="2608779" cy="888384"/>
          </a:xfrm>
          <a:prstGeom prst="rect">
            <a:avLst/>
          </a:prstGeom>
        </p:spPr>
      </p:pic>
      <p:pic>
        <p:nvPicPr>
          <p:cNvPr id="7" name="Picture 6" descr="A group of green dots&#10;&#10;Description automatically generated">
            <a:extLst>
              <a:ext uri="{FF2B5EF4-FFF2-40B4-BE49-F238E27FC236}">
                <a16:creationId xmlns:a16="http://schemas.microsoft.com/office/drawing/2014/main" id="{400A72B0-945A-A399-902F-AA67C38BCE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9450" y="89168"/>
            <a:ext cx="5071942" cy="67459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247F5B1-B708-31A1-F155-54561AF43131}"/>
              </a:ext>
            </a:extLst>
          </p:cNvPr>
          <p:cNvGrpSpPr/>
          <p:nvPr/>
        </p:nvGrpSpPr>
        <p:grpSpPr>
          <a:xfrm>
            <a:off x="-33453" y="3537535"/>
            <a:ext cx="12355551" cy="530480"/>
            <a:chOff x="0" y="4348975"/>
            <a:chExt cx="12772004" cy="524108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5CBE491-7820-9A19-5F0E-0750B7457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V="1">
              <a:off x="0" y="4348975"/>
              <a:ext cx="6415809" cy="524108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540FBDA-7630-50D3-7694-E2399F157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V="1">
              <a:off x="6356195" y="4348975"/>
              <a:ext cx="6415809" cy="524108"/>
            </a:xfrm>
            <a:prstGeom prst="rect">
              <a:avLst/>
            </a:prstGeom>
          </p:spPr>
        </p:pic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E0061213-263C-BFE8-1B65-E400AD3C303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7050" y="5375841"/>
            <a:ext cx="2514115" cy="9941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431073" y="274320"/>
            <a:ext cx="11107783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Socialização da atividade prática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120640" y="3291840"/>
            <a:ext cx="2325189" cy="2351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875211" y="3553097"/>
            <a:ext cx="875212" cy="202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Espaço Reservado para Conteúdo 1"/>
          <p:cNvSpPr>
            <a:spLocks noGrp="1"/>
          </p:cNvSpPr>
          <p:nvPr>
            <p:ph sz="half" idx="2"/>
          </p:nvPr>
        </p:nvSpPr>
        <p:spPr>
          <a:xfrm>
            <a:off x="875211" y="1315732"/>
            <a:ext cx="10084526" cy="4879679"/>
          </a:xfrm>
        </p:spPr>
        <p:txBody>
          <a:bodyPr/>
          <a:lstStyle/>
          <a:p>
            <a:pPr marL="0" indent="0">
              <a:buNone/>
            </a:pPr>
            <a:r>
              <a:rPr lang="pt-BR" sz="2400" dirty="0">
                <a:latin typeface="Vale Sans" panose="020B0503020204030204" pitchFamily="34" charset="0"/>
              </a:rPr>
              <a:t>Em grupos mistos (diferentes municípios), </a:t>
            </a:r>
            <a:r>
              <a:rPr lang="pt-BR" sz="2400" dirty="0" smtClean="0">
                <a:latin typeface="Vale Sans" panose="020B0503020204030204" pitchFamily="34" charset="0"/>
              </a:rPr>
              <a:t>discutir:</a:t>
            </a:r>
            <a:endParaRPr lang="pt-BR" sz="2400" dirty="0">
              <a:latin typeface="Vale Sans" panose="020B0503020204030204" pitchFamily="34" charset="0"/>
            </a:endParaRPr>
          </a:p>
          <a:p>
            <a:r>
              <a:rPr lang="pt-BR" sz="2400" dirty="0" smtClean="0">
                <a:latin typeface="Vale Sans" panose="020B0503020204030204" pitchFamily="34" charset="0"/>
              </a:rPr>
              <a:t>como </a:t>
            </a:r>
            <a:r>
              <a:rPr lang="pt-BR" sz="2400" dirty="0">
                <a:latin typeface="Vale Sans" panose="020B0503020204030204" pitchFamily="34" charset="0"/>
              </a:rPr>
              <a:t>foi realizado o processo de escuta dos estudantes?</a:t>
            </a:r>
          </a:p>
          <a:p>
            <a:r>
              <a:rPr lang="pt-BR" sz="2400" dirty="0" smtClean="0">
                <a:latin typeface="Vale Sans" panose="020B0503020204030204" pitchFamily="34" charset="0"/>
              </a:rPr>
              <a:t>o </a:t>
            </a:r>
            <a:r>
              <a:rPr lang="pt-BR" sz="2400" dirty="0">
                <a:latin typeface="Vale Sans" panose="020B0503020204030204" pitchFamily="34" charset="0"/>
              </a:rPr>
              <a:t>que ele revelou?</a:t>
            </a:r>
          </a:p>
          <a:p>
            <a:r>
              <a:rPr lang="pt-BR" sz="2400" dirty="0" smtClean="0">
                <a:latin typeface="Vale Sans" panose="020B0503020204030204" pitchFamily="34" charset="0"/>
              </a:rPr>
              <a:t>quais </a:t>
            </a:r>
            <a:r>
              <a:rPr lang="pt-BR" sz="2400" dirty="0">
                <a:latin typeface="Vale Sans" panose="020B0503020204030204" pitchFamily="34" charset="0"/>
              </a:rPr>
              <a:t>impactos têm observado entre os estudantes e também na sua equipe, desde o início da escuta dos estudantes</a:t>
            </a:r>
            <a:r>
              <a:rPr lang="pt-BR" sz="2400" dirty="0" smtClean="0">
                <a:latin typeface="Vale Sans" panose="020B0503020204030204" pitchFamily="34" charset="0"/>
              </a:rPr>
              <a:t>?</a:t>
            </a:r>
          </a:p>
          <a:p>
            <a:r>
              <a:rPr lang="pt-BR" sz="2400" dirty="0" smtClean="0">
                <a:latin typeface="Vale Sans" panose="020B0503020204030204" pitchFamily="34" charset="0"/>
              </a:rPr>
              <a:t>O que observam de 2024 para 2026?</a:t>
            </a:r>
            <a:endParaRPr lang="pt-BR" sz="2400" dirty="0">
              <a:latin typeface="Vale Sans" panose="020B0503020204030204" pitchFamily="34" charset="0"/>
            </a:endParaRPr>
          </a:p>
          <a:p>
            <a:pPr marL="0" indent="0">
              <a:buNone/>
            </a:pPr>
            <a:r>
              <a:rPr lang="pt-BR" sz="2400" dirty="0">
                <a:latin typeface="Vale Sans" panose="020B0503020204030204" pitchFamily="34" charset="0"/>
              </a:rPr>
              <a:t>Registrar principais discussões em filipetas para apresentar depois ao grupo.</a:t>
            </a:r>
          </a:p>
          <a:p>
            <a:endParaRPr lang="pt-BR" dirty="0">
              <a:latin typeface="Vale Sans" panose="020B0503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38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CCC4508A-B81E-B3F5-C7CE-5DD68CD676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8099358"/>
              </p:ext>
            </p:extLst>
          </p:nvPr>
        </p:nvGraphicFramePr>
        <p:xfrm>
          <a:off x="501762" y="945167"/>
          <a:ext cx="10596182" cy="3749040"/>
        </p:xfrm>
        <a:graphic>
          <a:graphicData uri="http://schemas.openxmlformats.org/drawingml/2006/table">
            <a:tbl>
              <a:tblPr firstRow="1" bandRow="1">
                <a:tableStyleId>{77642AF3-18B6-4FCE-B54E-48D05566FDCE}</a:tableStyleId>
              </a:tblPr>
              <a:tblGrid>
                <a:gridCol w="10596182">
                  <a:extLst>
                    <a:ext uri="{9D8B030D-6E8A-4147-A177-3AD203B41FA5}">
                      <a16:colId xmlns:a16="http://schemas.microsoft.com/office/drawing/2014/main" val="3911304297"/>
                    </a:ext>
                  </a:extLst>
                </a:gridCol>
              </a:tblGrid>
              <a:tr h="2956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pt-BR" sz="2400" b="1" i="0" kern="1200" dirty="0">
                        <a:solidFill>
                          <a:srgbClr val="009182"/>
                        </a:solidFill>
                        <a:latin typeface="Vale Sans Light" panose="020B0403020204030204" pitchFamily="34" charset="0"/>
                        <a:cs typeface="Calibri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9970332"/>
                  </a:ext>
                </a:extLst>
              </a:tr>
              <a:tr h="12324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pt-BR" sz="2400" b="0" i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Praticamente</a:t>
                      </a:r>
                      <a:r>
                        <a:rPr lang="pt-BR" sz="2400" b="0" i="0" baseline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 todos os registros revelam que os estudantes afirmam que: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pt-BR" sz="2400" b="0" i="0" baseline="0" dirty="0" smtClean="0">
                        <a:solidFill>
                          <a:schemeClr val="tx1"/>
                        </a:solidFill>
                        <a:latin typeface="Vale Sans" panose="020B050302020403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2400" b="0" i="0" baseline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As atividades voltadas à matemática acontecem em sala de aula;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2400" b="0" i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As atividades voltadas à matemática são feitas a partir da mediação/ explicação do professor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2400" b="0" i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Aprendem</a:t>
                      </a:r>
                      <a:r>
                        <a:rPr lang="pt-BR" sz="2400" b="0" i="0" baseline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 “fazendo continhas”</a:t>
                      </a:r>
                      <a:endParaRPr lang="pt-BR" sz="2400" b="0" i="0" dirty="0" smtClean="0">
                        <a:solidFill>
                          <a:schemeClr val="tx1"/>
                        </a:solidFill>
                        <a:latin typeface="Vale Sans" panose="020B050302020403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pt-BR" sz="2400" b="0" i="0" dirty="0" smtClean="0">
                        <a:solidFill>
                          <a:schemeClr val="tx1"/>
                        </a:solidFill>
                        <a:latin typeface="Vale Sans" panose="020B050302020403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pt-BR" sz="2400" b="0" i="0" dirty="0" smtClean="0">
                        <a:solidFill>
                          <a:schemeClr val="tx1"/>
                        </a:solidFill>
                        <a:latin typeface="Vale Sans" panose="020B050302020403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endParaRPr lang="pt-BR" sz="18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Vale Sans Light" panose="020B0403020204030204" pitchFamily="34" charset="77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500659"/>
                  </a:ext>
                </a:extLst>
              </a:tr>
            </a:tbl>
          </a:graphicData>
        </a:graphic>
      </p:graphicFrame>
      <p:sp>
        <p:nvSpPr>
          <p:cNvPr id="3" name="CaixaDeTexto 6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404949" y="352697"/>
            <a:ext cx="11133908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Registros Atividade prática – Escuta matemática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384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CCC4508A-B81E-B3F5-C7CE-5DD68CD676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0148014"/>
              </p:ext>
            </p:extLst>
          </p:nvPr>
        </p:nvGraphicFramePr>
        <p:xfrm>
          <a:off x="554013" y="1515304"/>
          <a:ext cx="10596182" cy="3108960"/>
        </p:xfrm>
        <a:graphic>
          <a:graphicData uri="http://schemas.openxmlformats.org/drawingml/2006/table">
            <a:tbl>
              <a:tblPr firstRow="1" bandRow="1">
                <a:tableStyleId>{77642AF3-18B6-4FCE-B54E-48D05566FDCE}</a:tableStyleId>
              </a:tblPr>
              <a:tblGrid>
                <a:gridCol w="10596182">
                  <a:extLst>
                    <a:ext uri="{9D8B030D-6E8A-4147-A177-3AD203B41FA5}">
                      <a16:colId xmlns:a16="http://schemas.microsoft.com/office/drawing/2014/main" val="3911304297"/>
                    </a:ext>
                  </a:extLst>
                </a:gridCol>
              </a:tblGrid>
              <a:tr h="2956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pt-BR" sz="2400" b="1" i="0" kern="1200" dirty="0">
                        <a:solidFill>
                          <a:srgbClr val="009182"/>
                        </a:solidFill>
                        <a:latin typeface="Vale Sans Light" panose="020B0403020204030204" pitchFamily="34" charset="0"/>
                        <a:cs typeface="Calibri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9970332"/>
                  </a:ext>
                </a:extLst>
              </a:tr>
              <a:tr h="12324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pt-BR" sz="2400" b="0" i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Praticamente</a:t>
                      </a:r>
                      <a:r>
                        <a:rPr lang="pt-BR" sz="2400" b="0" i="0" baseline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 todos os registros revelam que os estudantes afirmam que: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pt-BR" sz="2400" b="0" i="0" baseline="0" dirty="0" smtClean="0">
                        <a:solidFill>
                          <a:schemeClr val="tx1"/>
                        </a:solidFill>
                        <a:latin typeface="Vale Sans" panose="020B050302020403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2400" b="0" i="0" baseline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Aprenderiam mais em situações mais dinâmicas;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2400" b="0" i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Se envolveriam mais e</a:t>
                      </a:r>
                      <a:r>
                        <a:rPr lang="pt-BR" sz="2400" b="0" i="0" baseline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 aprenderiam em situações que envolvam jogos e desafios;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2400" b="0" i="0" baseline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Gostariam de atividades mais desafiadoras;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2400" b="0" i="0" baseline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Gostariam de mais atividades entre seus pares – duplas, grupos.</a:t>
                      </a:r>
                      <a:endParaRPr lang="pt-BR" sz="2400" b="0" i="0" dirty="0">
                        <a:solidFill>
                          <a:schemeClr val="tx1"/>
                        </a:solidFill>
                        <a:latin typeface="Vale Sans" panose="020B050302020403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500659"/>
                  </a:ext>
                </a:extLst>
              </a:tr>
            </a:tbl>
          </a:graphicData>
        </a:graphic>
      </p:graphicFrame>
      <p:sp>
        <p:nvSpPr>
          <p:cNvPr id="3" name="CaixaDeTexto 6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94875" y="627379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Registros Atividade prática – Escuta matemática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604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85109" y="1489166"/>
            <a:ext cx="74588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404040"/>
              </a:buClr>
              <a:defRPr/>
            </a:pPr>
            <a:r>
              <a:rPr lang="pt-BR" sz="2400" dirty="0">
                <a:latin typeface="Vale Sans" panose="020B0503020204030204" pitchFamily="34" charset="0"/>
              </a:rPr>
              <a:t>A partir destas respostas, que hipóteses podemos levantar sobre o trabalho com a matemática em sala de aula? Sobre o planejamento?</a:t>
            </a:r>
          </a:p>
        </p:txBody>
      </p:sp>
    </p:spTree>
    <p:extLst>
      <p:ext uri="{BB962C8B-B14F-4D97-AF65-F5344CB8AC3E}">
        <p14:creationId xmlns:p14="http://schemas.microsoft.com/office/powerpoint/2010/main" val="15020546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CCC4508A-B81E-B3F5-C7CE-5DD68CD676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9231000"/>
              </p:ext>
            </p:extLst>
          </p:nvPr>
        </p:nvGraphicFramePr>
        <p:xfrm>
          <a:off x="554013" y="1515304"/>
          <a:ext cx="10596182" cy="4023360"/>
        </p:xfrm>
        <a:graphic>
          <a:graphicData uri="http://schemas.openxmlformats.org/drawingml/2006/table">
            <a:tbl>
              <a:tblPr firstRow="1" bandRow="1">
                <a:tableStyleId>{77642AF3-18B6-4FCE-B54E-48D05566FDCE}</a:tableStyleId>
              </a:tblPr>
              <a:tblGrid>
                <a:gridCol w="10596182">
                  <a:extLst>
                    <a:ext uri="{9D8B030D-6E8A-4147-A177-3AD203B41FA5}">
                      <a16:colId xmlns:a16="http://schemas.microsoft.com/office/drawing/2014/main" val="3911304297"/>
                    </a:ext>
                  </a:extLst>
                </a:gridCol>
              </a:tblGrid>
              <a:tr h="29565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Tx/>
                        <a:buNone/>
                        <a:tabLst/>
                        <a:defRPr/>
                      </a:pPr>
                      <a:endParaRPr lang="pt-BR" sz="2400" b="1" i="0" kern="1200" dirty="0">
                        <a:solidFill>
                          <a:srgbClr val="009182"/>
                        </a:solidFill>
                        <a:latin typeface="Vale Sans Light" panose="020B0403020204030204" pitchFamily="34" charset="0"/>
                        <a:cs typeface="Calibri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9970332"/>
                  </a:ext>
                </a:extLst>
              </a:tr>
              <a:tr h="12324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pt-BR" sz="2400" b="0" i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Muitos</a:t>
                      </a:r>
                      <a:r>
                        <a:rPr lang="pt-BR" sz="2400" b="0" i="0" baseline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 registros revelam que: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pt-BR" sz="2400" b="0" i="0" baseline="0" dirty="0" smtClean="0">
                        <a:solidFill>
                          <a:schemeClr val="tx1"/>
                        </a:solidFill>
                        <a:latin typeface="Vale Sans" panose="020B0503020204030204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2400" b="0" i="0" baseline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Houve parceria e envolvimento do coordenador pedagógico na discussão e planejamento – reunião para planejarem juntos;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2400" b="0" i="0" baseline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Reunião para compartilhamento da ação com a equipe;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2400" b="0" i="0" baseline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Definição da turma envolvida a partir da análise de resultados de avaliações;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pt-BR" sz="2400" b="0" i="0" baseline="0" dirty="0" smtClean="0">
                          <a:solidFill>
                            <a:schemeClr val="tx1"/>
                          </a:solidFill>
                          <a:latin typeface="Vale Sans" panose="020B0503020204030204" pitchFamily="34" charset="0"/>
                        </a:rPr>
                        <a:t>Compartilhamento com os estudantes dos resultados das escutas.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pt-BR" sz="1800" b="0" i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Vale Sans Light" panose="020B0403020204030204" pitchFamily="34" charset="77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404040"/>
                        </a:buClr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endParaRPr lang="pt-BR" sz="1800" b="0" i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Vale Sans Light" panose="020B0403020204030204" pitchFamily="34" charset="77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500659"/>
                  </a:ext>
                </a:extLst>
              </a:tr>
            </a:tbl>
          </a:graphicData>
        </a:graphic>
      </p:graphicFrame>
      <p:sp>
        <p:nvSpPr>
          <p:cNvPr id="3" name="CaixaDeTexto 6">
            <a:extLst>
              <a:ext uri="{FF2B5EF4-FFF2-40B4-BE49-F238E27FC236}">
                <a16:creationId xmlns:a16="http://schemas.microsoft.com/office/drawing/2014/main" id="{1C989E75-8606-728B-6DB3-C25DC6C7E30B}"/>
              </a:ext>
            </a:extLst>
          </p:cNvPr>
          <p:cNvSpPr txBox="1"/>
          <p:nvPr/>
        </p:nvSpPr>
        <p:spPr>
          <a:xfrm>
            <a:off x="394875" y="627379"/>
            <a:ext cx="11143982" cy="592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900"/>
              </a:lnSpc>
            </a:pPr>
            <a:r>
              <a:rPr lang="pt-BR" sz="3600" b="1" dirty="0" smtClean="0">
                <a:solidFill>
                  <a:srgbClr val="01AA8D"/>
                </a:solidFill>
                <a:latin typeface="Vale Sans Black" panose="020B0A03020204030204" pitchFamily="34" charset="0"/>
              </a:rPr>
              <a:t>Sobre os registros das atividades práticas</a:t>
            </a:r>
            <a:endParaRPr lang="pt-BR" sz="3600" b="1" dirty="0">
              <a:solidFill>
                <a:srgbClr val="01AA8D"/>
              </a:solidFill>
              <a:latin typeface="Vale Sans Black" panose="020B0A03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7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17136</TotalTime>
  <Words>1898</Words>
  <Application>Microsoft Office PowerPoint</Application>
  <PresentationFormat>Widescreen</PresentationFormat>
  <Paragraphs>473</Paragraphs>
  <Slides>40</Slides>
  <Notes>20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40</vt:i4>
      </vt:variant>
    </vt:vector>
  </HeadingPairs>
  <TitlesOfParts>
    <vt:vector size="52" baseType="lpstr">
      <vt:lpstr>Arial</vt:lpstr>
      <vt:lpstr>Calibri</vt:lpstr>
      <vt:lpstr>Calibri Light</vt:lpstr>
      <vt:lpstr>Fira Sans Medium</vt:lpstr>
      <vt:lpstr>Montserrat</vt:lpstr>
      <vt:lpstr>Roboto</vt:lpstr>
      <vt:lpstr>Symbol</vt:lpstr>
      <vt:lpstr>Vale Sans</vt:lpstr>
      <vt:lpstr>Vale Sans Black</vt:lpstr>
      <vt:lpstr>Vale Sans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bruno.coelho.queiroz@vale.com</dc:creator>
  <cp:lastModifiedBy>Maria Paula Twiaschor</cp:lastModifiedBy>
  <cp:revision>527</cp:revision>
  <dcterms:created xsi:type="dcterms:W3CDTF">2021-02-10T12:29:23Z</dcterms:created>
  <dcterms:modified xsi:type="dcterms:W3CDTF">2026-04-30T16:06:25Z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0x01010075467E5792BD2C46A4DEE73301ABD4C7</vt:lpwstr>
  </property>
</Properties>
</file>