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</p:sldMasterIdLst>
  <p:notesMasterIdLst>
    <p:notesMasterId r:id="rId59"/>
  </p:notesMasterIdLst>
  <p:sldIdLst>
    <p:sldId id="2147375758" r:id="rId2"/>
    <p:sldId id="2147375821" r:id="rId3"/>
    <p:sldId id="2147375859" r:id="rId4"/>
    <p:sldId id="2147375839" r:id="rId5"/>
    <p:sldId id="2147375796" r:id="rId6"/>
    <p:sldId id="2147375797" r:id="rId7"/>
    <p:sldId id="2147375849" r:id="rId8"/>
    <p:sldId id="2147375895" r:id="rId9"/>
    <p:sldId id="2147375896" r:id="rId10"/>
    <p:sldId id="2147375894" r:id="rId11"/>
    <p:sldId id="2147375874" r:id="rId12"/>
    <p:sldId id="2147375875" r:id="rId13"/>
    <p:sldId id="2147375876" r:id="rId14"/>
    <p:sldId id="2147375877" r:id="rId15"/>
    <p:sldId id="2147375878" r:id="rId16"/>
    <p:sldId id="2147375879" r:id="rId17"/>
    <p:sldId id="2147375880" r:id="rId18"/>
    <p:sldId id="2147375881" r:id="rId19"/>
    <p:sldId id="2147375882" r:id="rId20"/>
    <p:sldId id="2147375883" r:id="rId21"/>
    <p:sldId id="2147375884" r:id="rId22"/>
    <p:sldId id="2147375885" r:id="rId23"/>
    <p:sldId id="2147375886" r:id="rId24"/>
    <p:sldId id="2147375887" r:id="rId25"/>
    <p:sldId id="2147375888" r:id="rId26"/>
    <p:sldId id="2147375889" r:id="rId27"/>
    <p:sldId id="2147375890" r:id="rId28"/>
    <p:sldId id="2147375891" r:id="rId29"/>
    <p:sldId id="2147375892" r:id="rId30"/>
    <p:sldId id="2147375893" r:id="rId31"/>
    <p:sldId id="2147375850" r:id="rId32"/>
    <p:sldId id="2147375861" r:id="rId33"/>
    <p:sldId id="2147375862" r:id="rId34"/>
    <p:sldId id="2147375863" r:id="rId35"/>
    <p:sldId id="2147375864" r:id="rId36"/>
    <p:sldId id="2147375865" r:id="rId37"/>
    <p:sldId id="2147375866" r:id="rId38"/>
    <p:sldId id="2147375867" r:id="rId39"/>
    <p:sldId id="2147375868" r:id="rId40"/>
    <p:sldId id="2147375798" r:id="rId41"/>
    <p:sldId id="2147375869" r:id="rId42"/>
    <p:sldId id="2147375870" r:id="rId43"/>
    <p:sldId id="2147375871" r:id="rId44"/>
    <p:sldId id="2147375828" r:id="rId45"/>
    <p:sldId id="2147375836" r:id="rId46"/>
    <p:sldId id="2147375872" r:id="rId47"/>
    <p:sldId id="277" r:id="rId48"/>
    <p:sldId id="2147375812" r:id="rId49"/>
    <p:sldId id="2147375897" r:id="rId50"/>
    <p:sldId id="2147375873" r:id="rId51"/>
    <p:sldId id="2147375851" r:id="rId52"/>
    <p:sldId id="2147375852" r:id="rId53"/>
    <p:sldId id="2147375854" r:id="rId54"/>
    <p:sldId id="2147375855" r:id="rId55"/>
    <p:sldId id="2147375858" r:id="rId56"/>
    <p:sldId id="2147375857" r:id="rId57"/>
    <p:sldId id="273" r:id="rId58"/>
  </p:sldIdLst>
  <p:sldSz cx="12192000" cy="6858000"/>
  <p:notesSz cx="6888163" cy="100203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491" userDrawn="1">
          <p15:clr>
            <a:srgbClr val="A4A3A4"/>
          </p15:clr>
        </p15:guide>
        <p15:guide id="2" orient="horz" pos="663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hEHhMxtXLKAESoe/bQBksikNOVd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32AD06-DDBC-0674-53EE-3D2EAB1F43B0}" name="Tereza Perez" initials="TP" userId="S::tereza.perez@comunidadeeducativa.org.br::e5d1ce77-90ce-4562-8e58-96783ded1279" providerId="AD"/>
  <p188:author id="{E71B1D17-937F-346B-DA79-6420F0E4B601}" name="Ana Lucia Lima" initials="AL" userId="S::ana.lima@conhecimentosocial.com::3dfd9c0f-b26d-4ea2-8608-00d2a942091d" providerId="AD"/>
  <p188:author id="{6BBC2E7C-81CE-ECD2-9F5B-650AD50CB6D3}" name="Ana Clara Bin" initials="AB" userId="fd274bfde62e6ac0" providerId="Windows Live"/>
  <p188:author id="{035C519D-BEC3-FF5A-EFF6-E3BF638EB740}" name="Priscila de Giovani" initials="Pd" userId="6b5c9707a9b6f653" providerId="Windows Live"/>
  <p188:author id="{D98F5CC1-55B7-5750-AA0B-8FD1FB5816E4}" name="Fernanda Martinelli" initials="FM" userId="f22bda6ed5669311" providerId="Windows Live"/>
  <p188:author id="{581716E1-E2A3-B230-BDAC-F39580FA90E2}" name="Fernanda Cury" initials="FC" userId="4e09e97372d806cf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riscila de Giovan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C75"/>
    <a:srgbClr val="02B295"/>
    <a:srgbClr val="02CEAC"/>
    <a:srgbClr val="90FEEC"/>
    <a:srgbClr val="01AA8D"/>
    <a:srgbClr val="D9D5D4"/>
    <a:srgbClr val="E2702F"/>
    <a:srgbClr val="F2C108"/>
    <a:srgbClr val="009183"/>
    <a:srgbClr val="E9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60600F-C8BE-45C1-AB80-053B17A764A8}" v="19" dt="2024-11-11T22:21:36.223"/>
    <p1510:client id="{C912259B-51EE-4A61-9863-68A0429BF510}" v="12" dt="2024-11-12T18:29:35.944"/>
  </p1510:revLst>
</p1510:revInfo>
</file>

<file path=ppt/tableStyles.xml><?xml version="1.0" encoding="utf-8"?>
<a:tblStyleLst xmlns:a="http://schemas.openxmlformats.org/drawingml/2006/main" def="{77642AF3-18B6-4FCE-B54E-48D05566FDCE}">
  <a:tblStyle styleId="{77642AF3-18B6-4FCE-B54E-48D05566FDC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68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708" y="78"/>
      </p:cViewPr>
      <p:guideLst>
        <p:guide pos="7491"/>
        <p:guide orient="horz" pos="6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8/10/relationships/authors" Target="authors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customschemas.google.com/relationships/presentationmetadata" Target="meta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4871" cy="50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Vale Sans" panose="020B0503020204030204" pitchFamily="34" charset="0"/>
                <a:ea typeface="Vale Sans" panose="020B0503020204030204" pitchFamily="34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pt-B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1698" y="0"/>
            <a:ext cx="2984871" cy="50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Vale Sans" panose="020B0503020204030204" pitchFamily="34" charset="0"/>
                <a:ea typeface="Vale Sans" panose="020B0503020204030204" pitchFamily="34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pt-B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7547"/>
            <a:ext cx="2984871" cy="50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Vale Sans" panose="020B0503020204030204" pitchFamily="34" charset="0"/>
                <a:ea typeface="Vale Sans" panose="020B0503020204030204" pitchFamily="34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pt-B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>
            <a:lvl1pPr>
              <a:defRPr>
                <a:latin typeface="Vale Sans" panose="020B0503020204030204" pitchFamily="34" charset="0"/>
              </a:defRPr>
            </a:lvl1pPr>
          </a:lstStyle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‹nº›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72834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Vale Sans" panose="020B0503020204030204" pitchFamily="34" charset="0"/>
        <a:ea typeface="Vale Sans" panose="020B050302020403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9E4E8B98-223B-5C36-E35B-26325CDDA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>
            <a:extLst>
              <a:ext uri="{FF2B5EF4-FFF2-40B4-BE49-F238E27FC236}">
                <a16:creationId xmlns:a16="http://schemas.microsoft.com/office/drawing/2014/main" id="{3032FBFC-78F9-3E59-F42A-9EDB72EB6F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le Sans" panose="020B0503020204030204" pitchFamily="34" charset="0"/>
            </a:endParaRPr>
          </a:p>
        </p:txBody>
      </p:sp>
      <p:sp>
        <p:nvSpPr>
          <p:cNvPr id="88" name="Google Shape;88;p1:notes">
            <a:extLst>
              <a:ext uri="{FF2B5EF4-FFF2-40B4-BE49-F238E27FC236}">
                <a16:creationId xmlns:a16="http://schemas.microsoft.com/office/drawing/2014/main" id="{C79F86FB-D791-F139-9DA5-19B3D268A6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799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4849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8216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8448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1182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0913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0762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3400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0130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7508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4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11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286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5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086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6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2600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05B75-BE76-4679-B1A7-1267CD795D81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4771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5066E-5430-576F-BEC2-3B094DD59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AAFDDDB-6B08-A41B-D1F8-32E3C106F4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221B419-F6C4-27EA-4FE9-59805DC06E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543959-C060-326F-7558-E1040E260F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39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641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A2C8A-3F92-80C3-5DE0-52F014118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095319D-9BB0-1655-8307-F6CEE0536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AC51E65-75D3-4B07-6B2C-837DE9DA1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3699369-0D46-C53C-235F-71A0A9D0A1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41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9384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C2D40-46FD-7EC0-0860-DE076E3B3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6B3099A-9542-4A76-66A6-C3D68B89B4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B28917F-4B02-0650-4D50-F3FC5B54F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A3A9B2-7370-1628-31FF-80A21A0C52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42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7503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98292-E0A0-C742-1A1A-D7E7CCEC7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42575B9-7F08-6AC7-3D97-45A9D5BC6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0D746FF-BDE9-2D5F-0B5A-9F490D869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330E4A-8FCD-0337-E434-4058D3084B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43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428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12dba33082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9" name="Google Shape;889;g312dba33082_0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0" name="Google Shape;890;g312dba33082_0_1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47</a:t>
            </a:fld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le Sans" panose="020B0503020204030204" pitchFamily="34" charset="0"/>
            </a:endParaRPr>
          </a:p>
        </p:txBody>
      </p:sp>
      <p:sp>
        <p:nvSpPr>
          <p:cNvPr id="241" name="Google Shape;2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3767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1495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9316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41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942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76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250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A3E35-33ED-F64A-AA9C-E66064972A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99297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57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529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919939-82FE-1871-924E-66E407BD6CED}"/>
              </a:ext>
            </a:extLst>
          </p:cNvPr>
          <p:cNvGrpSpPr/>
          <p:nvPr userDrawn="1"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F8075-67F3-7637-7C30-868A73A8E49F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828B8FE7-CED7-F806-9846-62247D48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F7A62-7796-7E34-E997-24247F982DE4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33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919939-82FE-1871-924E-66E407BD6CED}"/>
              </a:ext>
            </a:extLst>
          </p:cNvPr>
          <p:cNvGrpSpPr/>
          <p:nvPr userDrawn="1"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F8075-67F3-7637-7C30-868A73A8E49F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828B8FE7-CED7-F806-9846-62247D48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F7A62-7796-7E34-E997-24247F982DE4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748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919939-82FE-1871-924E-66E407BD6CED}"/>
              </a:ext>
            </a:extLst>
          </p:cNvPr>
          <p:cNvGrpSpPr/>
          <p:nvPr userDrawn="1"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F8075-67F3-7637-7C30-868A73A8E49F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828B8FE7-CED7-F806-9846-62247D48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F7A62-7796-7E34-E997-24247F982DE4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481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619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3984E4-6D37-F222-0E85-7E5936F38096}"/>
              </a:ext>
            </a:extLst>
          </p:cNvPr>
          <p:cNvGrpSpPr/>
          <p:nvPr userDrawn="1"/>
        </p:nvGrpSpPr>
        <p:grpSpPr>
          <a:xfrm>
            <a:off x="0" y="-71718"/>
            <a:ext cx="12192000" cy="6929718"/>
            <a:chOff x="0" y="-71718"/>
            <a:chExt cx="12192000" cy="692971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80AD7A-6993-6BA4-F98E-06D5014A6B68}"/>
                </a:ext>
              </a:extLst>
            </p:cNvPr>
            <p:cNvSpPr/>
            <p:nvPr userDrawn="1"/>
          </p:nvSpPr>
          <p:spPr>
            <a:xfrm>
              <a:off x="0" y="-71718"/>
              <a:ext cx="12192000" cy="6373906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DC97C0-59C7-3C82-BD34-B5D0944F353B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B81A9E52-A132-6872-57DE-CD023FBC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85636C-0CD9-7A2D-A3DF-F784355E97B3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32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4852831-3119-686A-E93F-8B08ED857C03}"/>
              </a:ext>
            </a:extLst>
          </p:cNvPr>
          <p:cNvGrpSpPr/>
          <p:nvPr userDrawn="1"/>
        </p:nvGrpSpPr>
        <p:grpSpPr>
          <a:xfrm>
            <a:off x="0" y="-71718"/>
            <a:ext cx="12192000" cy="6929718"/>
            <a:chOff x="0" y="-71718"/>
            <a:chExt cx="12192000" cy="692971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85F32E-515E-EB60-E562-F2A6170A9153}"/>
                </a:ext>
              </a:extLst>
            </p:cNvPr>
            <p:cNvSpPr/>
            <p:nvPr userDrawn="1"/>
          </p:nvSpPr>
          <p:spPr>
            <a:xfrm>
              <a:off x="0" y="-71718"/>
              <a:ext cx="12192000" cy="6382871"/>
            </a:xfrm>
            <a:prstGeom prst="rect">
              <a:avLst/>
            </a:prstGeom>
            <a:solidFill>
              <a:srgbClr val="01AA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7DCE5E-53CA-989A-AB46-6A6B28193141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A857E9C7-5F43-03B8-D93B-013DC57D1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4CFC27-5BCD-6C63-F784-9A4AC0730C98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91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919939-82FE-1871-924E-66E407BD6CED}"/>
              </a:ext>
            </a:extLst>
          </p:cNvPr>
          <p:cNvGrpSpPr/>
          <p:nvPr userDrawn="1"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F8075-67F3-7637-7C30-868A73A8E49F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828B8FE7-CED7-F806-9846-62247D48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F7A62-7796-7E34-E997-24247F982DE4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06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919939-82FE-1871-924E-66E407BD6CED}"/>
              </a:ext>
            </a:extLst>
          </p:cNvPr>
          <p:cNvGrpSpPr/>
          <p:nvPr userDrawn="1"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F8075-67F3-7637-7C30-868A73A8E49F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828B8FE7-CED7-F806-9846-62247D48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F7A62-7796-7E34-E997-24247F982DE4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00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A3E35-33ED-F64A-AA9C-E66064972A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79099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5055" y="566316"/>
            <a:ext cx="10578127" cy="1145109"/>
          </a:xfrm>
        </p:spPr>
        <p:txBody>
          <a:bodyPr/>
          <a:lstStyle>
            <a:lvl1pPr>
              <a:defRPr sz="3000"/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title</a:t>
            </a:r>
            <a:r>
              <a:rPr lang="pt-BR" dirty="0"/>
              <a:t> </a:t>
            </a:r>
            <a:r>
              <a:rPr lang="pt-BR" dirty="0" err="1"/>
              <a:t>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759472" y="2107838"/>
            <a:ext cx="10561925" cy="3712783"/>
          </a:xfrm>
        </p:spPr>
        <p:txBody>
          <a:bodyPr>
            <a:normAutofit/>
          </a:bodyPr>
          <a:lstStyle>
            <a:lvl1pPr algn="l">
              <a:defRPr sz="1600">
                <a:solidFill>
                  <a:srgbClr val="747678"/>
                </a:solidFill>
                <a:latin typeface="Arial"/>
                <a:cs typeface="Arial"/>
              </a:defRPr>
            </a:lvl1pPr>
            <a:lvl2pPr algn="l">
              <a:defRPr sz="1800">
                <a:solidFill>
                  <a:srgbClr val="747678"/>
                </a:solidFill>
                <a:latin typeface="Arial"/>
                <a:cs typeface="Arial"/>
              </a:defRPr>
            </a:lvl2pPr>
            <a:lvl3pPr algn="l">
              <a:defRPr sz="1800">
                <a:solidFill>
                  <a:srgbClr val="747678"/>
                </a:solidFill>
                <a:latin typeface="Arial"/>
                <a:cs typeface="Arial"/>
              </a:defRPr>
            </a:lvl3pPr>
            <a:lvl4pPr algn="l">
              <a:defRPr sz="1800">
                <a:solidFill>
                  <a:srgbClr val="747678"/>
                </a:solidFill>
                <a:latin typeface="Arial"/>
                <a:cs typeface="Arial"/>
              </a:defRPr>
            </a:lvl4pPr>
            <a:lvl5pPr algn="l">
              <a:defRPr sz="1800">
                <a:solidFill>
                  <a:srgbClr val="747678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text</a:t>
            </a:r>
            <a:r>
              <a:rPr lang="pt-BR" dirty="0"/>
              <a:t> </a:t>
            </a:r>
            <a:r>
              <a:rPr lang="pt-BR" dirty="0" err="1"/>
              <a:t>styles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4706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21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919939-82FE-1871-924E-66E407BD6CED}"/>
              </a:ext>
            </a:extLst>
          </p:cNvPr>
          <p:cNvGrpSpPr/>
          <p:nvPr userDrawn="1"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F8075-67F3-7637-7C30-868A73A8E49F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828B8FE7-CED7-F806-9846-62247D48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F7A62-7796-7E34-E997-24247F982DE4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1765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919939-82FE-1871-924E-66E407BD6CED}"/>
              </a:ext>
            </a:extLst>
          </p:cNvPr>
          <p:cNvGrpSpPr/>
          <p:nvPr userDrawn="1"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F8075-67F3-7637-7C30-868A73A8E49F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828B8FE7-CED7-F806-9846-62247D48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F7A62-7796-7E34-E997-24247F982DE4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5699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919939-82FE-1871-924E-66E407BD6CED}"/>
              </a:ext>
            </a:extLst>
          </p:cNvPr>
          <p:cNvGrpSpPr/>
          <p:nvPr userDrawn="1"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F8075-67F3-7637-7C30-868A73A8E49F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828B8FE7-CED7-F806-9846-62247D48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F7A62-7796-7E34-E997-24247F982DE4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776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919939-82FE-1871-924E-66E407BD6CED}"/>
              </a:ext>
            </a:extLst>
          </p:cNvPr>
          <p:cNvGrpSpPr/>
          <p:nvPr userDrawn="1"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F8075-67F3-7637-7C30-868A73A8E49F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R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828B8FE7-CED7-F806-9846-62247D48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F7A62-7796-7E34-E997-24247F982DE4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4424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e Título">
  <p:cSld name="9_Slide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51"/>
          <p:cNvGrpSpPr/>
          <p:nvPr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27" name="Google Shape;27;p51"/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" name="Google Shape;28;p51" descr="A green circle with a black background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29;p51"/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9508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de Título">
  <p:cSld name="9_Slide de Títul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2"/>
          <p:cNvGrpSpPr/>
          <p:nvPr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32" name="Google Shape;32;p52"/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" name="Google Shape;33;p52" descr="A green circle with a black background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34;p52"/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58822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lide de Título">
  <p:cSld name="9_Slide de Títul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3"/>
          <p:cNvGrpSpPr/>
          <p:nvPr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37" name="Google Shape;37;p53"/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" name="Google Shape;38;p53" descr="A green circle with a black background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39;p53"/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2180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lide de Título">
  <p:cSld name="9_Slide de Títul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54"/>
          <p:cNvGrpSpPr/>
          <p:nvPr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42" name="Google Shape;42;p54"/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" name="Google Shape;43;p54" descr="A green circle with a black background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44;p54"/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42736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A3E35-33ED-F64A-AA9C-E66064972A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9524800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Slide de Título">
  <p:cSld name="9_Slide de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5"/>
          <p:cNvGrpSpPr/>
          <p:nvPr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47" name="Google Shape;47;p55"/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" name="Google Shape;48;p55" descr="A green circle with a black background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49;p55"/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793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3221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07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20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A3E35-33ED-F64A-AA9C-E66064972A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316497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9719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A3E35-33ED-F64A-AA9C-E66064972A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268856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A3E35-33ED-F64A-AA9C-E66064972A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86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  <p:sldLayoutId id="2147483692" r:id="rId13"/>
    <p:sldLayoutId id="2147483693" r:id="rId14"/>
    <p:sldLayoutId id="2147483699" r:id="rId15"/>
    <p:sldLayoutId id="2147483664" r:id="rId16"/>
    <p:sldLayoutId id="2147483665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8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48FD6418-0A9F-204C-9AD0-E4A7C066F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DBE42D8-175D-0688-40DD-04A9B6A55B07}"/>
              </a:ext>
            </a:extLst>
          </p:cNvPr>
          <p:cNvSpPr/>
          <p:nvPr/>
        </p:nvSpPr>
        <p:spPr>
          <a:xfrm>
            <a:off x="-33453" y="126007"/>
            <a:ext cx="12244940" cy="6858000"/>
          </a:xfrm>
          <a:prstGeom prst="rect">
            <a:avLst/>
          </a:prstGeom>
          <a:solidFill>
            <a:srgbClr val="00B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pt-BR" altLang="pt-BR" b="1">
                <a:solidFill>
                  <a:srgbClr val="747678"/>
                </a:solidFill>
                <a:latin typeface="Vale Sans" panose="020B0503020204030204" pitchFamily="34" charset="0"/>
              </a:rPr>
              <a:t>Trilhos da Alfabetização</a:t>
            </a:r>
            <a:endParaRPr lang="pt-BR" altLang="pt-BR" b="1" dirty="0">
              <a:solidFill>
                <a:srgbClr val="747678"/>
              </a:solidFill>
              <a:latin typeface="Vale Sans" panose="020B0503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BFA78C-8DCC-7C68-73AB-EE392D3D88B6}"/>
              </a:ext>
            </a:extLst>
          </p:cNvPr>
          <p:cNvSpPr/>
          <p:nvPr/>
        </p:nvSpPr>
        <p:spPr>
          <a:xfrm>
            <a:off x="-61359" y="8851"/>
            <a:ext cx="12353692" cy="2513117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7501D2-9AD0-3162-0215-AAF8EEA054F0}"/>
              </a:ext>
            </a:extLst>
          </p:cNvPr>
          <p:cNvSpPr/>
          <p:nvPr/>
        </p:nvSpPr>
        <p:spPr>
          <a:xfrm>
            <a:off x="-61359" y="2281877"/>
            <a:ext cx="12353692" cy="2086313"/>
          </a:xfrm>
          <a:prstGeom prst="rect">
            <a:avLst/>
          </a:prstGeom>
          <a:solidFill>
            <a:srgbClr val="F68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" name="Picture 19" descr="A green circle with a black background&#10;&#10;Description automatically generated">
            <a:extLst>
              <a:ext uri="{FF2B5EF4-FFF2-40B4-BE49-F238E27FC236}">
                <a16:creationId xmlns:a16="http://schemas.microsoft.com/office/drawing/2014/main" id="{325C88C8-D9E6-DC42-87B2-B231B992C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613" y="435620"/>
            <a:ext cx="6548387" cy="654838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118E86E-722C-A9A0-700F-C820330A9EA3}"/>
              </a:ext>
            </a:extLst>
          </p:cNvPr>
          <p:cNvSpPr txBox="1"/>
          <p:nvPr/>
        </p:nvSpPr>
        <p:spPr>
          <a:xfrm>
            <a:off x="281522" y="2176000"/>
            <a:ext cx="6223352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pt-BR" sz="3600" b="1" dirty="0">
                <a:solidFill>
                  <a:schemeClr val="bg1"/>
                </a:solidFill>
                <a:latin typeface="Vale Sans Black" panose="020B0A03020204030204" pitchFamily="34" charset="0"/>
              </a:rPr>
              <a:t>Catas Altas</a:t>
            </a:r>
          </a:p>
          <a:p>
            <a:pPr>
              <a:lnSpc>
                <a:spcPts val="4300"/>
              </a:lnSpc>
            </a:pPr>
            <a:r>
              <a:rPr lang="pt-BR" sz="3600" b="1" dirty="0">
                <a:solidFill>
                  <a:schemeClr val="bg1"/>
                </a:solidFill>
                <a:latin typeface="Vale Sans Black" panose="020B0A03020204030204" pitchFamily="34" charset="0"/>
              </a:rPr>
              <a:t>Rio Piracicaba</a:t>
            </a:r>
          </a:p>
          <a:p>
            <a:pPr>
              <a:lnSpc>
                <a:spcPts val="4300"/>
              </a:lnSpc>
            </a:pPr>
            <a:r>
              <a:rPr lang="pt-BR" sz="3600" b="1" dirty="0">
                <a:solidFill>
                  <a:schemeClr val="bg1"/>
                </a:solidFill>
                <a:latin typeface="Vale Sans Black" panose="020B0A03020204030204" pitchFamily="34" charset="0"/>
              </a:rPr>
              <a:t>Santa Bárbara</a:t>
            </a:r>
          </a:p>
          <a:p>
            <a:pPr>
              <a:lnSpc>
                <a:spcPts val="4300"/>
              </a:lnSpc>
            </a:pPr>
            <a:r>
              <a:rPr lang="pt-BR" sz="3600" b="1" dirty="0">
                <a:solidFill>
                  <a:schemeClr val="bg1"/>
                </a:solidFill>
                <a:latin typeface="Vale Sans Black" panose="020B0A03020204030204" pitchFamily="34" charset="0"/>
              </a:rPr>
              <a:t>(MG)</a:t>
            </a:r>
          </a:p>
          <a:p>
            <a:pPr>
              <a:lnSpc>
                <a:spcPts val="4300"/>
              </a:lnSpc>
            </a:pPr>
            <a:r>
              <a:rPr lang="pt-BR" sz="3600" b="1" dirty="0">
                <a:solidFill>
                  <a:schemeClr val="bg1"/>
                </a:solidFill>
                <a:latin typeface="Vale Sans Black" panose="020B0A03020204030204" pitchFamily="34" charset="0"/>
              </a:rPr>
              <a:t>Ciclo </a:t>
            </a:r>
            <a:r>
              <a:rPr lang="pt-BR" sz="3600" b="1" dirty="0" smtClean="0">
                <a:solidFill>
                  <a:schemeClr val="bg1"/>
                </a:solidFill>
                <a:latin typeface="Vale Sans Black" panose="020B0A03020204030204" pitchFamily="34" charset="0"/>
              </a:rPr>
              <a:t>1</a:t>
            </a:r>
            <a:endParaRPr lang="pt-BR" sz="3600" b="1" dirty="0">
              <a:solidFill>
                <a:schemeClr val="bg1"/>
              </a:solidFill>
              <a:latin typeface="Vale Sans Black" panose="020B0A03020204030204" pitchFamily="34" charset="0"/>
            </a:endParaRPr>
          </a:p>
          <a:p>
            <a:pPr>
              <a:lnSpc>
                <a:spcPts val="4300"/>
              </a:lnSpc>
            </a:pPr>
            <a:r>
              <a:rPr lang="pt-BR" sz="3600" b="1" dirty="0">
                <a:solidFill>
                  <a:schemeClr val="bg1"/>
                </a:solidFill>
                <a:latin typeface="Vale Sans Black" panose="020B0A03020204030204" pitchFamily="34" charset="0"/>
              </a:rPr>
              <a:t>Reunião diretores</a:t>
            </a:r>
          </a:p>
        </p:txBody>
      </p:sp>
      <p:pic>
        <p:nvPicPr>
          <p:cNvPr id="24" name="Picture 23" descr="A child reading a book&#10;&#10;Description automatically generated">
            <a:extLst>
              <a:ext uri="{FF2B5EF4-FFF2-40B4-BE49-F238E27FC236}">
                <a16:creationId xmlns:a16="http://schemas.microsoft.com/office/drawing/2014/main" id="{8A6C855E-4121-4895-E4D7-12E036C394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5" t="12245" r="21759" b="6691"/>
          <a:stretch/>
        </p:blipFill>
        <p:spPr>
          <a:xfrm>
            <a:off x="7124011" y="1928071"/>
            <a:ext cx="2641059" cy="2693608"/>
          </a:xfrm>
          <a:prstGeom prst="ellipse">
            <a:avLst/>
          </a:prstGeom>
        </p:spPr>
      </p:pic>
      <p:pic>
        <p:nvPicPr>
          <p:cNvPr id="26" name="Picture 25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6033241B-B44C-F16A-3308-980398659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07" y="808536"/>
            <a:ext cx="3174681" cy="757274"/>
          </a:xfrm>
          <a:prstGeom prst="rect">
            <a:avLst/>
          </a:prstGeom>
        </p:spPr>
      </p:pic>
      <p:pic>
        <p:nvPicPr>
          <p:cNvPr id="8" name="Picture 7" descr="A logo with white circles and white text&#10;&#10;Description automatically generated">
            <a:extLst>
              <a:ext uri="{FF2B5EF4-FFF2-40B4-BE49-F238E27FC236}">
                <a16:creationId xmlns:a16="http://schemas.microsoft.com/office/drawing/2014/main" id="{6344E3DA-72B8-F969-B30F-C311CC40D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03" y="5374665"/>
            <a:ext cx="2225037" cy="126128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C985175-1C18-76F9-BBAE-7FB343A6C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243101" y="5694446"/>
            <a:ext cx="1679647" cy="5381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580B50B-A423-BDE2-EF75-CA7067236B98}"/>
              </a:ext>
            </a:extLst>
          </p:cNvPr>
          <p:cNvGrpSpPr/>
          <p:nvPr/>
        </p:nvGrpSpPr>
        <p:grpSpPr>
          <a:xfrm flipV="1">
            <a:off x="-33453" y="6513288"/>
            <a:ext cx="12355551" cy="689917"/>
            <a:chOff x="0" y="4348975"/>
            <a:chExt cx="12772004" cy="5241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359822-8C34-40E2-BE09-155019F6B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5DC4D3-C07E-D06D-A01F-54922B2A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  <p:pic>
        <p:nvPicPr>
          <p:cNvPr id="16" name="Picture 2" descr="Prefeitura Municipal de Catas Altas - IBDM Modernização">
            <a:extLst>
              <a:ext uri="{FF2B5EF4-FFF2-40B4-BE49-F238E27FC236}">
                <a16:creationId xmlns:a16="http://schemas.microsoft.com/office/drawing/2014/main" id="{AC83C489-76DA-D122-94FF-5B9C6F9854FC}"/>
              </a:ext>
            </a:extLst>
          </p:cNvPr>
          <p:cNvPicPr/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18"/>
          <a:stretch/>
        </p:blipFill>
        <p:spPr bwMode="auto">
          <a:xfrm>
            <a:off x="9760579" y="5821904"/>
            <a:ext cx="758389" cy="79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m 16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3B7C65FC-EFF9-7134-000D-4143053AE77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14" y="5713459"/>
            <a:ext cx="902074" cy="902074"/>
          </a:xfrm>
          <a:prstGeom prst="rect">
            <a:avLst/>
          </a:prstGeom>
        </p:spPr>
      </p:pic>
      <p:pic>
        <p:nvPicPr>
          <p:cNvPr id="19" name="Imagem 18" descr="Aplicativo&#10;&#10;Descrição gerada automaticamente com confiança média">
            <a:extLst>
              <a:ext uri="{FF2B5EF4-FFF2-40B4-BE49-F238E27FC236}">
                <a16:creationId xmlns:a16="http://schemas.microsoft.com/office/drawing/2014/main" id="{162CFD24-4312-2503-1499-AF311D7A483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419" y="5798976"/>
            <a:ext cx="647606" cy="7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94875" y="62737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Devolutiva atividade prática 2025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120640" y="3291840"/>
            <a:ext cx="2325189" cy="23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875211" y="3553097"/>
            <a:ext cx="875212" cy="202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2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/>
          <p:nvPr/>
        </p:nvSpPr>
        <p:spPr>
          <a:xfrm>
            <a:off x="375825" y="370204"/>
            <a:ext cx="11143982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i="0" u="none" strike="noStrike" cap="none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Articulação Equipe/Dupla Gestora durante o processo de implementação da ação </a:t>
            </a:r>
            <a:endParaRPr/>
          </a:p>
        </p:txBody>
      </p:sp>
      <p:pic>
        <p:nvPicPr>
          <p:cNvPr id="143" name="Google Shape;14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700" y="1686242"/>
            <a:ext cx="2947988" cy="392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 descr="Pessoa posando para foto em frente a computador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0929" y="1686242"/>
            <a:ext cx="5240285" cy="3929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 txBox="1"/>
          <p:nvPr/>
        </p:nvSpPr>
        <p:spPr>
          <a:xfrm>
            <a:off x="1354667" y="5839374"/>
            <a:ext cx="82550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Reuniões entre diretora e coordenadora para planejamento da implementação da ação institucional nas escolas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755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/>
        </p:nvSpPr>
        <p:spPr>
          <a:xfrm>
            <a:off x="394875" y="627379"/>
            <a:ext cx="11143982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Planejamento do trabalho com equipe escolar</a:t>
            </a:r>
            <a:endParaRPr/>
          </a:p>
        </p:txBody>
      </p:sp>
      <p:pic>
        <p:nvPicPr>
          <p:cNvPr id="151" name="Google Shape;151;p28"/>
          <p:cNvPicPr preferRelativeResize="0"/>
          <p:nvPr/>
        </p:nvPicPr>
        <p:blipFill rotWithShape="1">
          <a:blip r:embed="rId3">
            <a:alphaModFix/>
          </a:blip>
          <a:srcRect l="38985" t="23333" r="38906" b="22917"/>
          <a:stretch/>
        </p:blipFill>
        <p:spPr>
          <a:xfrm>
            <a:off x="495299" y="1280985"/>
            <a:ext cx="3619501" cy="494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62170">
            <a:off x="5940538" y="1817225"/>
            <a:ext cx="4959340" cy="372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 txBox="1"/>
          <p:nvPr/>
        </p:nvSpPr>
        <p:spPr>
          <a:xfrm>
            <a:off x="5147733" y="5921659"/>
            <a:ext cx="60864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Reuniões com a equipe de professores para compartilhar a ação institucional e 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plano de ação para sua implementação.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7786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394875" y="627379"/>
            <a:ext cx="11143982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Planejamento do trabalho com equipe escolar</a:t>
            </a:r>
            <a:endParaRPr/>
          </a:p>
        </p:txBody>
      </p:sp>
      <p:pic>
        <p:nvPicPr>
          <p:cNvPr id="159" name="Google Shape;15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875" y="1642878"/>
            <a:ext cx="4357551" cy="3268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 rotWithShape="1">
          <a:blip r:embed="rId4">
            <a:alphaModFix/>
          </a:blip>
          <a:srcRect l="30245" t="33865" r="8554" b="15793"/>
          <a:stretch/>
        </p:blipFill>
        <p:spPr>
          <a:xfrm>
            <a:off x="5255623" y="1527132"/>
            <a:ext cx="6283234" cy="3268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924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/>
        </p:nvSpPr>
        <p:spPr>
          <a:xfrm>
            <a:off x="394875" y="627379"/>
            <a:ext cx="11143982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Planejamento do trabalho com equipe escolar</a:t>
            </a:r>
            <a:endParaRPr/>
          </a:p>
        </p:txBody>
      </p:sp>
      <p:pic>
        <p:nvPicPr>
          <p:cNvPr id="166" name="Google Shape;166;p30" descr="Pessoas sentadas ao redor de um computador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00459" y="1352097"/>
            <a:ext cx="5170256" cy="5144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850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1"/>
          <p:cNvSpPr txBox="1"/>
          <p:nvPr/>
        </p:nvSpPr>
        <p:spPr>
          <a:xfrm>
            <a:off x="394875" y="86586"/>
            <a:ext cx="11143982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Envolvimento dos Professores para engajamento na ação institucional </a:t>
            </a:r>
            <a:endParaRPr/>
          </a:p>
        </p:txBody>
      </p:sp>
      <p:pic>
        <p:nvPicPr>
          <p:cNvPr id="172" name="Google Shape;172;p31" descr="Uma imagem contendo no interior, teto, quarto, em pé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140" y="1354454"/>
            <a:ext cx="2848186" cy="379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1" descr="Pessoa sentada em banco de madeira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9504" y="1354455"/>
            <a:ext cx="2848927" cy="379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 descr="Grupo de pessoas em um salão&#10;&#10;O conteúdo gerado por IA pode estar incorre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0421" y="1354455"/>
            <a:ext cx="5064759" cy="379856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1"/>
          <p:cNvSpPr txBox="1"/>
          <p:nvPr/>
        </p:nvSpPr>
        <p:spPr>
          <a:xfrm>
            <a:off x="2303362" y="5503545"/>
            <a:ext cx="642394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Oficina de teatro e expressão corporal para os professores, convidando ex aluno da escola que hoje atua na área, para mobilizá-los para a implementação da ação institucional.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7926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/>
          <p:nvPr/>
        </p:nvSpPr>
        <p:spPr>
          <a:xfrm>
            <a:off x="299625" y="627379"/>
            <a:ext cx="11143982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Devolutiva para os estudantes</a:t>
            </a:r>
            <a:endParaRPr/>
          </a:p>
        </p:txBody>
      </p:sp>
      <p:pic>
        <p:nvPicPr>
          <p:cNvPr id="181" name="Google Shape;18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9712" y="1800225"/>
            <a:ext cx="3860799" cy="284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2"/>
          <p:cNvPicPr preferRelativeResize="0"/>
          <p:nvPr/>
        </p:nvPicPr>
        <p:blipFill rotWithShape="1">
          <a:blip r:embed="rId4">
            <a:alphaModFix/>
          </a:blip>
          <a:srcRect l="32180" t="26228" r="11215" b="5359"/>
          <a:stretch/>
        </p:blipFill>
        <p:spPr>
          <a:xfrm>
            <a:off x="209550" y="1635035"/>
            <a:ext cx="4114800" cy="3013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2"/>
          <p:cNvPicPr preferRelativeResize="0"/>
          <p:nvPr/>
        </p:nvPicPr>
        <p:blipFill rotWithShape="1">
          <a:blip r:embed="rId5">
            <a:alphaModFix/>
          </a:blip>
          <a:srcRect l="45840" t="50527" r="39837" b="32738"/>
          <a:stretch/>
        </p:blipFill>
        <p:spPr>
          <a:xfrm>
            <a:off x="8473975" y="3895725"/>
            <a:ext cx="3157643" cy="224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633411" y="1433459"/>
            <a:ext cx="2998207" cy="224865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2"/>
          <p:cNvSpPr txBox="1"/>
          <p:nvPr/>
        </p:nvSpPr>
        <p:spPr>
          <a:xfrm>
            <a:off x="1088020" y="5127585"/>
            <a:ext cx="68189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Devolutiva da escuta realizada com os estudantes sobre a ação institucional que gostariam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ver implementada na escola e compartilhamento dos próximos passos.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075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3"/>
          <p:cNvPicPr preferRelativeResize="0"/>
          <p:nvPr/>
        </p:nvPicPr>
        <p:blipFill rotWithShape="1">
          <a:blip r:embed="rId3">
            <a:alphaModFix/>
          </a:blip>
          <a:srcRect l="14229" t="29530" r="22941" b="34977"/>
          <a:stretch/>
        </p:blipFill>
        <p:spPr>
          <a:xfrm>
            <a:off x="473898" y="2063206"/>
            <a:ext cx="10378559" cy="329619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/>
          <p:nvPr/>
        </p:nvSpPr>
        <p:spPr>
          <a:xfrm>
            <a:off x="473898" y="417443"/>
            <a:ext cx="11143982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Ampliação das oportunidades de interação com as Práticas de Linguagem - Intensificação das aprendizagens</a:t>
            </a:r>
            <a:endParaRPr/>
          </a:p>
        </p:txBody>
      </p:sp>
      <p:sp>
        <p:nvSpPr>
          <p:cNvPr id="192" name="Google Shape;192;p33"/>
          <p:cNvSpPr txBox="1"/>
          <p:nvPr/>
        </p:nvSpPr>
        <p:spPr>
          <a:xfrm>
            <a:off x="1249494" y="5745616"/>
            <a:ext cx="91201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Estudantes em interação com diferentes práticas de linguagem – leitura, oralidade e escrita – lendo e produzindo sinopses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livros e filmes, lendo textos teatrais e poemas.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353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/>
        </p:nvSpPr>
        <p:spPr>
          <a:xfrm>
            <a:off x="394875" y="274954"/>
            <a:ext cx="11143982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Ampliação das oportunidades de interação com as Práticas de Linguagem - Intensificação das aprendizagens</a:t>
            </a:r>
            <a:endParaRPr/>
          </a:p>
        </p:txBody>
      </p:sp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 l="23585" t="19073" r="22202" b="46755"/>
          <a:stretch/>
        </p:blipFill>
        <p:spPr>
          <a:xfrm>
            <a:off x="744831" y="2379395"/>
            <a:ext cx="9006300" cy="3191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382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5"/>
          <p:cNvPicPr preferRelativeResize="0"/>
          <p:nvPr/>
        </p:nvPicPr>
        <p:blipFill rotWithShape="1">
          <a:blip r:embed="rId3">
            <a:alphaModFix/>
          </a:blip>
          <a:srcRect l="31587" t="26979" r="26564" b="11061"/>
          <a:stretch/>
        </p:blipFill>
        <p:spPr>
          <a:xfrm>
            <a:off x="3717739" y="1953126"/>
            <a:ext cx="4216586" cy="286588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5"/>
          <p:cNvSpPr txBox="1"/>
          <p:nvPr/>
        </p:nvSpPr>
        <p:spPr>
          <a:xfrm>
            <a:off x="266699" y="327761"/>
            <a:ext cx="11143982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Ampliação das oportunidades de interação com as Práticas de Linguagem - Intensificação das aprendizagens</a:t>
            </a:r>
            <a:endParaRPr/>
          </a:p>
        </p:txBody>
      </p:sp>
      <p:pic>
        <p:nvPicPr>
          <p:cNvPr id="205" name="Google Shape;20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3514" y="2075884"/>
            <a:ext cx="3642847" cy="24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699" y="2038566"/>
            <a:ext cx="3371851" cy="2532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493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449576" y="212361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1AA8D"/>
                </a:solidFill>
                <a:latin typeface="Vale Sans Black" panose="020B0A03020204030204" pitchFamily="34" charset="0"/>
              </a:rPr>
              <a:t>Roteiro do encontro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429691" y="2259874"/>
            <a:ext cx="3200400" cy="143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4" y="1000774"/>
            <a:ext cx="5288449" cy="3966337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49037"/>
              </p:ext>
            </p:extLst>
          </p:nvPr>
        </p:nvGraphicFramePr>
        <p:xfrm>
          <a:off x="449576" y="909334"/>
          <a:ext cx="5505928" cy="5353707"/>
        </p:xfrm>
        <a:graphic>
          <a:graphicData uri="http://schemas.openxmlformats.org/drawingml/2006/table">
            <a:tbl>
              <a:tblPr bandRow="1"/>
              <a:tblGrid>
                <a:gridCol w="3778727">
                  <a:extLst>
                    <a:ext uri="{9D8B030D-6E8A-4147-A177-3AD203B41FA5}">
                      <a16:colId xmlns:a16="http://schemas.microsoft.com/office/drawing/2014/main" val="1767519958"/>
                    </a:ext>
                  </a:extLst>
                </a:gridCol>
                <a:gridCol w="1727201">
                  <a:extLst>
                    <a:ext uri="{9D8B030D-6E8A-4147-A177-3AD203B41FA5}">
                      <a16:colId xmlns:a16="http://schemas.microsoft.com/office/drawing/2014/main" val="325216110"/>
                    </a:ext>
                  </a:extLst>
                </a:gridCol>
              </a:tblGrid>
              <a:tr h="3681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Atividade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b="1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Duração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007348"/>
                  </a:ext>
                </a:extLst>
              </a:tr>
              <a:tr h="3681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Boas vindas e café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20 min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418763"/>
                  </a:ext>
                </a:extLst>
              </a:tr>
              <a:tr h="4073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Compartilhamento da pauta e dos objetivos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10 min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3190768"/>
                  </a:ext>
                </a:extLst>
              </a:tr>
              <a:tr h="3681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Momento cultural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30 min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663243"/>
                  </a:ext>
                </a:extLst>
              </a:tr>
              <a:tr h="3681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Devolutiva da pausa avaliativa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40h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3638550"/>
                  </a:ext>
                </a:extLst>
              </a:tr>
              <a:tr h="3681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Devolutiva da atividade prática 2025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40 min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677714"/>
                  </a:ext>
                </a:extLst>
              </a:tr>
              <a:tr h="3681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Plano de formação 2026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40 min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958345"/>
                  </a:ext>
                </a:extLst>
              </a:tr>
              <a:tr h="3681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Almoço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1h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962166"/>
                  </a:ext>
                </a:extLst>
              </a:tr>
              <a:tr h="3681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Gestão do tempo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40 min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832564"/>
                  </a:ext>
                </a:extLst>
              </a:tr>
              <a:tr h="73620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Planejamento para continuidade da ação institucional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30 min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5364321"/>
                  </a:ext>
                </a:extLst>
              </a:tr>
              <a:tr h="3681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Próximos passos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20 </a:t>
                      </a: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min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484666"/>
                  </a:ext>
                </a:extLst>
              </a:tr>
              <a:tr h="3681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Avaliação e presença</a:t>
                      </a:r>
                      <a:endParaRPr lang="pt-BR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000" dirty="0" smtClean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20 </a:t>
                      </a:r>
                      <a:r>
                        <a:rPr lang="pt-BR" sz="2000" dirty="0">
                          <a:effectLst/>
                          <a:latin typeface="Vale Sans" panose="020B0503020204030204" pitchFamily="34" charset="0"/>
                          <a:ea typeface="Vale Sans" panose="020B0503020204030204" pitchFamily="34" charset="0"/>
                          <a:cs typeface="Vale Sans" panose="020B0503020204030204" pitchFamily="34" charset="0"/>
                        </a:rPr>
                        <a:t>min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757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29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6"/>
          <p:cNvPicPr preferRelativeResize="0"/>
          <p:nvPr/>
        </p:nvPicPr>
        <p:blipFill rotWithShape="1">
          <a:blip r:embed="rId3">
            <a:alphaModFix/>
          </a:blip>
          <a:srcRect l="33954" t="9482" r="34599" b="13068"/>
          <a:stretch/>
        </p:blipFill>
        <p:spPr>
          <a:xfrm>
            <a:off x="356507" y="1919151"/>
            <a:ext cx="2717074" cy="357922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6"/>
          <p:cNvSpPr txBox="1"/>
          <p:nvPr/>
        </p:nvSpPr>
        <p:spPr>
          <a:xfrm>
            <a:off x="266699" y="327761"/>
            <a:ext cx="11143982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Ampliação das oportunidades de interação com as Práticas de Linguagem - Intensificação das aprendizagens</a:t>
            </a:r>
            <a:endParaRPr/>
          </a:p>
        </p:txBody>
      </p:sp>
      <p:pic>
        <p:nvPicPr>
          <p:cNvPr id="213" name="Google Shape;21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9014" y="1919151"/>
            <a:ext cx="4772297" cy="357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4999" y="1919151"/>
            <a:ext cx="3560494" cy="3560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481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 txBox="1"/>
          <p:nvPr/>
        </p:nvSpPr>
        <p:spPr>
          <a:xfrm>
            <a:off x="266699" y="327761"/>
            <a:ext cx="11143982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Ampliação das oportunidades de interação com as Práticas de Linguagem - Intensificação das aprendizagens</a:t>
            </a:r>
            <a:endParaRPr/>
          </a:p>
        </p:txBody>
      </p:sp>
      <p:pic>
        <p:nvPicPr>
          <p:cNvPr id="220" name="Google Shape;22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1332" y="1928188"/>
            <a:ext cx="2870834" cy="382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924800" y="1928188"/>
            <a:ext cx="3827780" cy="382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215" y="1928191"/>
            <a:ext cx="2870833" cy="3827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521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/>
          <p:nvPr/>
        </p:nvSpPr>
        <p:spPr>
          <a:xfrm>
            <a:off x="266699" y="327761"/>
            <a:ext cx="11143982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Ampliação das oportunidades de interação com as Práticas de Linguagem - Intensificação das aprendizagens</a:t>
            </a:r>
            <a:endParaRPr/>
          </a:p>
        </p:txBody>
      </p:sp>
      <p:pic>
        <p:nvPicPr>
          <p:cNvPr id="228" name="Google Shape;228;p38" descr="C:\Users\mpaul\Downloads\WhatsApp Image 2025-06-24 at 09.47.2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592" y="1976935"/>
            <a:ext cx="4819150" cy="290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8" descr="Grupo de pessoas posando para foto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7742" y="1976935"/>
            <a:ext cx="3696434" cy="2904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421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/>
        </p:nvSpPr>
        <p:spPr>
          <a:xfrm>
            <a:off x="524009" y="236854"/>
            <a:ext cx="11143982" cy="159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Replanejamento do trabalho com a equipe escolar -   ajustes durante o processo de implementação da ação</a:t>
            </a:r>
            <a:endParaRPr/>
          </a:p>
        </p:txBody>
      </p:sp>
      <p:pic>
        <p:nvPicPr>
          <p:cNvPr id="235" name="Google Shape;235;p39" descr="Pessoas sentadas ao redor de uma mesa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009" y="2108658"/>
            <a:ext cx="3587445" cy="269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9" descr="Pessoas na cadeira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9396" y="2108658"/>
            <a:ext cx="3587445" cy="269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9" descr="Pessoas sentadas ao redor de uma mesa&#10;&#10;O conteúdo gerado por IA pode estar incorreto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0321" y="2108658"/>
            <a:ext cx="3430208" cy="269017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9"/>
          <p:cNvSpPr txBox="1"/>
          <p:nvPr/>
        </p:nvSpPr>
        <p:spPr>
          <a:xfrm>
            <a:off x="1230489" y="5497689"/>
            <a:ext cx="664489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Equipes escolares acompanhamento e avaliando a implementação da ação institucional.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260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/>
        </p:nvSpPr>
        <p:spPr>
          <a:xfrm>
            <a:off x="137700" y="151129"/>
            <a:ext cx="11143982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Envolvimento dos estudantes ao longo da implementação da ação</a:t>
            </a:r>
            <a:endParaRPr/>
          </a:p>
        </p:txBody>
      </p:sp>
      <p:pic>
        <p:nvPicPr>
          <p:cNvPr id="244" name="Google Shape;244;p40" descr="Tabela&#10;&#10;O conteúdo gerado por IA pode estar incorret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6392" y="1599717"/>
            <a:ext cx="3283619" cy="44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0" descr="Grupo de pessoas sentadas na grama&#10;&#10;O conteúdo gerado por IA pode estar incorreto."/>
          <p:cNvPicPr preferRelativeResize="0"/>
          <p:nvPr/>
        </p:nvPicPr>
        <p:blipFill rotWithShape="1">
          <a:blip r:embed="rId4">
            <a:alphaModFix/>
          </a:blip>
          <a:srcRect t="4354"/>
          <a:stretch/>
        </p:blipFill>
        <p:spPr>
          <a:xfrm>
            <a:off x="5949244" y="1757761"/>
            <a:ext cx="4476944" cy="337281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0"/>
          <p:cNvSpPr txBox="1"/>
          <p:nvPr/>
        </p:nvSpPr>
        <p:spPr>
          <a:xfrm>
            <a:off x="6079168" y="5275270"/>
            <a:ext cx="520251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Escuta realizada com os estudantes sobre práticas de linguagem que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gostariam de ver em suas escolas, usando diferentes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instrumentos: rodas de conversa, formulários, votações...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820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1"/>
          <p:cNvPicPr preferRelativeResize="0"/>
          <p:nvPr/>
        </p:nvPicPr>
        <p:blipFill rotWithShape="1">
          <a:blip r:embed="rId3">
            <a:alphaModFix/>
          </a:blip>
          <a:srcRect l="34115" t="26248" r="17019" b="20828"/>
          <a:stretch/>
        </p:blipFill>
        <p:spPr>
          <a:xfrm>
            <a:off x="524009" y="1095670"/>
            <a:ext cx="3931920" cy="247585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1"/>
          <p:cNvSpPr txBox="1"/>
          <p:nvPr/>
        </p:nvSpPr>
        <p:spPr>
          <a:xfrm>
            <a:off x="524009" y="304920"/>
            <a:ext cx="11143982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Equipe colaborativa</a:t>
            </a:r>
            <a:endParaRPr/>
          </a:p>
        </p:txBody>
      </p:sp>
      <p:pic>
        <p:nvPicPr>
          <p:cNvPr id="253" name="Google Shape;25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643623" y="1095670"/>
            <a:ext cx="2349156" cy="46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1"/>
          <p:cNvPicPr preferRelativeResize="0"/>
          <p:nvPr/>
        </p:nvPicPr>
        <p:blipFill rotWithShape="1">
          <a:blip r:embed="rId5">
            <a:alphaModFix/>
          </a:blip>
          <a:srcRect l="33771" t="29474" r="5752" b="18033"/>
          <a:stretch/>
        </p:blipFill>
        <p:spPr>
          <a:xfrm>
            <a:off x="266418" y="3723673"/>
            <a:ext cx="4036422" cy="217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1"/>
          <p:cNvPicPr preferRelativeResize="0"/>
          <p:nvPr/>
        </p:nvPicPr>
        <p:blipFill rotWithShape="1">
          <a:blip r:embed="rId6">
            <a:alphaModFix/>
          </a:blip>
          <a:srcRect l="27868" t="22904" r="44438" b="9956"/>
          <a:stretch/>
        </p:blipFill>
        <p:spPr>
          <a:xfrm>
            <a:off x="7543095" y="304920"/>
            <a:ext cx="3931920" cy="468630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1"/>
          <p:cNvSpPr txBox="1"/>
          <p:nvPr/>
        </p:nvSpPr>
        <p:spPr>
          <a:xfrm>
            <a:off x="7543095" y="5374058"/>
            <a:ext cx="36649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Fortalecimento da equipe colaborativa, apoio 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parceria da Equipe técnica.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6136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/>
          <p:nvPr/>
        </p:nvSpPr>
        <p:spPr>
          <a:xfrm>
            <a:off x="394875" y="627379"/>
            <a:ext cx="11143982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Articulação com a comunidade </a:t>
            </a:r>
            <a:endParaRPr/>
          </a:p>
        </p:txBody>
      </p:sp>
      <p:pic>
        <p:nvPicPr>
          <p:cNvPr id="262" name="Google Shape;26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7495" y="2269359"/>
            <a:ext cx="3761957" cy="2821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2"/>
          <p:cNvPicPr preferRelativeResize="0"/>
          <p:nvPr/>
        </p:nvPicPr>
        <p:blipFill rotWithShape="1">
          <a:blip r:embed="rId4">
            <a:alphaModFix/>
          </a:blip>
          <a:srcRect l="32254" t="31426" r="12107" b="22104"/>
          <a:stretch/>
        </p:blipFill>
        <p:spPr>
          <a:xfrm>
            <a:off x="6666209" y="3482975"/>
            <a:ext cx="5424428" cy="266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-119957" y="2424917"/>
            <a:ext cx="2821790" cy="211611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2"/>
          <p:cNvSpPr txBox="1"/>
          <p:nvPr/>
        </p:nvSpPr>
        <p:spPr>
          <a:xfrm>
            <a:off x="856527" y="5833641"/>
            <a:ext cx="54218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Envolvimento e aproximação com a comunidade – compartilhamento do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trabalho realizado e das aprendizagens envolvidas.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209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/>
          <p:nvPr/>
        </p:nvSpPr>
        <p:spPr>
          <a:xfrm>
            <a:off x="524009" y="331144"/>
            <a:ext cx="11143982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Estabelecimento de Parcerias</a:t>
            </a:r>
            <a:endParaRPr/>
          </a:p>
        </p:txBody>
      </p:sp>
      <p:pic>
        <p:nvPicPr>
          <p:cNvPr id="271" name="Google Shape;271;p43"/>
          <p:cNvPicPr preferRelativeResize="0"/>
          <p:nvPr/>
        </p:nvPicPr>
        <p:blipFill rotWithShape="1">
          <a:blip r:embed="rId3">
            <a:alphaModFix/>
          </a:blip>
          <a:srcRect l="30486" t="34725" r="9038" b="10630"/>
          <a:stretch/>
        </p:blipFill>
        <p:spPr>
          <a:xfrm>
            <a:off x="524009" y="2093972"/>
            <a:ext cx="6035039" cy="410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4">
            <a:alphaModFix/>
          </a:blip>
          <a:srcRect l="27946" t="30804" r="13421" b="29732"/>
          <a:stretch/>
        </p:blipFill>
        <p:spPr>
          <a:xfrm>
            <a:off x="3356065" y="999814"/>
            <a:ext cx="7628708" cy="288689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3"/>
          <p:cNvSpPr txBox="1"/>
          <p:nvPr/>
        </p:nvSpPr>
        <p:spPr>
          <a:xfrm>
            <a:off x="7265329" y="4671875"/>
            <a:ext cx="391325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Parceria com instituições do entorno, fortalecendo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vínculos com a comunidade e ampliando as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oportunidades de aprendizagem.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334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4"/>
          <p:cNvSpPr txBox="1"/>
          <p:nvPr/>
        </p:nvSpPr>
        <p:spPr>
          <a:xfrm>
            <a:off x="394875" y="332104"/>
            <a:ext cx="11143982" cy="159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Reflexões - articulação da ação institucional com as demais frentes de formação do Programa Trilhos</a:t>
            </a:r>
            <a:endParaRPr/>
          </a:p>
        </p:txBody>
      </p:sp>
      <p:sp>
        <p:nvSpPr>
          <p:cNvPr id="279" name="Google Shape;279;p44"/>
          <p:cNvSpPr txBox="1"/>
          <p:nvPr/>
        </p:nvSpPr>
        <p:spPr>
          <a:xfrm>
            <a:off x="1274586" y="2467328"/>
            <a:ext cx="8724900" cy="20313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 As turmas do 4º e 5º anos já estão envolvidos em um trabalho da Roda Educativa sobre Teatro e pra nós foi excelente acompanhar e participar .</a:t>
            </a:r>
            <a:r>
              <a:rPr lang="pt-BR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primeiras fases da vida são muito propícias para o contato com o teatro. 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Afinal, é uma época que demanda um trabalho direto com a criatividade, no sentido de experimentar diferentes contextos e papéis e preparar-se para os desafios inesperados. Além disso, o movimento e a expressão corporal — outros aspectos cruciais no desenvolvimento infantil — são trabalhados no teatro.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931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5"/>
          <p:cNvPicPr preferRelativeResize="0"/>
          <p:nvPr/>
        </p:nvPicPr>
        <p:blipFill rotWithShape="1">
          <a:blip r:embed="rId3">
            <a:alphaModFix/>
          </a:blip>
          <a:srcRect l="42810" t="35892" r="24168" b="14204"/>
          <a:stretch/>
        </p:blipFill>
        <p:spPr>
          <a:xfrm>
            <a:off x="5994214" y="1904647"/>
            <a:ext cx="4654234" cy="363819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5"/>
          <p:cNvSpPr txBox="1"/>
          <p:nvPr/>
        </p:nvSpPr>
        <p:spPr>
          <a:xfrm>
            <a:off x="431073" y="640079"/>
            <a:ext cx="11107783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Reflexão sobre a prática </a:t>
            </a:r>
            <a:endParaRPr/>
          </a:p>
        </p:txBody>
      </p:sp>
      <p:sp>
        <p:nvSpPr>
          <p:cNvPr id="286" name="Google Shape;286;p45"/>
          <p:cNvSpPr txBox="1"/>
          <p:nvPr/>
        </p:nvSpPr>
        <p:spPr>
          <a:xfrm>
            <a:off x="546452" y="2130425"/>
            <a:ext cx="4895850" cy="28623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“Juntas, a equipe gestora e a coordenação pedagógica construíram um </a:t>
            </a:r>
            <a:r>
              <a:rPr lang="pt-BR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plano de ação inicial e discutido com os professores, onde poderão adequar de acordo com o perfil da turma e 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implementação da atividade. Durante o encontro, reforçamos a importância de que este plano seja adaptado e </a:t>
            </a:r>
            <a:r>
              <a:rPr lang="pt-BR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construído coletivamente com os professores</a:t>
            </a: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respeitando as especificidades de cada turma e incentivando a participação ativa dos docentes.”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56564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04621" y="1822115"/>
            <a:ext cx="7574845" cy="315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pt-BR" sz="2400" dirty="0" smtClean="0">
                <a:latin typeface="Vale Sans" panose="020B0503020204030204" pitchFamily="34" charset="0"/>
                <a:ea typeface="Roboto"/>
                <a:cs typeface="Roboto"/>
              </a:rPr>
              <a:t>O </a:t>
            </a:r>
            <a:r>
              <a:rPr lang="pt-BR" sz="2400" dirty="0">
                <a:latin typeface="Vale Sans" panose="020B0503020204030204" pitchFamily="34" charset="0"/>
                <a:ea typeface="Roboto"/>
                <a:cs typeface="Roboto"/>
              </a:rPr>
              <a:t>que esse roteiro nos diz sobre a continuidade do trabalho</a:t>
            </a:r>
            <a:r>
              <a:rPr lang="pt-BR" sz="2400" dirty="0" smtClean="0">
                <a:latin typeface="Vale Sans" panose="020B0503020204030204" pitchFamily="34" charset="0"/>
                <a:ea typeface="Roboto"/>
                <a:cs typeface="Roboto"/>
              </a:rPr>
              <a:t>?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-"/>
            </a:pPr>
            <a:endParaRPr lang="pt-BR" sz="2400" dirty="0">
              <a:latin typeface="Vale Sans" panose="020B0503020204030204" pitchFamily="34" charset="0"/>
              <a:ea typeface="Roboto"/>
              <a:cs typeface="Roboto"/>
            </a:endParaRPr>
          </a:p>
          <a:p>
            <a:pPr algn="just">
              <a:lnSpc>
                <a:spcPct val="107000"/>
              </a:lnSpc>
            </a:pPr>
            <a:r>
              <a:rPr lang="pt-BR" sz="2400" dirty="0">
                <a:latin typeface="Vale Sans" panose="020B0503020204030204" pitchFamily="34" charset="0"/>
              </a:rPr>
              <a:t>R</a:t>
            </a:r>
            <a:r>
              <a:rPr lang="pt-BR" sz="2400" dirty="0" smtClean="0">
                <a:latin typeface="Vale Sans" panose="020B0503020204030204" pitchFamily="34" charset="0"/>
              </a:rPr>
              <a:t>egistrar </a:t>
            </a:r>
            <a:r>
              <a:rPr lang="pt-BR" sz="2400" dirty="0">
                <a:latin typeface="Vale Sans" panose="020B0503020204030204" pitchFamily="34" charset="0"/>
              </a:rPr>
              <a:t>um objetivo de aprendizagem a partir da leitura e discussão dos objetivos da reunião, retomando-o ao final do encontro – como se </a:t>
            </a:r>
            <a:r>
              <a:rPr lang="pt-BR" sz="2400" dirty="0" smtClean="0">
                <a:latin typeface="Vale Sans" panose="020B0503020204030204" pitchFamily="34" charset="0"/>
              </a:rPr>
              <a:t>articulam </a:t>
            </a:r>
            <a:r>
              <a:rPr lang="pt-BR" sz="2400" dirty="0">
                <a:latin typeface="Vale Sans" panose="020B0503020204030204" pitchFamily="34" charset="0"/>
              </a:rPr>
              <a:t>com as necessidades formativas do grupo?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pt-BR" dirty="0" smtClean="0">
                <a:latin typeface="Roboto"/>
                <a:ea typeface="Roboto"/>
                <a:cs typeface="Roboto"/>
              </a:rPr>
              <a:t>    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6"/>
          <p:cNvSpPr txBox="1"/>
          <p:nvPr/>
        </p:nvSpPr>
        <p:spPr>
          <a:xfrm>
            <a:off x="466176" y="162355"/>
            <a:ext cx="5077373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01AA8D"/>
                </a:solidFill>
                <a:latin typeface="Arial"/>
                <a:ea typeface="Arial"/>
                <a:cs typeface="Arial"/>
                <a:sym typeface="Arial"/>
              </a:rPr>
              <a:t>Reflexão sobre a prática </a:t>
            </a:r>
            <a:endParaRPr/>
          </a:p>
        </p:txBody>
      </p:sp>
      <p:sp>
        <p:nvSpPr>
          <p:cNvPr id="292" name="Google Shape;292;p46"/>
          <p:cNvSpPr txBox="1"/>
          <p:nvPr/>
        </p:nvSpPr>
        <p:spPr>
          <a:xfrm>
            <a:off x="552450" y="4572595"/>
            <a:ext cx="4572000" cy="92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“Este projeto reforça nosso compromisso com uma escola democrática, participativa e sensível às vozes das crianças.”</a:t>
            </a:r>
            <a:endParaRPr/>
          </a:p>
        </p:txBody>
      </p:sp>
      <p:sp>
        <p:nvSpPr>
          <p:cNvPr id="293" name="Google Shape;293;p46"/>
          <p:cNvSpPr txBox="1"/>
          <p:nvPr/>
        </p:nvSpPr>
        <p:spPr>
          <a:xfrm>
            <a:off x="552450" y="1422099"/>
            <a:ext cx="4572000" cy="28629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 ação foi bem recebida pelos professores e teve o envolvimento direto da equipe pedagógica, garantindo uma escolha participativa e alinhada aos interesses dos alunos. Acreditamos que a sessão de filmes, além de proporcionar um momento prazeroso, será um instrumento importante para o trabalho em sala de aula com temas transversais.”</a:t>
            </a:r>
            <a:b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46"/>
          <p:cNvSpPr txBox="1"/>
          <p:nvPr/>
        </p:nvSpPr>
        <p:spPr>
          <a:xfrm>
            <a:off x="6020068" y="361950"/>
            <a:ext cx="5817327" cy="313932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“...a sessão de filmes na escola não é apenas um momento de lazer, mas uma ação institucional que amplia repertórios culturais e linguísticos, aproximando os alunos</a:t>
            </a:r>
            <a:b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das culturas do escrito.</a:t>
            </a:r>
            <a:b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filmes são narrativas visuais que dialogam diretamente com a linguagem escrita, pois partem de roteiros, sinopses, críticas, legendas, títulos, e muitas vezes são adaptações de</a:t>
            </a:r>
            <a:b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obras literárias. Por meio da sessão de filmes, podemos promover momentos de leitura e produção textual antes, durante e depois da exibição, criando conexões significativas</a:t>
            </a:r>
            <a:b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 o que os alunos veem e o que leem e escrevem.”</a:t>
            </a:r>
            <a:endParaRPr/>
          </a:p>
        </p:txBody>
      </p:sp>
      <p:sp>
        <p:nvSpPr>
          <p:cNvPr id="295" name="Google Shape;295;p46"/>
          <p:cNvSpPr txBox="1"/>
          <p:nvPr/>
        </p:nvSpPr>
        <p:spPr>
          <a:xfrm>
            <a:off x="6020067" y="3700866"/>
            <a:ext cx="5817327" cy="23083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 sessão de filmes é um recurso pedagógico potente, que</a:t>
            </a:r>
            <a:b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amplia o acesso à linguagem e favorece a formação de um sujeito leitor critico, capaz de transitar entre diferentes gêneros e mídias. Essa ação institucional aproxima os alunos</a:t>
            </a:r>
            <a:b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das culturas do escrito de forma lúdica, significativa e contextualizada, promovendo uma alfabetização viva e conectada com o mundo em que vivemos.”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54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0"/>
          </p:nvPr>
        </p:nvSpPr>
        <p:spPr>
          <a:xfrm>
            <a:off x="431075" y="1933302"/>
            <a:ext cx="10868296" cy="31742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sz="3400" b="1" dirty="0">
                <a:solidFill>
                  <a:schemeClr val="tx1"/>
                </a:solidFill>
                <a:latin typeface="Vale Sans" panose="020B0503020204030204" pitchFamily="34" charset="0"/>
              </a:rPr>
              <a:t>O que é: </a:t>
            </a:r>
          </a:p>
          <a:p>
            <a:pPr marL="0" indent="0">
              <a:buNone/>
            </a:pPr>
            <a:endParaRPr lang="pt-BR" sz="3400" dirty="0">
              <a:solidFill>
                <a:schemeClr val="tx1"/>
              </a:solidFill>
              <a:latin typeface="Vale Sans" panose="020B0503020204030204" pitchFamily="34" charset="0"/>
            </a:endParaRPr>
          </a:p>
          <a:p>
            <a:pPr lvl="0"/>
            <a:r>
              <a:rPr lang="pt-BR" sz="3400" dirty="0">
                <a:solidFill>
                  <a:schemeClr val="tx1"/>
                </a:solidFill>
                <a:latin typeface="Vale Sans" panose="020B0503020204030204" pitchFamily="34" charset="0"/>
              </a:rPr>
              <a:t>É um retorno;</a:t>
            </a:r>
          </a:p>
          <a:p>
            <a:pPr lvl="0"/>
            <a:r>
              <a:rPr lang="pt-BR" sz="3400" dirty="0">
                <a:solidFill>
                  <a:schemeClr val="tx1"/>
                </a:solidFill>
                <a:latin typeface="Vale Sans" panose="020B0503020204030204" pitchFamily="34" charset="0"/>
              </a:rPr>
              <a:t>É um procedimento metodológico;</a:t>
            </a:r>
          </a:p>
          <a:p>
            <a:pPr lvl="0"/>
            <a:r>
              <a:rPr lang="pt-BR" sz="3400" dirty="0">
                <a:solidFill>
                  <a:schemeClr val="tx1"/>
                </a:solidFill>
                <a:latin typeface="Vale Sans" panose="020B0503020204030204" pitchFamily="34" charset="0"/>
              </a:rPr>
              <a:t>Incentiva e aponta, ao mesmo tempo, as necessidades e avanços;</a:t>
            </a:r>
          </a:p>
          <a:p>
            <a:pPr lvl="0"/>
            <a:r>
              <a:rPr lang="pt-BR" sz="3400" dirty="0">
                <a:solidFill>
                  <a:schemeClr val="tx1"/>
                </a:solidFill>
                <a:latin typeface="Vale Sans" panose="020B0503020204030204" pitchFamily="34" charset="0"/>
              </a:rPr>
              <a:t>Contribui para ação e reflexão, favorecendo o desenvolvimento de competências analíticas e reflexivas;</a:t>
            </a:r>
          </a:p>
          <a:p>
            <a:pPr lvl="0"/>
            <a:r>
              <a:rPr lang="pt-BR" sz="3400" dirty="0">
                <a:solidFill>
                  <a:schemeClr val="tx1"/>
                </a:solidFill>
                <a:latin typeface="Vale Sans" panose="020B0503020204030204" pitchFamily="34" charset="0"/>
              </a:rPr>
              <a:t>Problematiza questões que podem ser discutidas do ponto de vista teórico e também prático.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pt-BR" sz="2400" dirty="0">
              <a:solidFill>
                <a:schemeClr val="tx1"/>
              </a:solidFill>
              <a:latin typeface="Vale Sans" panose="020B0503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FF6216-5DE0-4F5A-8250-DFE67B5D616E}"/>
              </a:ext>
            </a:extLst>
          </p:cNvPr>
          <p:cNvSpPr txBox="1">
            <a:spLocks/>
          </p:cNvSpPr>
          <p:nvPr/>
        </p:nvSpPr>
        <p:spPr>
          <a:xfrm>
            <a:off x="431075" y="357732"/>
            <a:ext cx="11184021" cy="11445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 spc="-150">
                <a:solidFill>
                  <a:srgbClr val="747678"/>
                </a:solidFill>
                <a:latin typeface="Arial"/>
                <a:ea typeface="+mj-ea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747678"/>
                </a:solidFill>
                <a:latin typeface="Arial" pitchFamily="34" charset="0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747678"/>
                </a:solidFill>
                <a:latin typeface="Arial" pitchFamily="34" charset="0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747678"/>
                </a:solidFill>
                <a:latin typeface="Arial" pitchFamily="34" charset="0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747678"/>
                </a:solidFill>
                <a:latin typeface="Arial" pitchFamily="34" charset="0"/>
                <a:cs typeface="Arial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747678"/>
                </a:solidFill>
                <a:latin typeface="Arial" pitchFamily="34" charset="0"/>
                <a:cs typeface="Arial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747678"/>
                </a:solidFill>
                <a:latin typeface="Arial" pitchFamily="34" charset="0"/>
                <a:cs typeface="Arial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747678"/>
                </a:solidFill>
                <a:latin typeface="Arial" pitchFamily="34" charset="0"/>
                <a:cs typeface="Arial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747678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3600" b="0" dirty="0" smtClean="0">
                <a:solidFill>
                  <a:srgbClr val="028C75"/>
                </a:solidFill>
                <a:latin typeface="Vale Sans Black" panose="020B0A03020204030204" pitchFamily="34" charset="0"/>
                <a:cs typeface="Arial" pitchFamily="34" charset="0"/>
              </a:rPr>
              <a:t>Devolutiva atividade prática</a:t>
            </a:r>
          </a:p>
          <a:p>
            <a:pPr eaLnBrk="1" hangingPunct="1">
              <a:defRPr/>
            </a:pPr>
            <a:r>
              <a:rPr lang="pt-BR" altLang="pt-BR" sz="3600" b="0" dirty="0" smtClean="0">
                <a:solidFill>
                  <a:srgbClr val="028C75"/>
                </a:solidFill>
                <a:latin typeface="Vale Sans Black" panose="020B0A03020204030204" pitchFamily="34" charset="0"/>
                <a:cs typeface="Arial" pitchFamily="34" charset="0"/>
              </a:rPr>
              <a:t>Devolutiva como estratégia formativa</a:t>
            </a:r>
            <a:endParaRPr lang="en-US" altLang="pt-BR" sz="3600" b="0" dirty="0">
              <a:solidFill>
                <a:srgbClr val="028C75"/>
              </a:solidFill>
              <a:latin typeface="Vale Sans Black" panose="020B0A03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inha do tempo&#10;&#10;O conteúdo gerado por IA pode estar incorreto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2" b="9581"/>
          <a:stretch/>
        </p:blipFill>
        <p:spPr bwMode="auto">
          <a:xfrm>
            <a:off x="1239700" y="191136"/>
            <a:ext cx="9328151" cy="6209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10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terface gráfica do usuário, Texto, Aplicativo&#10;&#10;O conteúdo gerado por IA pode estar incorreto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 r="805"/>
          <a:stretch/>
        </p:blipFill>
        <p:spPr bwMode="auto">
          <a:xfrm>
            <a:off x="604703" y="156754"/>
            <a:ext cx="8382544" cy="4637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Texto&#10;&#10;O conteúdo gerado por IA pode estar incorreto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03" y="4794068"/>
            <a:ext cx="8382544" cy="2063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42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143692" y="0"/>
            <a:ext cx="1174350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1AA8D"/>
                </a:solidFill>
                <a:latin typeface="Vale Sans Black" panose="020B0A03020204030204" pitchFamily="34" charset="0"/>
              </a:rPr>
              <a:t>Devolutiva da atividade prática</a:t>
            </a:r>
          </a:p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Pontos </a:t>
            </a:r>
            <a:r>
              <a:rPr lang="pt-BR" sz="3600" b="1" dirty="0">
                <a:solidFill>
                  <a:srgbClr val="01AA8D"/>
                </a:solidFill>
                <a:latin typeface="Vale Sans Black" panose="020B0A03020204030204" pitchFamily="34" charset="0"/>
              </a:rPr>
              <a:t>de </a:t>
            </a: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Atenção Ciclo 2 2025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5" name="Espaço Reservado para Conteúdo 9"/>
          <p:cNvSpPr txBox="1">
            <a:spLocks/>
          </p:cNvSpPr>
          <p:nvPr/>
        </p:nvSpPr>
        <p:spPr>
          <a:xfrm>
            <a:off x="301534" y="1092607"/>
            <a:ext cx="11244944" cy="52549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latin typeface="Vale Sans" panose="020B0503020204030204" pitchFamily="34" charset="0"/>
              </a:rPr>
              <a:t>Considerar a importância dos </a:t>
            </a:r>
            <a:r>
              <a:rPr lang="pt-BR" sz="2400" b="1" dirty="0">
                <a:latin typeface="Vale Sans" panose="020B0503020204030204" pitchFamily="34" charset="0"/>
              </a:rPr>
              <a:t>estudantes serem praticantes sociais da linguagem na implementação de ações institucionais </a:t>
            </a:r>
            <a:r>
              <a:rPr lang="pt-BR" sz="2400" dirty="0">
                <a:latin typeface="Vale Sans" panose="020B0503020204030204" pitchFamily="34" charset="0"/>
              </a:rPr>
              <a:t>como o Clube de Leitura, a Sessão de </a:t>
            </a:r>
            <a:r>
              <a:rPr lang="pt-BR" sz="2400" dirty="0" smtClean="0">
                <a:latin typeface="Vale Sans" panose="020B0503020204030204" pitchFamily="34" charset="0"/>
              </a:rPr>
              <a:t>Filmes, Sarau </a:t>
            </a:r>
            <a:r>
              <a:rPr lang="pt-BR" sz="2400" dirty="0">
                <a:latin typeface="Vale Sans" panose="020B0503020204030204" pitchFamily="34" charset="0"/>
              </a:rPr>
              <a:t>e o Teatro. </a:t>
            </a:r>
            <a:r>
              <a:rPr lang="pt-BR" sz="2400" dirty="0" err="1">
                <a:latin typeface="Vale Sans" panose="020B0503020204030204" pitchFamily="34" charset="0"/>
              </a:rPr>
              <a:t>Ressituar</a:t>
            </a:r>
            <a:r>
              <a:rPr lang="pt-BR" sz="2400" dirty="0">
                <a:latin typeface="Vale Sans" panose="020B0503020204030204" pitchFamily="34" charset="0"/>
              </a:rPr>
              <a:t> as práticas e os procedimentos de ouvinte/falante/ leitor e escritor nelas contemplados.</a:t>
            </a:r>
          </a:p>
          <a:p>
            <a:r>
              <a:rPr lang="pt-BR" sz="2400" b="1" dirty="0">
                <a:latin typeface="Vale Sans" panose="020B0503020204030204" pitchFamily="34" charset="0"/>
              </a:rPr>
              <a:t>Atenção às marcas de ensino e aprendizagem </a:t>
            </a:r>
            <a:r>
              <a:rPr lang="pt-BR" sz="2400" dirty="0">
                <a:latin typeface="Vale Sans" panose="020B0503020204030204" pitchFamily="34" charset="0"/>
              </a:rPr>
              <a:t>relacionadas às aprendizagens das práticas de linguagem (leitura, escrita e comunicação oral) presentes na escola.</a:t>
            </a:r>
          </a:p>
          <a:p>
            <a:r>
              <a:rPr lang="pt-BR" sz="2400" dirty="0">
                <a:latin typeface="Vale Sans" panose="020B0503020204030204" pitchFamily="34" charset="0"/>
              </a:rPr>
              <a:t>Na </a:t>
            </a:r>
            <a:r>
              <a:rPr lang="pt-BR" sz="2400" b="1" dirty="0">
                <a:latin typeface="Vale Sans" panose="020B0503020204030204" pitchFamily="34" charset="0"/>
              </a:rPr>
              <a:t>articulação com a comunidade</a:t>
            </a:r>
            <a:r>
              <a:rPr lang="pt-BR" sz="2400" dirty="0">
                <a:latin typeface="Vale Sans" panose="020B0503020204030204" pitchFamily="34" charset="0"/>
              </a:rPr>
              <a:t>, considerar a clareza e atenção constante à comunicação de modo a dar </a:t>
            </a:r>
            <a:r>
              <a:rPr lang="pt-BR" sz="2400" b="1" dirty="0">
                <a:latin typeface="Vale Sans" panose="020B0503020204030204" pitchFamily="34" charset="0"/>
              </a:rPr>
              <a:t>visibilidade às aprendizagens dos estudantes</a:t>
            </a:r>
            <a:r>
              <a:rPr lang="pt-BR" sz="2400" dirty="0">
                <a:latin typeface="Vale Sans" panose="020B0503020204030204" pitchFamily="34" charset="0"/>
              </a:rPr>
              <a:t>.</a:t>
            </a:r>
          </a:p>
          <a:p>
            <a:r>
              <a:rPr lang="pt-BR" sz="2400" dirty="0">
                <a:latin typeface="Vale Sans" panose="020B0503020204030204" pitchFamily="34" charset="0"/>
              </a:rPr>
              <a:t>Importância da </a:t>
            </a:r>
            <a:r>
              <a:rPr lang="pt-BR" sz="2400" b="1" dirty="0">
                <a:latin typeface="Vale Sans" panose="020B0503020204030204" pitchFamily="34" charset="0"/>
              </a:rPr>
              <a:t>reflexão sobre a prática </a:t>
            </a:r>
            <a:r>
              <a:rPr lang="pt-BR" sz="2400" dirty="0">
                <a:latin typeface="Vale Sans" panose="020B0503020204030204" pitchFamily="34" charset="0"/>
              </a:rPr>
              <a:t>e o </a:t>
            </a:r>
            <a:r>
              <a:rPr lang="pt-BR" sz="2400" b="1" dirty="0">
                <a:latin typeface="Vale Sans" panose="020B0503020204030204" pitchFamily="34" charset="0"/>
              </a:rPr>
              <a:t>papel gestor </a:t>
            </a:r>
            <a:r>
              <a:rPr lang="pt-BR" sz="2400" dirty="0">
                <a:latin typeface="Vale Sans" panose="020B0503020204030204" pitchFamily="34" charset="0"/>
              </a:rPr>
              <a:t>– são as dúvidas e desafios que permitem a autoria no percurso profissional.</a:t>
            </a:r>
          </a:p>
          <a:p>
            <a:r>
              <a:rPr lang="pt-BR" sz="2400" dirty="0">
                <a:latin typeface="Vale Sans" panose="020B0503020204030204" pitchFamily="34" charset="0"/>
              </a:rPr>
              <a:t>A </a:t>
            </a:r>
            <a:r>
              <a:rPr lang="pt-BR" sz="2400" b="1" dirty="0">
                <a:latin typeface="Vale Sans" panose="020B0503020204030204" pitchFamily="34" charset="0"/>
              </a:rPr>
              <a:t>ação institucional não é um evento </a:t>
            </a:r>
            <a:r>
              <a:rPr lang="pt-BR" sz="2400" dirty="0">
                <a:latin typeface="Vale Sans" panose="020B0503020204030204" pitchFamily="34" charset="0"/>
              </a:rPr>
              <a:t>e sua intencionalidade não é a culminância e sim o </a:t>
            </a:r>
            <a:r>
              <a:rPr lang="pt-BR" sz="2400" b="1" dirty="0">
                <a:latin typeface="Vale Sans" panose="020B0503020204030204" pitchFamily="34" charset="0"/>
              </a:rPr>
              <a:t>processo e as aprendizagens </a:t>
            </a:r>
            <a:r>
              <a:rPr lang="pt-BR" sz="2400" dirty="0">
                <a:latin typeface="Vale Sans" panose="020B0503020204030204" pitchFamily="34" charset="0"/>
              </a:rPr>
              <a:t>envolvidas relacionadas às práticas de linguagem.</a:t>
            </a:r>
          </a:p>
        </p:txBody>
      </p:sp>
    </p:spTree>
    <p:extLst>
      <p:ext uri="{BB962C8B-B14F-4D97-AF65-F5344CB8AC3E}">
        <p14:creationId xmlns:p14="http://schemas.microsoft.com/office/powerpoint/2010/main" val="22173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55687" y="248556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Recomendações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3" name="Espaço Reservado para Conteúdo 9"/>
          <p:cNvSpPr txBox="1">
            <a:spLocks/>
          </p:cNvSpPr>
          <p:nvPr/>
        </p:nvSpPr>
        <p:spPr>
          <a:xfrm>
            <a:off x="472440" y="1076158"/>
            <a:ext cx="11244944" cy="52549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latin typeface="Vale Sans" panose="020B0503020204030204" pitchFamily="34" charset="0"/>
              </a:rPr>
              <a:t>Legendas nas imagens.</a:t>
            </a:r>
            <a:endParaRPr lang="pt-BR" sz="2400" dirty="0">
              <a:latin typeface="Vale Sans" panose="020B0503020204030204" pitchFamily="34" charset="0"/>
            </a:endParaRPr>
          </a:p>
          <a:p>
            <a:r>
              <a:rPr lang="pt-BR" sz="2400" dirty="0" smtClean="0">
                <a:latin typeface="Vale Sans" panose="020B0503020204030204" pitchFamily="34" charset="0"/>
              </a:rPr>
              <a:t>Registros que tragam mais reflexão – dúvidas, encaminhamentos.</a:t>
            </a:r>
          </a:p>
          <a:p>
            <a:r>
              <a:rPr lang="pt-BR" sz="2400" dirty="0" smtClean="0">
                <a:latin typeface="Vale Sans" panose="020B0503020204030204" pitchFamily="34" charset="0"/>
              </a:rPr>
              <a:t>Definição nominal de responsáveis e envolvidos, além de prazos bem definidos.</a:t>
            </a:r>
            <a:endParaRPr lang="pt-BR" sz="2400" dirty="0">
              <a:latin typeface="Vale Sans" panose="020B0503020204030204" pitchFamily="34" charset="0"/>
            </a:endParaRPr>
          </a:p>
          <a:p>
            <a:pPr marL="0" indent="0">
              <a:buNone/>
            </a:pPr>
            <a:endParaRPr lang="pt-BR" sz="2400" dirty="0">
              <a:latin typeface="Vale Sans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9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55687" y="248556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Devolutiva da atividade prática Ciclo 3 2025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3" name="Espaço Reservado para Conteúdo 9"/>
          <p:cNvSpPr txBox="1">
            <a:spLocks/>
          </p:cNvSpPr>
          <p:nvPr/>
        </p:nvSpPr>
        <p:spPr>
          <a:xfrm>
            <a:off x="472440" y="1076158"/>
            <a:ext cx="11244944" cy="52549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 smtClean="0"/>
              <a:t>Avanços:</a:t>
            </a:r>
          </a:p>
          <a:p>
            <a:r>
              <a:rPr lang="pt-BR" dirty="0" smtClean="0"/>
              <a:t>Plano de ação com metas mais definidas – foco – e com encaminhamentos, definindo responsáveis e prazos para cada um</a:t>
            </a:r>
          </a:p>
          <a:p>
            <a:r>
              <a:rPr lang="pt-BR" dirty="0" smtClean="0"/>
              <a:t>Fotos com legendas do desenvolvimento do trabalho - processo</a:t>
            </a:r>
          </a:p>
          <a:p>
            <a:r>
              <a:rPr lang="pt-BR" dirty="0" smtClean="0"/>
              <a:t>Depoimentos de estudantes, profissionais envolvidos e familiares</a:t>
            </a:r>
          </a:p>
          <a:p>
            <a:r>
              <a:rPr lang="pt-BR" dirty="0" smtClean="0"/>
              <a:t>Produção dos estudantes a partir da ação institucional</a:t>
            </a:r>
          </a:p>
          <a:p>
            <a:r>
              <a:rPr lang="pt-BR" dirty="0" smtClean="0"/>
              <a:t>Registro de reuniões de planejamento do trabalho</a:t>
            </a:r>
          </a:p>
          <a:p>
            <a:endParaRPr lang="pt-BR" sz="2400" dirty="0">
              <a:latin typeface="Vale Sans" panose="020B0503020204030204" pitchFamily="34" charset="0"/>
            </a:endParaRPr>
          </a:p>
          <a:p>
            <a:pPr marL="0" indent="0">
              <a:buNone/>
            </a:pPr>
            <a:endParaRPr lang="pt-BR" sz="2400" dirty="0">
              <a:latin typeface="Vale Sans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55687" y="248556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Devolutiva da atividade prática Ciclo 3 2025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3" name="Espaço Reservado para Conteúdo 9"/>
          <p:cNvSpPr txBox="1">
            <a:spLocks/>
          </p:cNvSpPr>
          <p:nvPr/>
        </p:nvSpPr>
        <p:spPr>
          <a:xfrm>
            <a:off x="355687" y="932467"/>
            <a:ext cx="11244944" cy="52549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 smtClean="0"/>
              <a:t>Pontos a avançar:</a:t>
            </a:r>
          </a:p>
          <a:p>
            <a:r>
              <a:rPr lang="pt-BR" dirty="0" smtClean="0"/>
              <a:t>Plano de ação, embora com foco, trazem ações de </a:t>
            </a:r>
            <a:r>
              <a:rPr lang="pt-BR" dirty="0"/>
              <a:t>clube de leitura, </a:t>
            </a:r>
            <a:r>
              <a:rPr lang="pt-BR" dirty="0" smtClean="0"/>
              <a:t>de filme</a:t>
            </a:r>
            <a:r>
              <a:rPr lang="pt-BR" dirty="0"/>
              <a:t>, escrita, </a:t>
            </a:r>
            <a:r>
              <a:rPr lang="pt-BR" dirty="0" smtClean="0"/>
              <a:t>sarau</a:t>
            </a:r>
          </a:p>
          <a:p>
            <a:r>
              <a:rPr lang="pt-BR" dirty="0" smtClean="0"/>
              <a:t>Encaminhamentos pouco definidos ou que não se relacionam com a meta/objetivo do plano</a:t>
            </a:r>
          </a:p>
          <a:p>
            <a:r>
              <a:rPr lang="pt-BR" dirty="0" smtClean="0"/>
              <a:t>Plano como lista de lista de atividades</a:t>
            </a:r>
          </a:p>
          <a:p>
            <a:r>
              <a:rPr lang="pt-BR" dirty="0" smtClean="0"/>
              <a:t>Foco do registro na culminância e não no processo</a:t>
            </a:r>
          </a:p>
          <a:p>
            <a:r>
              <a:rPr lang="pt-BR" dirty="0" smtClean="0"/>
              <a:t>Legendas que não se relacionam com a ação ou não contextualizam a imagem</a:t>
            </a:r>
          </a:p>
          <a:p>
            <a:r>
              <a:rPr lang="pt-BR" dirty="0" smtClean="0"/>
              <a:t>Depoimentos com pouco foco nas aprendizagens</a:t>
            </a:r>
          </a:p>
          <a:p>
            <a:r>
              <a:rPr lang="pt-BR" dirty="0" smtClean="0"/>
              <a:t>Pouca ênfase na avaliação </a:t>
            </a:r>
          </a:p>
          <a:p>
            <a:endParaRPr lang="pt-BR" sz="2400" dirty="0">
              <a:latin typeface="Vale Sans" panose="020B0503020204030204" pitchFamily="34" charset="0"/>
            </a:endParaRPr>
          </a:p>
          <a:p>
            <a:pPr marL="0" indent="0">
              <a:buNone/>
            </a:pPr>
            <a:endParaRPr lang="pt-BR" sz="2400" dirty="0">
              <a:latin typeface="Vale Sans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79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55687" y="248556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Devolutiva da atividade prática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3" name="Espaço Reservado para Conteúdo 9"/>
          <p:cNvSpPr txBox="1">
            <a:spLocks/>
          </p:cNvSpPr>
          <p:nvPr/>
        </p:nvSpPr>
        <p:spPr>
          <a:xfrm>
            <a:off x="355687" y="1410789"/>
            <a:ext cx="11244944" cy="47766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Registro </a:t>
            </a:r>
            <a:r>
              <a:rPr lang="pt-BR" dirty="0"/>
              <a:t>e </a:t>
            </a:r>
            <a:r>
              <a:rPr lang="pt-BR" dirty="0" smtClean="0"/>
              <a:t>documentação </a:t>
            </a:r>
            <a:r>
              <a:rPr lang="pt-BR" dirty="0"/>
              <a:t>como componentes da gestão de </a:t>
            </a:r>
            <a:r>
              <a:rPr lang="pt-BR" dirty="0" smtClean="0"/>
              <a:t>processos</a:t>
            </a:r>
          </a:p>
          <a:p>
            <a:pPr marL="0" indent="0">
              <a:buNone/>
            </a:pPr>
            <a:r>
              <a:rPr lang="pt-BR" dirty="0" smtClean="0"/>
              <a:t> </a:t>
            </a:r>
            <a:r>
              <a:rPr lang="pt-BR" dirty="0"/>
              <a:t>- o que os registros revelam sobre o trabalho desenvolvido e sobre as aprendizagens dos estudantes e das diretoras?</a:t>
            </a:r>
          </a:p>
          <a:p>
            <a:pPr marL="0" indent="0">
              <a:buNone/>
            </a:pPr>
            <a:endParaRPr lang="pt-B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 </a:t>
            </a:r>
            <a:r>
              <a:rPr lang="pt-BR" dirty="0" smtClean="0"/>
              <a:t>Os registros e a reflexão que fazemos a partir deles integram </a:t>
            </a:r>
            <a:r>
              <a:rPr lang="pt-BR" dirty="0"/>
              <a:t>o registro e documentação da ação implementada no PPP.</a:t>
            </a:r>
          </a:p>
          <a:p>
            <a:endParaRPr lang="pt-BR" sz="2400" dirty="0">
              <a:latin typeface="Vale Sans" panose="020B0503020204030204" pitchFamily="34" charset="0"/>
            </a:endParaRPr>
          </a:p>
          <a:p>
            <a:pPr marL="0" indent="0">
              <a:buNone/>
            </a:pPr>
            <a:endParaRPr lang="pt-BR" sz="2400" dirty="0">
              <a:latin typeface="Vale Sans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49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265AD-7CE6-A4D3-A107-FD88908F4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25413DD7-2A8E-92F2-BE09-AD80D7A27C96}"/>
              </a:ext>
            </a:extLst>
          </p:cNvPr>
          <p:cNvSpPr txBox="1"/>
          <p:nvPr/>
        </p:nvSpPr>
        <p:spPr>
          <a:xfrm>
            <a:off x="238279" y="179597"/>
            <a:ext cx="1112018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28C75"/>
                </a:solidFill>
                <a:latin typeface="Vale Sans Black" panose="020B0A03020204030204" pitchFamily="34" charset="0"/>
              </a:rPr>
              <a:t>Plano de Formação 2026 – Expectativas de aprendizagem- Gestão Escolar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070A8B8-8F3B-406B-08BB-85DA40483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628808"/>
              </p:ext>
            </p:extLst>
          </p:nvPr>
        </p:nvGraphicFramePr>
        <p:xfrm>
          <a:off x="238279" y="1502229"/>
          <a:ext cx="11026842" cy="5601653"/>
        </p:xfrm>
        <a:graphic>
          <a:graphicData uri="http://schemas.openxmlformats.org/drawingml/2006/table">
            <a:tbl>
              <a:tblPr>
                <a:tableStyleId>{77642AF3-18B6-4FCE-B54E-48D05566FDCE}</a:tableStyleId>
              </a:tblPr>
              <a:tblGrid>
                <a:gridCol w="11026842">
                  <a:extLst>
                    <a:ext uri="{9D8B030D-6E8A-4147-A177-3AD203B41FA5}">
                      <a16:colId xmlns:a16="http://schemas.microsoft.com/office/drawing/2014/main" val="850961605"/>
                    </a:ext>
                  </a:extLst>
                </a:gridCol>
              </a:tblGrid>
              <a:tr h="4702108">
                <a:tc>
                  <a:txBody>
                    <a:bodyPr/>
                    <a:lstStyle/>
                    <a:p>
                      <a:pPr marL="363538" indent="0" algn="l" fontAlgn="ctr">
                        <a:buFontTx/>
                        <a:buNone/>
                      </a:pPr>
                      <a:r>
                        <a:rPr lang="pt-BR" sz="1800" u="none" strike="noStrike" dirty="0">
                          <a:effectLst/>
                          <a:latin typeface="Vale Sans" panose="020B0503020204030204"/>
                        </a:rPr>
                        <a:t>- Reflexão sobre sua atuação profissional como implementador da política educacional assegurando a articulação entre os diferentes segmentos da escola e a necessária mobilização de todos em prol da aprendizagem dos estudantes.                                                                                                                                                                                                       - Participação ativa da estruturação da proposta formativa de 2026 considerando o percurso realizado e o lugar que ocupam na escola.                                                                                                                                                                                                                           - Aprofundamento dos conhecimentos sobre os eixos fundamentais da gestão escolar na garantia do direito à  aprendizagem (de todos e de cada estudante); constituir uma equipe de trabalho colaborativa; articular ações com a comunidade.                                                                                                                                                                                                - Institucionalização da escuta dos estudantes como prática permanente para o desenvolvimento de ações na escola. </a:t>
                      </a:r>
                      <a:br>
                        <a:rPr lang="pt-BR" sz="1800" u="none" strike="noStrike" dirty="0">
                          <a:effectLst/>
                          <a:latin typeface="Vale Sans" panose="020B0503020204030204"/>
                        </a:rPr>
                      </a:br>
                      <a:r>
                        <a:rPr lang="pt-BR" sz="1800" u="none" strike="noStrike" dirty="0">
                          <a:effectLst/>
                          <a:latin typeface="Vale Sans" panose="020B0503020204030204"/>
                        </a:rPr>
                        <a:t>- Identificação e análise de marcas de ensino e aprendizagem na  escola.                                                                                                      - Compreensão da potência da colaboração entre diferentes segmentos da escola em prol da qualidade de ensino e aprendizagem da escola e da rede.                                                                                                                                                                         - Manutenção das ações institucionais implementadas em 2025 e implementação de novas ações considerando os resultados de aprendizagem da rede.                                                                                                                                                                                              - Registro da ação institucional implementada no PPP da escola. </a:t>
                      </a:r>
                    </a:p>
                    <a:p>
                      <a:pPr marL="363538" marR="0" lvl="0" indent="0" algn="l" defTabSz="914400" rtl="0" eaLnBrk="1" fontAlgn="ctr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1800" u="none" strike="noStrike" dirty="0">
                          <a:effectLst/>
                          <a:latin typeface="Vale Sans" panose="020B0503020204030204"/>
                        </a:rPr>
                        <a:t> Aprimoramento da prática de acompanhamento das aprendizagens dos estudantes.</a:t>
                      </a:r>
                    </a:p>
                    <a:p>
                      <a:pPr marL="363538" marR="0" lvl="0" indent="0" algn="l" defTabSz="914400" rtl="0" eaLnBrk="1" fontAlgn="ctr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pt-BR" sz="1800" u="none" strike="noStrike" dirty="0">
                          <a:effectLst/>
                          <a:latin typeface="Vale Sans" panose="020B0503020204030204"/>
                        </a:rPr>
                        <a:t>Otimização do tempo para uma atuação planejada e intencional em detrimento a atendimentos emergenciais.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Vale Sans" panose="020B0503020204030204"/>
                      </a:endParaRPr>
                    </a:p>
                    <a:p>
                      <a:pPr marL="363538" indent="0" algn="l" fontAlgn="ctr">
                        <a:buFontTx/>
                        <a:buNone/>
                      </a:pPr>
                      <a:r>
                        <a:rPr lang="pt-BR" sz="1800" u="none" strike="noStrike" dirty="0">
                          <a:effectLst/>
                          <a:latin typeface="Vale Sans" panose="020B0503020204030204"/>
                        </a:rPr>
                        <a:t>                                                                                       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Vale Sans" panose="020B0503020204030204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740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3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94875" y="62737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1AA8D"/>
                </a:solidFill>
                <a:latin typeface="Vale Sans Black" panose="020B0A03020204030204" pitchFamily="34" charset="0"/>
              </a:rPr>
              <a:t>Momento cultural</a:t>
            </a:r>
          </a:p>
        </p:txBody>
      </p:sp>
      <p:sp>
        <p:nvSpPr>
          <p:cNvPr id="3" name="Retângulo 2"/>
          <p:cNvSpPr/>
          <p:nvPr/>
        </p:nvSpPr>
        <p:spPr>
          <a:xfrm>
            <a:off x="2429691" y="2259874"/>
            <a:ext cx="3200400" cy="143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1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Arredondado 2"/>
          <p:cNvSpPr/>
          <p:nvPr/>
        </p:nvSpPr>
        <p:spPr>
          <a:xfrm>
            <a:off x="3683726" y="3383280"/>
            <a:ext cx="1410788" cy="10450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6601" t="17500" r="18743" b="15179"/>
          <a:stretch/>
        </p:blipFill>
        <p:spPr>
          <a:xfrm>
            <a:off x="1293223" y="1170632"/>
            <a:ext cx="8412480" cy="492469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66206" y="339635"/>
            <a:ext cx="10371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- </a:t>
            </a: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Como </a:t>
            </a: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relacionam os conteúdos do plano de ação com a pauta proposta no encontro de hoje?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5191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4333D-53DF-ECD2-F6D8-12DE5034C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1534E506-2CF2-13E4-23D5-4B06648428FA}"/>
              </a:ext>
            </a:extLst>
          </p:cNvPr>
          <p:cNvSpPr txBox="1"/>
          <p:nvPr/>
        </p:nvSpPr>
        <p:spPr>
          <a:xfrm>
            <a:off x="394874" y="414728"/>
            <a:ext cx="1112018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28C75"/>
                </a:solidFill>
                <a:latin typeface="Vale Sans Black" panose="020B0A03020204030204" pitchFamily="34" charset="0"/>
              </a:rPr>
              <a:t>Plano de Formação 2026 – Conteúdos do Ciclo 1</a:t>
            </a:r>
          </a:p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28C75"/>
                </a:solidFill>
                <a:latin typeface="Vale Sans Black" panose="020B0A03020204030204" pitchFamily="34" charset="0"/>
              </a:rPr>
              <a:t>Gestão Escolar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EEA8565-DB49-D474-CDC3-E61F3F600CA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9731" y="1903228"/>
          <a:ext cx="11015328" cy="2721935"/>
        </p:xfrm>
        <a:graphic>
          <a:graphicData uri="http://schemas.openxmlformats.org/drawingml/2006/table">
            <a:tbl>
              <a:tblPr>
                <a:tableStyleId>{77642AF3-18B6-4FCE-B54E-48D05566FDCE}</a:tableStyleId>
              </a:tblPr>
              <a:tblGrid>
                <a:gridCol w="11015328">
                  <a:extLst>
                    <a:ext uri="{9D8B030D-6E8A-4147-A177-3AD203B41FA5}">
                      <a16:colId xmlns:a16="http://schemas.microsoft.com/office/drawing/2014/main" val="943685964"/>
                    </a:ext>
                  </a:extLst>
                </a:gridCol>
              </a:tblGrid>
              <a:tr h="2721935">
                <a:tc>
                  <a:txBody>
                    <a:bodyPr/>
                    <a:lstStyle/>
                    <a:p>
                      <a:pPr marL="285750" indent="-20638" algn="l" fontAlgn="t">
                        <a:buFontTx/>
                        <a:buChar char="-"/>
                      </a:pPr>
                      <a:r>
                        <a:rPr lang="pt-BR" sz="1800" u="none" strike="noStrike" dirty="0">
                          <a:effectLst/>
                          <a:latin typeface="Vale Sans" panose="020B0503020204030204"/>
                        </a:rPr>
                        <a:t>Retomada do processo de implementação da ação institucional. Sistematização das diferentes dimensões da Gestão Escolar.                                                                                                                                                                                   -Manutenção das ações institucionais implementadas em 2025.                                                                                             -Papel do diretor como guardião do direito à aprendizagem.                                                                                                  -Escuta dos estudantes para a definição da nova ação institucional a ser implementada.                                                  -Registro da ação institucional no PPP da escola.                                                                                                                       -Reflexão sobre a gestão do tempo e atendimento às demandas.                                                                                          -Escuta dos estudantes como prática permanente para o desenvolvimento de ações.                                                                                                                                                        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Vale Sans" panose="020B0503020204030204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301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5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30351-DAED-41CC-97A0-692D86B19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9B7FB386-1CB4-18D9-504F-1BF99A19199F}"/>
              </a:ext>
            </a:extLst>
          </p:cNvPr>
          <p:cNvSpPr txBox="1"/>
          <p:nvPr/>
        </p:nvSpPr>
        <p:spPr>
          <a:xfrm>
            <a:off x="394874" y="414728"/>
            <a:ext cx="1112018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28C75"/>
                </a:solidFill>
                <a:latin typeface="Vale Sans Black" panose="020B0A03020204030204" pitchFamily="34" charset="0"/>
              </a:rPr>
              <a:t>Plano de Formação 2026 – Conteúdos do Ciclo 2</a:t>
            </a:r>
          </a:p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28C75"/>
                </a:solidFill>
                <a:latin typeface="Vale Sans Black" panose="020B0A03020204030204" pitchFamily="34" charset="0"/>
              </a:rPr>
              <a:t>Gestão Escolar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20CE780-FCD5-8644-30BA-D5EA83A2A7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9731" y="1903228"/>
          <a:ext cx="11015328" cy="2721935"/>
        </p:xfrm>
        <a:graphic>
          <a:graphicData uri="http://schemas.openxmlformats.org/drawingml/2006/table">
            <a:tbl>
              <a:tblPr>
                <a:tableStyleId>{77642AF3-18B6-4FCE-B54E-48D05566FDCE}</a:tableStyleId>
              </a:tblPr>
              <a:tblGrid>
                <a:gridCol w="11015328">
                  <a:extLst>
                    <a:ext uri="{9D8B030D-6E8A-4147-A177-3AD203B41FA5}">
                      <a16:colId xmlns:a16="http://schemas.microsoft.com/office/drawing/2014/main" val="943685964"/>
                    </a:ext>
                  </a:extLst>
                </a:gridCol>
              </a:tblGrid>
              <a:tr h="272193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1800" u="none" strike="noStrike" dirty="0">
                          <a:effectLst/>
                          <a:latin typeface="Vale Sans" panose="020B0503020204030204"/>
                        </a:rPr>
                        <a:t>- Análise de dados de aprendizagem dos estudantes: avaliação e acompanhamento dos resultados de alfabetização da rede (RJ e MG)                                                                                                                                                                                               - Discussão e reflexão sobre Gestão de Recursos Materiais (MG)                                                                                                 - Estudo das orientações para a implementação da nova ação institucional.                                                                             - Análise das informações coletadas por meio da escuta dos estudantes.                                                                                                                      - Planejamento das etapas de implementação da ação institucional.                                                                                          - Registro da ação institucional no PPP da escola.                                                                                                                                                        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Vale Sans" panose="020B0503020204030204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301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35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18791-4E5E-A6BB-166E-10709A6A0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25F2E5C3-9326-0563-73B1-6DBDB167DC7E}"/>
              </a:ext>
            </a:extLst>
          </p:cNvPr>
          <p:cNvSpPr txBox="1"/>
          <p:nvPr/>
        </p:nvSpPr>
        <p:spPr>
          <a:xfrm>
            <a:off x="394874" y="414728"/>
            <a:ext cx="1112018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28C75"/>
                </a:solidFill>
                <a:latin typeface="Vale Sans Black" panose="020B0A03020204030204" pitchFamily="34" charset="0"/>
              </a:rPr>
              <a:t>Plano de Formação 2026 – Conteúdos do Ciclo 3</a:t>
            </a:r>
          </a:p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28C75"/>
                </a:solidFill>
                <a:latin typeface="Vale Sans Black" panose="020B0A03020204030204" pitchFamily="34" charset="0"/>
              </a:rPr>
              <a:t>Gestão Escolar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59ED33B-51D3-8E8B-0475-E7B6A31961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9731" y="1903228"/>
          <a:ext cx="11015328" cy="2721935"/>
        </p:xfrm>
        <a:graphic>
          <a:graphicData uri="http://schemas.openxmlformats.org/drawingml/2006/table">
            <a:tbl>
              <a:tblPr>
                <a:tableStyleId>{77642AF3-18B6-4FCE-B54E-48D05566FDCE}</a:tableStyleId>
              </a:tblPr>
              <a:tblGrid>
                <a:gridCol w="11015328">
                  <a:extLst>
                    <a:ext uri="{9D8B030D-6E8A-4147-A177-3AD203B41FA5}">
                      <a16:colId xmlns:a16="http://schemas.microsoft.com/office/drawing/2014/main" val="943685964"/>
                    </a:ext>
                  </a:extLst>
                </a:gridCol>
              </a:tblGrid>
              <a:tr h="272193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pt-BR" sz="1800" u="none" strike="noStrike" dirty="0">
                          <a:effectLst/>
                          <a:latin typeface="Vale Sans" panose="020B0503020204030204"/>
                        </a:rPr>
                        <a:t>- Acompanhamento da implementação e da avaliação  da ação institucional com equipe escolar.                                        - Registro da ação institucional no PPP. 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Vale Sans" panose="020B0503020204030204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301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49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238120" y="91802"/>
            <a:ext cx="1114398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1AA8D"/>
                </a:solidFill>
                <a:latin typeface="Vale Sans Black" panose="020B0A03020204030204" pitchFamily="34" charset="0"/>
              </a:rPr>
              <a:t>Almoço</a:t>
            </a:r>
          </a:p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1AA8D"/>
                </a:solidFill>
                <a:latin typeface="Vale Sans Black" panose="020B0A03020204030204" pitchFamily="34" charset="0"/>
              </a:rPr>
              <a:t>Voltamos em 1h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66800" t="28482" r="5892" b="30983"/>
          <a:stretch/>
        </p:blipFill>
        <p:spPr>
          <a:xfrm>
            <a:off x="2325187" y="1184409"/>
            <a:ext cx="5968736" cy="49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03163" y="315474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Gestão do tempo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01189" y="1446852"/>
            <a:ext cx="8904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Quais </a:t>
            </a: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atividades </a:t>
            </a: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você </a:t>
            </a: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realizou na semana passada em sua </a:t>
            </a: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escola?</a:t>
            </a:r>
          </a:p>
          <a:p>
            <a:endParaRPr lang="pt-BR" sz="2400" dirty="0">
              <a:solidFill>
                <a:srgbClr val="000000"/>
              </a:solidFill>
              <a:latin typeface="Vale Sans" panose="020B0503020204030204" pitchFamily="34" charset="0"/>
              <a:ea typeface="Vale Sans" panose="020B0503020204030204" pitchFamily="34" charset="0"/>
              <a:cs typeface="Vale Sans" panose="020B0503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3 minutos para registrar individualmente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35731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03163" y="315474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Gestão do tempo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03163" y="1459913"/>
            <a:ext cx="10917831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Em grupos por município, com o apoio da formadora local, analisar: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endParaRPr lang="pt-BR" sz="2400" dirty="0" smtClean="0">
              <a:solidFill>
                <a:srgbClr val="000000"/>
              </a:solidFill>
              <a:latin typeface="Vale Sans" panose="020B0503020204030204" pitchFamily="34" charset="0"/>
              <a:ea typeface="Vale Sans" panose="020B0503020204030204" pitchFamily="34" charset="0"/>
              <a:cs typeface="Vale Sans" panose="020B0503020204030204" pitchFamily="34" charset="0"/>
            </a:endParaRPr>
          </a:p>
          <a:p>
            <a:pPr marL="8001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Quais compromissos que levantou agora estão na agenda/cronograma de trabalho?</a:t>
            </a:r>
          </a:p>
          <a:p>
            <a:pPr marL="8001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Os </a:t>
            </a: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compromissos </a:t>
            </a: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da agenda </a:t>
            </a: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foram </a:t>
            </a: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realizados? </a:t>
            </a: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Todos, alguns, poucos, nenhum?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Que </a:t>
            </a: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tipo de intercorrência provocou a não </a:t>
            </a: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realização dos compromissos agendados? 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Quais os impactos dessa não realização</a:t>
            </a: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?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5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12dba33082_0_134"/>
          <p:cNvSpPr txBox="1">
            <a:spLocks noGrp="1"/>
          </p:cNvSpPr>
          <p:nvPr>
            <p:ph type="title" idx="4294967295"/>
          </p:nvPr>
        </p:nvSpPr>
        <p:spPr>
          <a:xfrm>
            <a:off x="500924" y="0"/>
            <a:ext cx="1012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pt-BR" sz="3600" b="1" dirty="0" smtClean="0">
                <a:solidFill>
                  <a:srgbClr val="028C75"/>
                </a:solidFill>
                <a:latin typeface="Vale Sans" panose="020B0503020204030204" pitchFamily="34" charset="0"/>
                <a:ea typeface="Barlow"/>
                <a:cs typeface="Barlow"/>
                <a:sym typeface="Barlow"/>
              </a:rPr>
              <a:t>Gestão do tempo</a:t>
            </a:r>
            <a:endParaRPr sz="3600" b="1" dirty="0">
              <a:solidFill>
                <a:srgbClr val="028C75"/>
              </a:solidFill>
              <a:latin typeface="Vale Sans" panose="020B0503020204030204" pitchFamily="34" charset="0"/>
              <a:ea typeface="Barlow"/>
              <a:cs typeface="Barlow"/>
              <a:sym typeface="Barlow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43986" y="1216865"/>
            <a:ext cx="1070719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Leitura de trechos do artigo da revista Gestão escolar </a:t>
            </a:r>
            <a:r>
              <a:rPr lang="pt-BR" sz="2400" i="1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Como organizar agenda de reuniões</a:t>
            </a: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O que </a:t>
            </a: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a agenda do diretor contempla</a:t>
            </a: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Como estão garantidos os princípios de foco na aprendizagem, constituição de equipe colaborativa e envolvimento com a comunidade?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O </a:t>
            </a:r>
            <a:r>
              <a:rPr lang="pt-BR" sz="2400" dirty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que você diretora precisa fazer para garantir que o cronograma contemple as atividades pertinentes ao diretor e que seja cumprido a contento</a:t>
            </a:r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000000"/>
              </a:solidFill>
              <a:latin typeface="Vale Sans" panose="020B0503020204030204" pitchFamily="34" charset="0"/>
            </a:endParaRPr>
          </a:p>
          <a:p>
            <a:pPr lvl="1"/>
            <a:r>
              <a:rPr lang="pt-BR" sz="2400" dirty="0" smtClean="0">
                <a:solidFill>
                  <a:srgbClr val="000000"/>
                </a:solidFill>
                <a:latin typeface="Vale Sans" panose="020B0503020204030204" pitchFamily="34" charset="0"/>
              </a:rPr>
              <a:t>Registro em filipetas para socialização:</a:t>
            </a:r>
          </a:p>
          <a:p>
            <a:pPr lvl="1"/>
            <a:endParaRPr lang="pt-BR" sz="24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154400"/>
              </p:ext>
            </p:extLst>
          </p:nvPr>
        </p:nvGraphicFramePr>
        <p:xfrm>
          <a:off x="1633581" y="5069598"/>
          <a:ext cx="8128000" cy="1280160"/>
        </p:xfrm>
        <a:graphic>
          <a:graphicData uri="http://schemas.openxmlformats.org/drawingml/2006/table">
            <a:tbl>
              <a:tblPr firstRow="1" bandRow="1">
                <a:tableStyleId>{77642AF3-18B6-4FCE-B54E-48D05566FDCE}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28927787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932244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/>
                        <a:t>Ações</a:t>
                      </a:r>
                      <a:r>
                        <a:rPr lang="pt-BR" baseline="0" dirty="0" smtClean="0"/>
                        <a:t> que fazem parte da agenda do diretor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Atividades que não cabem ao diretor (e que você tem realizado)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919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 smtClean="0"/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97461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55687" y="248556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Continuidade da ação institucional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5" name="Espaço Reservado para Conteúdo 9"/>
          <p:cNvSpPr txBox="1">
            <a:spLocks/>
          </p:cNvSpPr>
          <p:nvPr/>
        </p:nvSpPr>
        <p:spPr>
          <a:xfrm>
            <a:off x="524691" y="1303111"/>
            <a:ext cx="1124494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pt-BR" sz="2400" dirty="0" smtClean="0">
                <a:latin typeface="Vale Sans" panose="020B0503020204030204" pitchFamily="34" charset="0"/>
              </a:rPr>
              <a:t>A manutenção </a:t>
            </a:r>
            <a:r>
              <a:rPr lang="pt-BR" sz="2400" dirty="0">
                <a:latin typeface="Vale Sans" panose="020B0503020204030204" pitchFamily="34" charset="0"/>
              </a:rPr>
              <a:t>da ação institucional </a:t>
            </a:r>
            <a:r>
              <a:rPr lang="pt-BR" sz="2400" dirty="0" smtClean="0">
                <a:latin typeface="Vale Sans" panose="020B0503020204030204" pitchFamily="34" charset="0"/>
              </a:rPr>
              <a:t>é um </a:t>
            </a:r>
            <a:r>
              <a:rPr lang="pt-BR" sz="2400" dirty="0">
                <a:latin typeface="Vale Sans" panose="020B0503020204030204" pitchFamily="34" charset="0"/>
              </a:rPr>
              <a:t>conteúdo da gestão:</a:t>
            </a:r>
          </a:p>
          <a:p>
            <a:pPr marL="0" lvl="0" indent="0">
              <a:buNone/>
            </a:pPr>
            <a:r>
              <a:rPr lang="pt-BR" sz="2400" dirty="0" smtClean="0">
                <a:latin typeface="Vale Sans" panose="020B0503020204030204" pitchFamily="34" charset="0"/>
              </a:rPr>
              <a:t>- importância </a:t>
            </a:r>
            <a:r>
              <a:rPr lang="pt-BR" sz="2400" dirty="0">
                <a:latin typeface="Vale Sans" panose="020B0503020204030204" pitchFamily="34" charset="0"/>
              </a:rPr>
              <a:t>no processo de institucionalização,;</a:t>
            </a:r>
          </a:p>
          <a:p>
            <a:pPr marL="0" lvl="0" indent="0">
              <a:buNone/>
            </a:pPr>
            <a:r>
              <a:rPr lang="pt-BR" sz="2400" dirty="0">
                <a:latin typeface="Vale Sans" panose="020B0503020204030204" pitchFamily="34" charset="0"/>
              </a:rPr>
              <a:t>- </a:t>
            </a:r>
            <a:r>
              <a:rPr lang="pt-BR" sz="2400" dirty="0" smtClean="0">
                <a:latin typeface="Vale Sans" panose="020B0503020204030204" pitchFamily="34" charset="0"/>
              </a:rPr>
              <a:t>a </a:t>
            </a:r>
            <a:r>
              <a:rPr lang="pt-BR" sz="2400" dirty="0">
                <a:latin typeface="Vale Sans" panose="020B0503020204030204" pitchFamily="34" charset="0"/>
              </a:rPr>
              <a:t>manutenção rompe com a cultura da descontinuidade;</a:t>
            </a:r>
          </a:p>
          <a:p>
            <a:pPr marL="0" lvl="0" indent="0">
              <a:buNone/>
            </a:pPr>
            <a:r>
              <a:rPr lang="pt-BR" sz="2400" dirty="0">
                <a:latin typeface="Vale Sans" panose="020B0503020204030204" pitchFamily="34" charset="0"/>
              </a:rPr>
              <a:t>- para que não se perca o que foi feito;</a:t>
            </a:r>
          </a:p>
          <a:p>
            <a:pPr lvl="0">
              <a:buFontTx/>
              <a:buChar char="-"/>
            </a:pPr>
            <a:r>
              <a:rPr lang="pt-BR" sz="2400" dirty="0" smtClean="0">
                <a:latin typeface="Vale Sans" panose="020B0503020204030204" pitchFamily="34" charset="0"/>
              </a:rPr>
              <a:t>como </a:t>
            </a:r>
            <a:r>
              <a:rPr lang="pt-BR" sz="2400" dirty="0">
                <a:latin typeface="Vale Sans" panose="020B0503020204030204" pitchFamily="34" charset="0"/>
              </a:rPr>
              <a:t>processo que contribui para a permanência das ações nas escolas. </a:t>
            </a:r>
            <a:endParaRPr lang="pt-BR" sz="2400" dirty="0" smtClean="0">
              <a:latin typeface="Vale Sans" panose="020B0503020204030204" pitchFamily="34" charset="0"/>
            </a:endParaRPr>
          </a:p>
          <a:p>
            <a:pPr lvl="0">
              <a:buFontTx/>
              <a:buChar char="-"/>
            </a:pPr>
            <a:endParaRPr lang="pt-BR" sz="2400" dirty="0">
              <a:latin typeface="Vale Sans" panose="020B0503020204030204" pitchFamily="34" charset="0"/>
            </a:endParaRPr>
          </a:p>
          <a:p>
            <a:pPr marL="0" lvl="0" indent="0">
              <a:buNone/>
            </a:pPr>
            <a:endParaRPr lang="pt-BR" sz="2400" dirty="0">
              <a:latin typeface="Vale Sans" panose="020B0503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049382" y="3905182"/>
            <a:ext cx="92964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latin typeface="Vale Sans" panose="020B0503020204030204" pitchFamily="34" charset="0"/>
              </a:rPr>
              <a:t>“O </a:t>
            </a:r>
            <a:r>
              <a:rPr lang="pt-BR" sz="2400" dirty="0">
                <a:latin typeface="Vale Sans" panose="020B0503020204030204" pitchFamily="34" charset="0"/>
              </a:rPr>
              <a:t>direito de aprender é inegociável e não significa que as pessoas aprendem o mesmo nem da mesma forma e nem ao mesmo tempo. Diversificar e intensificar as situações de ensino em torno da alfabetização é imperativo para que todos os estudantes possam se alfabetizar.” Diaz e Perez (2022).</a:t>
            </a:r>
          </a:p>
        </p:txBody>
      </p:sp>
    </p:spTree>
    <p:extLst>
      <p:ext uri="{BB962C8B-B14F-4D97-AF65-F5344CB8AC3E}">
        <p14:creationId xmlns:p14="http://schemas.microsoft.com/office/powerpoint/2010/main" val="24054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277309" y="144053"/>
            <a:ext cx="11492326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1AA8D"/>
                </a:solidFill>
                <a:latin typeface="Vale Sans Black" panose="020B0A03020204030204" pitchFamily="34" charset="0"/>
              </a:rPr>
              <a:t>Compartilhamento e estudo da pauta </a:t>
            </a: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das diretoras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386354" y="1619794"/>
            <a:ext cx="875212" cy="757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992779" y="1175656"/>
            <a:ext cx="10776856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t-BR" sz="2400" dirty="0" smtClean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Manutenção da ação institucional significa: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regularidade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continuidade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p</a:t>
            </a:r>
            <a:r>
              <a:rPr lang="pt-BR" sz="2400" dirty="0" smtClean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lanejamento a partir da avaliação: o que deu certo e o que precisa ser diferente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definição sobre manutenção da turma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definição sobre envolvimento de outros estudantes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garantia de acesso aos materiais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r</a:t>
            </a:r>
            <a:r>
              <a:rPr lang="pt-BR" sz="2400" dirty="0" smtClean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eflexão sobre as aprendizagens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r</a:t>
            </a:r>
            <a:r>
              <a:rPr lang="pt-BR" sz="2400" dirty="0" smtClean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egistro </a:t>
            </a:r>
            <a:r>
              <a:rPr lang="pt-BR" sz="2400" smtClean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e documentação </a:t>
            </a:r>
            <a:endParaRPr lang="pt-BR" sz="2400" dirty="0" smtClean="0">
              <a:latin typeface="Vale Sans" panose="020B0503020204030204" pitchFamily="34" charset="0"/>
              <a:ea typeface="Vale Sans" panose="020B0503020204030204" pitchFamily="34" charset="0"/>
              <a:cs typeface="Vale Sans" panose="020B0503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pt-BR" sz="2400" dirty="0">
              <a:latin typeface="Vale Sans" panose="020B0503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pt-BR" sz="2400" dirty="0">
              <a:latin typeface="Vale Sans" panose="020B0503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8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48554" cy="4351338"/>
          </a:xfrm>
        </p:spPr>
        <p:txBody>
          <a:bodyPr/>
          <a:lstStyle/>
          <a:p>
            <a:endParaRPr lang="pt-BR" dirty="0"/>
          </a:p>
          <a:p>
            <a:pPr lvl="0"/>
            <a:r>
              <a:rPr lang="pt-BR" sz="2400" dirty="0">
                <a:latin typeface="Vale Sans" panose="020B0503020204030204" pitchFamily="34" charset="0"/>
              </a:rPr>
              <a:t>O que esse momento nos faz pensar sobre a sua atuação </a:t>
            </a:r>
            <a:r>
              <a:rPr lang="pt-BR" sz="2400" dirty="0" smtClean="0">
                <a:latin typeface="Vale Sans" panose="020B0503020204030204" pitchFamily="34" charset="0"/>
              </a:rPr>
              <a:t>e </a:t>
            </a:r>
            <a:r>
              <a:rPr lang="pt-BR" sz="2400" dirty="0">
                <a:latin typeface="Vale Sans" panose="020B0503020204030204" pitchFamily="34" charset="0"/>
              </a:rPr>
              <a:t>sua responsabilidade em relação a constituição de uma comunidade leitora?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834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55687" y="248556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Continuidade da ação institucional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5" name="Espaço Reservado para Conteúdo 9"/>
          <p:cNvSpPr txBox="1">
            <a:spLocks/>
          </p:cNvSpPr>
          <p:nvPr/>
        </p:nvSpPr>
        <p:spPr>
          <a:xfrm>
            <a:off x="511628" y="1185545"/>
            <a:ext cx="1124494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pt-BR" dirty="0" smtClean="0"/>
              <a:t>Em grupos heterogêneos, com apoio das formadoras locais, discutir:</a:t>
            </a:r>
          </a:p>
          <a:p>
            <a:r>
              <a:rPr lang="pt-BR" dirty="0" smtClean="0"/>
              <a:t>O que precisa ser realizado para garantir a continuidade do trabalho e as aprendizagens dos estudantes?</a:t>
            </a:r>
            <a:endParaRPr lang="pt-BR" dirty="0"/>
          </a:p>
          <a:p>
            <a:r>
              <a:rPr lang="pt-BR" dirty="0" smtClean="0"/>
              <a:t>Levantamento </a:t>
            </a:r>
            <a:r>
              <a:rPr lang="pt-BR" dirty="0"/>
              <a:t>das </a:t>
            </a:r>
            <a:r>
              <a:rPr lang="pt-BR" dirty="0" smtClean="0"/>
              <a:t>etapas/processos </a:t>
            </a:r>
            <a:r>
              <a:rPr lang="pt-BR" dirty="0"/>
              <a:t>que </a:t>
            </a:r>
            <a:r>
              <a:rPr lang="pt-BR" dirty="0" smtClean="0"/>
              <a:t>precisam </a:t>
            </a:r>
            <a:r>
              <a:rPr lang="pt-BR" dirty="0"/>
              <a:t>ser </a:t>
            </a:r>
            <a:r>
              <a:rPr lang="pt-BR" dirty="0" smtClean="0"/>
              <a:t>realizados para a </a:t>
            </a:r>
            <a:r>
              <a:rPr lang="pt-BR" b="1" dirty="0" smtClean="0"/>
              <a:t>continuidade</a:t>
            </a:r>
            <a:r>
              <a:rPr lang="pt-BR" dirty="0" smtClean="0"/>
              <a:t> </a:t>
            </a:r>
            <a:r>
              <a:rPr lang="pt-BR" b="1" dirty="0" smtClean="0"/>
              <a:t>da ação </a:t>
            </a:r>
            <a:r>
              <a:rPr lang="pt-BR" b="1" dirty="0"/>
              <a:t>institucional </a:t>
            </a:r>
            <a:r>
              <a:rPr lang="pt-BR" dirty="0"/>
              <a:t>e a </a:t>
            </a:r>
            <a:r>
              <a:rPr lang="pt-BR" b="1" dirty="0" smtClean="0"/>
              <a:t>implementação de uma nova ação</a:t>
            </a:r>
            <a:endParaRPr lang="pt-BR" dirty="0" smtClean="0"/>
          </a:p>
          <a:p>
            <a:endParaRPr lang="pt-BR" dirty="0"/>
          </a:p>
          <a:p>
            <a:pPr marL="0" indent="0">
              <a:buNone/>
            </a:pPr>
            <a:r>
              <a:rPr lang="pt-BR" dirty="0" smtClean="0"/>
              <a:t>15 minutos</a:t>
            </a:r>
            <a:endParaRPr lang="pt-BR" dirty="0"/>
          </a:p>
          <a:p>
            <a:pPr marL="0" lv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372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55687" y="248556"/>
            <a:ext cx="1114398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Continuidade da ação institucional</a:t>
            </a:r>
          </a:p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Roteiro para escuta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5" name="Espaço Reservado para Conteúdo 9"/>
          <p:cNvSpPr txBox="1">
            <a:spLocks/>
          </p:cNvSpPr>
          <p:nvPr/>
        </p:nvSpPr>
        <p:spPr>
          <a:xfrm>
            <a:off x="509450" y="1619794"/>
            <a:ext cx="11207933" cy="45571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pt-BR" dirty="0" smtClean="0"/>
              <a:t>Leitura do roteiro de escuta:</a:t>
            </a:r>
          </a:p>
          <a:p>
            <a:r>
              <a:rPr lang="pt-BR" dirty="0" smtClean="0"/>
              <a:t>Quais ações de matemática você já conhece?</a:t>
            </a:r>
          </a:p>
          <a:p>
            <a:r>
              <a:rPr lang="pt-BR" dirty="0" smtClean="0"/>
              <a:t>Quais já existem na sua escola?</a:t>
            </a:r>
          </a:p>
          <a:p>
            <a:r>
              <a:rPr lang="pt-BR" dirty="0" smtClean="0"/>
              <a:t>Que turmas podem ser ouvidas</a:t>
            </a:r>
            <a:r>
              <a:rPr lang="pt-BR" dirty="0"/>
              <a:t>? Quais critérios para definição da turma?</a:t>
            </a:r>
          </a:p>
          <a:p>
            <a:r>
              <a:rPr lang="pt-BR" dirty="0" smtClean="0"/>
              <a:t>O que </a:t>
            </a:r>
            <a:r>
              <a:rPr lang="pt-BR" dirty="0"/>
              <a:t>é relevante considerar nesta escolha</a:t>
            </a:r>
            <a:r>
              <a:rPr lang="pt-BR" dirty="0" smtClean="0"/>
              <a:t>?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 smtClean="0"/>
              <a:t>15 minutos para discussão e registro.</a:t>
            </a:r>
          </a:p>
          <a:p>
            <a:pPr marL="0" indent="0">
              <a:buNone/>
            </a:pPr>
            <a:r>
              <a:rPr lang="pt-BR" dirty="0" smtClean="0"/>
              <a:t>Socialização de critérios de escolha de turmas.</a:t>
            </a:r>
          </a:p>
          <a:p>
            <a:endParaRPr lang="pt-BR" dirty="0"/>
          </a:p>
          <a:p>
            <a:pPr marL="0" lv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7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55687" y="248556"/>
            <a:ext cx="1114398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1AA8D"/>
                </a:solidFill>
                <a:latin typeface="Vale Sans Black" panose="020B0A03020204030204" pitchFamily="34" charset="0"/>
              </a:rPr>
              <a:t>Compartilhamento das discussões nas outras frentes</a:t>
            </a:r>
          </a:p>
        </p:txBody>
      </p:sp>
      <p:sp>
        <p:nvSpPr>
          <p:cNvPr id="5" name="Espaço Reservado para Conteúdo 9"/>
          <p:cNvSpPr txBox="1">
            <a:spLocks/>
          </p:cNvSpPr>
          <p:nvPr/>
        </p:nvSpPr>
        <p:spPr>
          <a:xfrm>
            <a:off x="511628" y="1185545"/>
            <a:ext cx="1124494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953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55687" y="248556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01AA8D"/>
                </a:solidFill>
                <a:latin typeface="Vale Sans Black" panose="020B0A03020204030204" pitchFamily="34" charset="0"/>
              </a:rPr>
              <a:t>Próximos passos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261257" y="841026"/>
            <a:ext cx="11482252" cy="601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Vale Sans" panose="020B0503020204030204" pitchFamily="34" charset="0"/>
              </a:rPr>
              <a:t>Atividade prática: </a:t>
            </a:r>
            <a:r>
              <a:rPr lang="pt-BR" sz="2400" b="1" dirty="0">
                <a:latin typeface="Vale Sans" panose="020B0503020204030204" pitchFamily="34" charset="0"/>
              </a:rPr>
              <a:t>Realizar uma nova ação de escuta </a:t>
            </a:r>
            <a:r>
              <a:rPr lang="pt-BR" sz="2400" dirty="0">
                <a:latin typeface="Vale Sans" panose="020B0503020204030204" pitchFamily="34" charset="0"/>
              </a:rPr>
              <a:t>para colher informações junto aos estudantes para o planejamento da ação institucional que será desenvolvida na escola, considerando a ampliação das oportunidades de interação com a matemática.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Vale Sans" panose="020B0503020204030204" pitchFamily="34" charset="0"/>
              </a:rPr>
              <a:t>Sugerimos antes da ação de escuta que o diretor realize uma </a:t>
            </a:r>
            <a:r>
              <a:rPr lang="pt-BR" sz="2400" b="1" dirty="0">
                <a:latin typeface="Vale Sans" panose="020B0503020204030204" pitchFamily="34" charset="0"/>
              </a:rPr>
              <a:t>reunião com o coordenador pedagógico</a:t>
            </a:r>
            <a:r>
              <a:rPr lang="pt-BR" sz="2400" dirty="0">
                <a:latin typeface="Vale Sans" panose="020B0503020204030204" pitchFamily="34" charset="0"/>
              </a:rPr>
              <a:t> para definirem e planejarem juntos a ação de escuta - instrumento de coleta de informações, turmas que serão consultadas, compartilhamento com professores, outros atores envolvidos na ação, prazos para realização dos </a:t>
            </a:r>
            <a:r>
              <a:rPr lang="pt-BR" sz="2400" dirty="0" smtClean="0">
                <a:latin typeface="Vale Sans" panose="020B0503020204030204" pitchFamily="34" charset="0"/>
              </a:rPr>
              <a:t>encaminhamentos – </a:t>
            </a:r>
            <a:r>
              <a:rPr lang="pt-BR" sz="2400" b="1" dirty="0" smtClean="0">
                <a:latin typeface="Vale Sans" panose="020B0503020204030204" pitchFamily="34" charset="0"/>
              </a:rPr>
              <a:t>plano de ação para escuta</a:t>
            </a:r>
            <a:r>
              <a:rPr lang="pt-BR" sz="2400" dirty="0" smtClean="0">
                <a:latin typeface="Vale Sans" panose="020B0503020204030204" pitchFamily="34" charset="0"/>
              </a:rPr>
              <a:t>.</a:t>
            </a:r>
            <a:endParaRPr lang="pt-BR" sz="2400" dirty="0">
              <a:latin typeface="Vale Sans" panose="020B0503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Vale Sans" panose="020B0503020204030204" pitchFamily="34" charset="0"/>
              </a:rPr>
              <a:t>Prazo para a realização da ação de escuta e compartilhamento dos resultados no espaço digital: </a:t>
            </a:r>
            <a:r>
              <a:rPr lang="pt-BR" sz="2400" b="1" dirty="0">
                <a:latin typeface="Vale Sans" panose="020B0503020204030204" pitchFamily="34" charset="0"/>
              </a:rPr>
              <a:t>03 de abril.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Vale Sans" panose="020B0503020204030204" pitchFamily="34" charset="0"/>
              </a:rPr>
              <a:t>No encontro do ciclo 2, a partir dos resultados da escuta, planejaremos juntos as ações institucionais que serão implantadas nas escolas (considerando o resultado das escutas).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sz="2400" dirty="0">
                <a:latin typeface="Vale Sans" panose="020B0503020204030204" pitchFamily="34" charset="0"/>
              </a:rPr>
              <a:t>Apoio para esse encaminhamento será dado no Espaço virtual e na reunião online.</a:t>
            </a:r>
          </a:p>
        </p:txBody>
      </p:sp>
    </p:spTree>
    <p:extLst>
      <p:ext uri="{BB962C8B-B14F-4D97-AF65-F5344CB8AC3E}">
        <p14:creationId xmlns:p14="http://schemas.microsoft.com/office/powerpoint/2010/main" val="7205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2;p43">
            <a:extLst>
              <a:ext uri="{FF2B5EF4-FFF2-40B4-BE49-F238E27FC236}">
                <a16:creationId xmlns:a16="http://schemas.microsoft.com/office/drawing/2014/main" id="{E0EBD97C-F17A-C926-9A16-146B7C5D11FF}"/>
              </a:ext>
            </a:extLst>
          </p:cNvPr>
          <p:cNvSpPr txBox="1"/>
          <p:nvPr/>
        </p:nvSpPr>
        <p:spPr>
          <a:xfrm>
            <a:off x="512337" y="0"/>
            <a:ext cx="10987895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hlink"/>
              </a:buClr>
              <a:buSzPts val="1100"/>
            </a:pPr>
            <a:r>
              <a:rPr lang="en" sz="2800" b="1" dirty="0">
                <a:solidFill>
                  <a:srgbClr val="107F7B"/>
                </a:solidFill>
                <a:latin typeface="Vale Sans" panose="020B0503020204030204" pitchFamily="34" charset="0"/>
                <a:ea typeface="Fira Sans Medium"/>
                <a:cs typeface="Fira Sans Medium"/>
                <a:sym typeface="Fira Sans Medium"/>
              </a:rPr>
              <a:t>Ciclo </a:t>
            </a:r>
            <a:r>
              <a:rPr lang="en" sz="2800" b="1" dirty="0" smtClean="0">
                <a:solidFill>
                  <a:srgbClr val="107F7B"/>
                </a:solidFill>
                <a:latin typeface="Vale Sans" panose="020B0503020204030204" pitchFamily="34" charset="0"/>
                <a:ea typeface="Fira Sans Medium"/>
                <a:cs typeface="Fira Sans Medium"/>
                <a:sym typeface="Fira Sans Medium"/>
              </a:rPr>
              <a:t>1 </a:t>
            </a:r>
            <a:r>
              <a:rPr lang="en" sz="2800" b="1" dirty="0">
                <a:solidFill>
                  <a:srgbClr val="107F7B"/>
                </a:solidFill>
                <a:latin typeface="Vale Sans" panose="020B0503020204030204" pitchFamily="34" charset="0"/>
                <a:ea typeface="Fira Sans Medium"/>
                <a:cs typeface="Fira Sans Medium"/>
                <a:sym typeface="Fira Sans Medium"/>
              </a:rPr>
              <a:t>Cadastro</a:t>
            </a:r>
            <a:endParaRPr sz="3200" b="1" dirty="0">
              <a:solidFill>
                <a:srgbClr val="107F7B"/>
              </a:solidFill>
              <a:latin typeface="Vale Sans" panose="020B0503020204030204" pitchFamily="34" charset="0"/>
              <a:ea typeface="Fira Sans Medium"/>
              <a:cs typeface="Fira Sans Medium"/>
              <a:sym typeface="Fira Sans Medium"/>
            </a:endParaRPr>
          </a:p>
        </p:txBody>
      </p:sp>
      <p:pic>
        <p:nvPicPr>
          <p:cNvPr id="5" name="Imagem 4" descr="Código QR&#10;&#10;Descrição gerada automaticamen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4" y="890043"/>
            <a:ext cx="5495925" cy="549592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506257" y="3048392"/>
            <a:ext cx="3568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Vale Sans" panose="020B0503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https://bit.ly/trilhoscadastro26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222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2;p43">
            <a:extLst>
              <a:ext uri="{FF2B5EF4-FFF2-40B4-BE49-F238E27FC236}">
                <a16:creationId xmlns:a16="http://schemas.microsoft.com/office/drawing/2014/main" id="{E0EBD97C-F17A-C926-9A16-146B7C5D11FF}"/>
              </a:ext>
            </a:extLst>
          </p:cNvPr>
          <p:cNvSpPr txBox="1"/>
          <p:nvPr/>
        </p:nvSpPr>
        <p:spPr>
          <a:xfrm>
            <a:off x="512337" y="0"/>
            <a:ext cx="10987895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hlink"/>
              </a:buClr>
              <a:buSzPts val="1100"/>
            </a:pPr>
            <a:r>
              <a:rPr lang="en" sz="2800" b="1" dirty="0">
                <a:solidFill>
                  <a:srgbClr val="107F7B"/>
                </a:solidFill>
                <a:latin typeface="Vale Sans" panose="020B0503020204030204" pitchFamily="34" charset="0"/>
                <a:ea typeface="Fira Sans Medium"/>
                <a:cs typeface="Fira Sans Medium"/>
                <a:sym typeface="Fira Sans Medium"/>
              </a:rPr>
              <a:t>Ciclo </a:t>
            </a:r>
            <a:r>
              <a:rPr lang="en" sz="2800" b="1" dirty="0" smtClean="0">
                <a:solidFill>
                  <a:srgbClr val="107F7B"/>
                </a:solidFill>
                <a:latin typeface="Vale Sans" panose="020B0503020204030204" pitchFamily="34" charset="0"/>
                <a:ea typeface="Fira Sans Medium"/>
                <a:cs typeface="Fira Sans Medium"/>
                <a:sym typeface="Fira Sans Medium"/>
              </a:rPr>
              <a:t>1 </a:t>
            </a:r>
            <a:r>
              <a:rPr lang="en" sz="2800" b="1" dirty="0">
                <a:solidFill>
                  <a:srgbClr val="107F7B"/>
                </a:solidFill>
                <a:latin typeface="Vale Sans" panose="020B0503020204030204" pitchFamily="34" charset="0"/>
                <a:ea typeface="Fira Sans Medium"/>
                <a:cs typeface="Fira Sans Medium"/>
                <a:sym typeface="Fira Sans Medium"/>
              </a:rPr>
              <a:t>Avaliação</a:t>
            </a:r>
            <a:endParaRPr sz="3200" b="1" dirty="0">
              <a:solidFill>
                <a:srgbClr val="107F7B"/>
              </a:solidFill>
              <a:latin typeface="Vale Sans" panose="020B0503020204030204" pitchFamily="34" charset="0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137234" y="3280004"/>
            <a:ext cx="184731" cy="225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endParaRPr lang="pt-B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56217" y="1815737"/>
            <a:ext cx="6535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latin typeface="Vale Sans" panose="020B0503020204030204" pitchFamily="34" charset="0"/>
              </a:rPr>
              <a:t>Retomada dos objetivos de aprendizagem </a:t>
            </a:r>
          </a:p>
          <a:p>
            <a:r>
              <a:rPr lang="pt-BR" sz="2400" dirty="0" smtClean="0">
                <a:latin typeface="Vale Sans" panose="020B0503020204030204" pitchFamily="34" charset="0"/>
              </a:rPr>
              <a:t>registrado pelos participantes no início </a:t>
            </a:r>
          </a:p>
          <a:p>
            <a:r>
              <a:rPr lang="pt-BR" sz="2400" dirty="0" smtClean="0">
                <a:latin typeface="Vale Sans" panose="020B0503020204030204" pitchFamily="34" charset="0"/>
              </a:rPr>
              <a:t>do encontro</a:t>
            </a:r>
            <a:endParaRPr lang="pt-BR" sz="2400" dirty="0">
              <a:latin typeface="Vale Sans" panose="020B0503020204030204" pitchFamily="34" charset="0"/>
            </a:endParaRPr>
          </a:p>
        </p:txBody>
      </p:sp>
      <p:pic>
        <p:nvPicPr>
          <p:cNvPr id="8" name="Imagem 7" descr="Código QR&#10;&#10;O conteúdo gerado por IA pode estar incorreto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245"/>
            <a:ext cx="5548920" cy="492315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56210" y="6046845"/>
            <a:ext cx="252024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pt-BR" b="1" dirty="0">
                <a:latin typeface="Vale Sans" panose="020B0503020204030204" pitchFamily="34" charset="0"/>
                <a:ea typeface="Montserrat"/>
                <a:cs typeface="Montserrat"/>
              </a:rPr>
              <a:t>bit.ly/av-trilhos-2025</a:t>
            </a:r>
            <a:endParaRPr lang="pt-BR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94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lvl="0" indent="0">
              <a:buNone/>
            </a:pPr>
            <a:r>
              <a:rPr lang="pt-BR" dirty="0"/>
              <a:t>Lanche e despedida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443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835027-737F-1CD1-7ADE-C2DBFA233E23}"/>
              </a:ext>
            </a:extLst>
          </p:cNvPr>
          <p:cNvSpPr/>
          <p:nvPr/>
        </p:nvSpPr>
        <p:spPr>
          <a:xfrm>
            <a:off x="0" y="-811440"/>
            <a:ext cx="12203151" cy="4627756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5" name="Google Shape;245;p12"/>
          <p:cNvSpPr txBox="1"/>
          <p:nvPr/>
        </p:nvSpPr>
        <p:spPr>
          <a:xfrm>
            <a:off x="9643069" y="5112736"/>
            <a:ext cx="10480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7F7F7F"/>
                </a:solidFill>
                <a:latin typeface="Vale Sans" panose="020B0503020204030204" pitchFamily="34" charset="0"/>
                <a:ea typeface="Calibri"/>
                <a:cs typeface="Calibri"/>
                <a:sym typeface="Calibri"/>
              </a:rPr>
              <a:t>INICIATIVA</a:t>
            </a:r>
            <a:endParaRPr dirty="0">
              <a:latin typeface="Vale Sans" panose="020B0503020204030204" pitchFamily="34" charset="0"/>
            </a:endParaRPr>
          </a:p>
        </p:txBody>
      </p:sp>
      <p:sp>
        <p:nvSpPr>
          <p:cNvPr id="246" name="Google Shape;246;p12"/>
          <p:cNvSpPr txBox="1"/>
          <p:nvPr/>
        </p:nvSpPr>
        <p:spPr>
          <a:xfrm>
            <a:off x="1262285" y="5112736"/>
            <a:ext cx="186847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7F7F7F"/>
                </a:solidFill>
                <a:latin typeface="Vale Sans" panose="020B0503020204030204" pitchFamily="34" charset="0"/>
                <a:ea typeface="Calibri"/>
                <a:cs typeface="Calibri"/>
                <a:sym typeface="Calibri"/>
              </a:rPr>
              <a:t>PARCEIRO</a:t>
            </a:r>
            <a:endParaRPr dirty="0">
              <a:latin typeface="Vale Sans" panose="020B0503020204030204" pitchFamily="34" charset="0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82075B2B-4540-942D-38E8-17F5C7B81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86" b="21481"/>
          <a:stretch/>
        </p:blipFill>
        <p:spPr>
          <a:xfrm>
            <a:off x="802189" y="5364435"/>
            <a:ext cx="2608779" cy="888384"/>
          </a:xfrm>
          <a:prstGeom prst="rect">
            <a:avLst/>
          </a:prstGeom>
        </p:spPr>
      </p:pic>
      <p:pic>
        <p:nvPicPr>
          <p:cNvPr id="7" name="Picture 6" descr="A group of green dots&#10;&#10;Description automatically generated">
            <a:extLst>
              <a:ext uri="{FF2B5EF4-FFF2-40B4-BE49-F238E27FC236}">
                <a16:creationId xmlns:a16="http://schemas.microsoft.com/office/drawing/2014/main" id="{400A72B0-945A-A399-902F-AA67C38BC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450" y="89168"/>
            <a:ext cx="5071942" cy="6745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47F5B1-B708-31A1-F155-54561AF43131}"/>
              </a:ext>
            </a:extLst>
          </p:cNvPr>
          <p:cNvGrpSpPr/>
          <p:nvPr/>
        </p:nvGrpSpPr>
        <p:grpSpPr>
          <a:xfrm>
            <a:off x="-33453" y="3537535"/>
            <a:ext cx="12355551" cy="530480"/>
            <a:chOff x="0" y="4348975"/>
            <a:chExt cx="12772004" cy="5241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CBE491-7820-9A19-5F0E-0750B7457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40FBDA-7630-50D3-7694-E2399F157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E0061213-263C-BFE8-1B65-E400AD3C30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050" y="5375841"/>
            <a:ext cx="2514115" cy="994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431073" y="274320"/>
            <a:ext cx="11107783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Devolutiva da pausa avaliativa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120640" y="3291840"/>
            <a:ext cx="2325189" cy="23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875211" y="3553097"/>
            <a:ext cx="875212" cy="202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39166" y="912510"/>
            <a:ext cx="8199439" cy="5279283"/>
          </a:xfrm>
          <a:prstGeom prst="rect">
            <a:avLst/>
          </a:prstGeom>
          <a:ln/>
        </p:spPr>
      </p:pic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8475615" y="1825625"/>
            <a:ext cx="3450773" cy="4351338"/>
          </a:xfrm>
        </p:spPr>
        <p:txBody>
          <a:bodyPr>
            <a:normAutofit/>
          </a:bodyPr>
          <a:lstStyle/>
          <a:p>
            <a:r>
              <a:rPr lang="pt-BR" sz="2400" dirty="0" smtClean="0">
                <a:solidFill>
                  <a:srgbClr val="028C75"/>
                </a:solidFill>
                <a:latin typeface="Vale Sans" panose="020B0503020204030204" pitchFamily="34" charset="0"/>
                <a:ea typeface="Barlow"/>
                <a:cs typeface="Barlow"/>
                <a:sym typeface="Barlow"/>
              </a:rPr>
              <a:t>Como garantir a continuidade do trabalho e a progressão nas discussões?</a:t>
            </a:r>
          </a:p>
          <a:p>
            <a:endParaRPr lang="pt-BR" dirty="0">
              <a:solidFill>
                <a:srgbClr val="028C75"/>
              </a:solidFill>
              <a:latin typeface="Vale Sans" panose="020B0503020204030204" pitchFamily="34" charset="0"/>
              <a:ea typeface="Barlow"/>
              <a:cs typeface="Barlow"/>
              <a:sym typeface="Barlow"/>
            </a:endParaRPr>
          </a:p>
          <a:p>
            <a:endParaRPr lang="pt-BR" dirty="0" smtClean="0">
              <a:solidFill>
                <a:srgbClr val="028C75"/>
              </a:solidFill>
              <a:latin typeface="Vale Sans" panose="020B0503020204030204" pitchFamily="34" charset="0"/>
              <a:ea typeface="Barlow"/>
              <a:cs typeface="Barlow"/>
              <a:sym typeface="Barlow"/>
            </a:endParaRPr>
          </a:p>
          <a:p>
            <a:endParaRPr lang="pt-BR" dirty="0">
              <a:solidFill>
                <a:srgbClr val="028C75"/>
              </a:solidFill>
              <a:latin typeface="Vale Sans" panose="020B0503020204030204" pitchFamily="34" charset="0"/>
              <a:ea typeface="Barlow"/>
              <a:cs typeface="Barlow"/>
              <a:sym typeface="Barlow"/>
            </a:endParaRPr>
          </a:p>
          <a:p>
            <a:endParaRPr lang="pt-BR" dirty="0" smtClean="0">
              <a:solidFill>
                <a:srgbClr val="028C75"/>
              </a:solidFill>
              <a:latin typeface="Vale Sans" panose="020B0503020204030204" pitchFamily="34" charset="0"/>
              <a:ea typeface="Barlow"/>
              <a:cs typeface="Barlow"/>
              <a:sym typeface="Barlow"/>
            </a:endParaRPr>
          </a:p>
          <a:p>
            <a:pPr marL="0" indent="0">
              <a:buNone/>
            </a:pPr>
            <a:r>
              <a:rPr lang="pt-BR" sz="1200" dirty="0" smtClean="0">
                <a:solidFill>
                  <a:srgbClr val="028C75"/>
                </a:solidFill>
                <a:latin typeface="Vale Sans" panose="020B0503020204030204" pitchFamily="34" charset="0"/>
                <a:ea typeface="Barlow"/>
                <a:cs typeface="Barlow"/>
                <a:sym typeface="Barlow"/>
              </a:rPr>
              <a:t>                           Março 2026</a:t>
            </a:r>
            <a:endParaRPr lang="pt-BR" sz="1200" dirty="0">
              <a:solidFill>
                <a:srgbClr val="831F82"/>
              </a:solidFill>
              <a:latin typeface="Vale Sans" panose="020B0503020204030204" pitchFamily="34" charset="0"/>
              <a:ea typeface="Barlow"/>
              <a:cs typeface="Calibri" panose="020F0502020204030204" pitchFamily="34" charset="0"/>
              <a:sym typeface="Barlow"/>
            </a:endParaRPr>
          </a:p>
          <a:p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9466512" y="3814353"/>
            <a:ext cx="754940" cy="809897"/>
          </a:xfrm>
          <a:prstGeom prst="ellipse">
            <a:avLst/>
          </a:prstGeom>
          <a:solidFill>
            <a:srgbClr val="028C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Google Shape;892;g312dba33082_0_134"/>
          <p:cNvCxnSpPr/>
          <p:nvPr/>
        </p:nvCxnSpPr>
        <p:spPr>
          <a:xfrm>
            <a:off x="9843982" y="4219302"/>
            <a:ext cx="0" cy="1364700"/>
          </a:xfrm>
          <a:prstGeom prst="straightConnector1">
            <a:avLst/>
          </a:prstGeom>
          <a:noFill/>
          <a:ln w="12700" cap="flat" cmpd="sng">
            <a:solidFill>
              <a:srgbClr val="028C7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653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394875" y="62737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Devolutiva pausa avaliativa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120640" y="3291840"/>
            <a:ext cx="2325189" cy="23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875211" y="3553097"/>
            <a:ext cx="875212" cy="202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00891" y="1763486"/>
            <a:ext cx="100845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Em grupos </a:t>
            </a:r>
            <a:r>
              <a:rPr lang="pt-BR" sz="2400" dirty="0" smtClean="0">
                <a:latin typeface="Vale Sans" panose="020B0503020204030204" pitchFamily="34" charset="0"/>
                <a:ea typeface="Vale Sans" panose="020B0503020204030204" pitchFamily="34" charset="0"/>
                <a:cs typeface="Vale Sans" panose="020B0503020204030204" pitchFamily="34" charset="0"/>
              </a:rPr>
              <a:t>por município, analisar os resultados a partir das questões: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atin typeface="Vale Sans" panose="020B0503020204030204" pitchFamily="34" charset="0"/>
              <a:ea typeface="Vale Sans" panose="020B0503020204030204" pitchFamily="34" charset="0"/>
              <a:cs typeface="Vale Sans" panose="020B0503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Vale Sans" panose="020B0503020204030204" pitchFamily="34" charset="0"/>
              </a:rPr>
              <a:t>o que chama </a:t>
            </a:r>
            <a:r>
              <a:rPr lang="pt-BR" sz="2400" dirty="0" smtClean="0">
                <a:latin typeface="Vale Sans" panose="020B0503020204030204" pitchFamily="34" charset="0"/>
              </a:rPr>
              <a:t>atenção </a:t>
            </a:r>
            <a:r>
              <a:rPr lang="pt-BR" sz="2400" dirty="0">
                <a:latin typeface="Vale Sans" panose="020B0503020204030204" pitchFamily="34" charset="0"/>
              </a:rPr>
              <a:t>em relação aos resultados – que salta aos olhos?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Vale Sans" panose="020B0503020204030204" pitchFamily="34" charset="0"/>
              </a:rPr>
              <a:t>qual </a:t>
            </a:r>
            <a:r>
              <a:rPr lang="pt-BR" sz="2400" dirty="0">
                <a:latin typeface="Vale Sans" panose="020B0503020204030204" pitchFamily="34" charset="0"/>
              </a:rPr>
              <a:t>o impacto desses resultados em relação ao plano de formação 2026</a:t>
            </a:r>
            <a:r>
              <a:rPr lang="pt-BR" sz="2400" dirty="0" smtClean="0">
                <a:latin typeface="Vale Sans" panose="020B050302020403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>
              <a:latin typeface="Vale Sans" panose="020B0503020204030204" pitchFamily="34" charset="0"/>
            </a:endParaRPr>
          </a:p>
          <a:p>
            <a:r>
              <a:rPr lang="pt-BR" sz="2400" dirty="0" smtClean="0">
                <a:latin typeface="Vale Sans" panose="020B0503020204030204" pitchFamily="34" charset="0"/>
              </a:rPr>
              <a:t>Registrar nas cartolinas, em itens, a síntese das discussões para depois apresentarem ao grupo.</a:t>
            </a:r>
            <a:endParaRPr lang="pt-BR" sz="2400" dirty="0">
              <a:latin typeface="Vale Sans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37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176270" y="0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Principais resultados Gestão escolar 2025</a:t>
            </a:r>
            <a:endParaRPr lang="pt-BR" sz="3600" b="1" dirty="0">
              <a:solidFill>
                <a:srgbClr val="01AA8D"/>
              </a:solidFill>
              <a:latin typeface="Vale Sans Black" panose="020B0A0302020403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76270" y="592470"/>
            <a:ext cx="631597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 </a:t>
            </a:r>
            <a:r>
              <a:rPr lang="pt-BR" b="1" dirty="0" smtClean="0">
                <a:latin typeface="Vale Sans" panose="020B0503020204030204" pitchFamily="34" charset="0"/>
              </a:rPr>
              <a:t>Destaques:</a:t>
            </a:r>
          </a:p>
          <a:p>
            <a:endParaRPr lang="pt-BR" dirty="0">
              <a:latin typeface="Vale Sans" panose="020B0503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dirty="0" smtClean="0">
                <a:latin typeface="Vale Sans" panose="020B0503020204030204" pitchFamily="34" charset="0"/>
              </a:rPr>
              <a:t>Formação em serviço, gestão do tempo e gestão de pessoas – compreensão da ação institucional favorecendo a formação profissional, o acompanhamento do trabalho e a tomada de decisões conjunta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latin typeface="Vale Sans" panose="020B0503020204030204" pitchFamily="34" charset="0"/>
              </a:rPr>
              <a:t>Gestão do acompanhamento e monitoramento das aprendizagens e gestão de processo – planejamento, acompanhamento e avaliação da ação institucional favorecendo a aprendizagem, fornecendo informações sobre o trabalho desenvolvido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latin typeface="Vale Sans" panose="020B0503020204030204" pitchFamily="34" charset="0"/>
              </a:rPr>
              <a:t>Plano de ação como ferramenta de gestão para reorganizar o trabalho com foco no acompanhamento</a:t>
            </a:r>
          </a:p>
          <a:p>
            <a:pPr marL="285750" indent="-285750">
              <a:buFontTx/>
              <a:buChar char="-"/>
            </a:pPr>
            <a:endParaRPr lang="pt-BR" dirty="0">
              <a:latin typeface="Vale Sans" panose="020B0503020204030204" pitchFamily="34" charset="0"/>
            </a:endParaRPr>
          </a:p>
          <a:p>
            <a:pPr marL="285750" indent="-285750">
              <a:buFontTx/>
              <a:buChar char="-"/>
            </a:pPr>
            <a:endParaRPr lang="pt-BR" dirty="0" smtClean="0">
              <a:latin typeface="Vale Sans" panose="020B0503020204030204" pitchFamily="34" charset="0"/>
            </a:endParaRPr>
          </a:p>
          <a:p>
            <a:r>
              <a:rPr lang="pt-BR" b="1" dirty="0" smtClean="0">
                <a:latin typeface="Vale Sans" panose="020B0503020204030204" pitchFamily="34" charset="0"/>
              </a:rPr>
              <a:t>Pontos de atenção (para a continuidade do trabalho):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latin typeface="Vale Sans" panose="020B0503020204030204" pitchFamily="34" charset="0"/>
              </a:rPr>
              <a:t>Gestão do tempo – frequência e regularidade de reuniões e formações</a:t>
            </a:r>
          </a:p>
          <a:p>
            <a:pPr marL="285750" indent="-285750">
              <a:buFontTx/>
              <a:buChar char="-"/>
            </a:pPr>
            <a:r>
              <a:rPr lang="pt-BR" dirty="0" smtClean="0">
                <a:latin typeface="Vale Sans" panose="020B0503020204030204" pitchFamily="34" charset="0"/>
              </a:rPr>
              <a:t>Gestão de processos – registro e documentação</a:t>
            </a:r>
          </a:p>
          <a:p>
            <a:pPr marL="285750" indent="-285750">
              <a:buFontTx/>
              <a:buChar char="-"/>
            </a:pPr>
            <a:endParaRPr lang="pt-BR" dirty="0">
              <a:latin typeface="Vale Sans" panose="020B0503020204030204" pitchFamily="34" charset="0"/>
            </a:endParaRPr>
          </a:p>
          <a:p>
            <a:r>
              <a:rPr lang="pt-BR" b="1" dirty="0" smtClean="0">
                <a:latin typeface="Vale Sans" panose="020B0503020204030204" pitchFamily="34" charset="0"/>
              </a:rPr>
              <a:t>Desafios:</a:t>
            </a:r>
          </a:p>
          <a:p>
            <a:r>
              <a:rPr lang="pt-BR" dirty="0" smtClean="0">
                <a:latin typeface="Vale Sans" panose="020B0503020204030204" pitchFamily="34" charset="0"/>
              </a:rPr>
              <a:t>- Institucionalização das ações – gestão do espaço</a:t>
            </a:r>
            <a:endParaRPr lang="pt-BR" dirty="0">
              <a:latin typeface="Vale Sans" panose="020B050302020403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831874" y="716147"/>
            <a:ext cx="536012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>
                <a:latin typeface="Vale Sans" panose="020B0503020204030204" pitchFamily="34" charset="0"/>
              </a:rPr>
              <a:t>2024</a:t>
            </a:r>
          </a:p>
          <a:p>
            <a:endParaRPr lang="pt-BR" sz="1600" dirty="0">
              <a:latin typeface="Vale Sans" panose="020B0503020204030204" pitchFamily="34" charset="0"/>
            </a:endParaRPr>
          </a:p>
          <a:p>
            <a:r>
              <a:rPr lang="pt-BR" sz="1600" dirty="0" smtClean="0">
                <a:latin typeface="Vale Sans" panose="020B0503020204030204" pitchFamily="34" charset="0"/>
              </a:rPr>
              <a:t>- </a:t>
            </a:r>
            <a:r>
              <a:rPr lang="pt-BR" sz="1600" b="1" dirty="0" smtClean="0">
                <a:latin typeface="Vale Sans" panose="020B0503020204030204" pitchFamily="34" charset="0"/>
              </a:rPr>
              <a:t>Trabalho </a:t>
            </a:r>
            <a:r>
              <a:rPr lang="pt-BR" sz="1600" b="1" dirty="0">
                <a:latin typeface="Vale Sans" panose="020B0503020204030204" pitchFamily="34" charset="0"/>
              </a:rPr>
              <a:t>de campo como estratégia de acompanhamento </a:t>
            </a:r>
            <a:r>
              <a:rPr lang="pt-BR" sz="1600" dirty="0">
                <a:latin typeface="Vale Sans" panose="020B0503020204030204" pitchFamily="34" charset="0"/>
              </a:rPr>
              <a:t>e planejamento</a:t>
            </a:r>
          </a:p>
          <a:p>
            <a:r>
              <a:rPr lang="pt-BR" sz="1600" dirty="0">
                <a:latin typeface="Vale Sans" panose="020B0503020204030204" pitchFamily="34" charset="0"/>
              </a:rPr>
              <a:t>- </a:t>
            </a:r>
            <a:r>
              <a:rPr lang="pt-BR" sz="1600" b="1" dirty="0">
                <a:latin typeface="Vale Sans" panose="020B0503020204030204" pitchFamily="34" charset="0"/>
              </a:rPr>
              <a:t>Plano de ação </a:t>
            </a:r>
            <a:r>
              <a:rPr lang="pt-BR" sz="1600" dirty="0">
                <a:latin typeface="Vale Sans" panose="020B0503020204030204" pitchFamily="34" charset="0"/>
              </a:rPr>
              <a:t>com foco em metas definidas – maior efetividade na tomada de decisão</a:t>
            </a:r>
          </a:p>
          <a:p>
            <a:r>
              <a:rPr lang="pt-BR" sz="1600" dirty="0">
                <a:latin typeface="Vale Sans" panose="020B0503020204030204" pitchFamily="34" charset="0"/>
              </a:rPr>
              <a:t>- Papel da equipe técnica e articulação de ações impactando nas políticas públicas</a:t>
            </a:r>
          </a:p>
          <a:p>
            <a:r>
              <a:rPr lang="pt-BR" sz="1600" b="1" dirty="0">
                <a:latin typeface="Vale Sans" panose="020B0503020204030204" pitchFamily="34" charset="0"/>
              </a:rPr>
              <a:t>- Aprendizagem dos estudantes </a:t>
            </a:r>
            <a:r>
              <a:rPr lang="pt-BR" sz="1600" dirty="0">
                <a:latin typeface="Vale Sans" panose="020B0503020204030204" pitchFamily="34" charset="0"/>
              </a:rPr>
              <a:t>como norte das ações</a:t>
            </a:r>
          </a:p>
          <a:p>
            <a:r>
              <a:rPr lang="pt-BR" sz="1600" dirty="0">
                <a:latin typeface="Vale Sans" panose="020B0503020204030204" pitchFamily="34" charset="0"/>
              </a:rPr>
              <a:t>Formação continuada articulando teoria e prática - formação dos formadores</a:t>
            </a:r>
          </a:p>
          <a:p>
            <a:r>
              <a:rPr lang="pt-BR" sz="1600" dirty="0">
                <a:latin typeface="Vale Sans" panose="020B0503020204030204" pitchFamily="34" charset="0"/>
              </a:rPr>
              <a:t>- Olhar (e apoio) para a gestão escolar</a:t>
            </a:r>
          </a:p>
          <a:p>
            <a:r>
              <a:rPr lang="pt-BR" sz="1600" dirty="0">
                <a:latin typeface="Vale Sans" panose="020B0503020204030204" pitchFamily="34" charset="0"/>
              </a:rPr>
              <a:t>- Revisão (e ampliação) do papel do técnico da secretaria e o foco na aprendizagem dos estudantes – priorização</a:t>
            </a:r>
          </a:p>
          <a:p>
            <a:r>
              <a:rPr lang="pt-BR" sz="1600" dirty="0">
                <a:latin typeface="Vale Sans" panose="020B0503020204030204" pitchFamily="34" charset="0"/>
              </a:rPr>
              <a:t>- </a:t>
            </a:r>
            <a:r>
              <a:rPr lang="pt-BR" sz="1600" b="1" dirty="0">
                <a:latin typeface="Vale Sans" panose="020B0503020204030204" pitchFamily="34" charset="0"/>
              </a:rPr>
              <a:t>Encontro online e plataforma </a:t>
            </a:r>
            <a:r>
              <a:rPr lang="pt-BR" sz="1600" dirty="0">
                <a:latin typeface="Vale Sans" panose="020B0503020204030204" pitchFamily="34" charset="0"/>
              </a:rPr>
              <a:t>(espaço digital) como ferramentas para ampliar a possibilidade de formação – práticas inovadoras</a:t>
            </a:r>
          </a:p>
          <a:p>
            <a:r>
              <a:rPr lang="pt-BR" sz="1600" dirty="0">
                <a:latin typeface="Vale Sans" panose="020B0503020204030204" pitchFamily="34" charset="0"/>
              </a:rPr>
              <a:t>- </a:t>
            </a:r>
            <a:r>
              <a:rPr lang="pt-BR" sz="1600" b="1" dirty="0">
                <a:latin typeface="Vale Sans" panose="020B0503020204030204" pitchFamily="34" charset="0"/>
              </a:rPr>
              <a:t>Encontro presencial </a:t>
            </a:r>
            <a:r>
              <a:rPr lang="pt-BR" sz="1600" dirty="0">
                <a:latin typeface="Vale Sans" panose="020B0503020204030204" pitchFamily="34" charset="0"/>
              </a:rPr>
              <a:t>favorecendo a análise da prática e alinhamento de ações – impacto na qualidade do trabalho</a:t>
            </a:r>
          </a:p>
          <a:p>
            <a:r>
              <a:rPr lang="pt-BR" sz="1600" dirty="0">
                <a:latin typeface="Vale Sans" panose="020B0503020204030204" pitchFamily="34" charset="0"/>
              </a:rPr>
              <a:t>- Formação do coordenador para esse formar o professor </a:t>
            </a:r>
          </a:p>
        </p:txBody>
      </p:sp>
    </p:spTree>
    <p:extLst>
      <p:ext uri="{BB962C8B-B14F-4D97-AF65-F5344CB8AC3E}">
        <p14:creationId xmlns:p14="http://schemas.microsoft.com/office/powerpoint/2010/main" val="127239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74766" y="888275"/>
            <a:ext cx="10779034" cy="802414"/>
          </a:xfrm>
        </p:spPr>
        <p:txBody>
          <a:bodyPr>
            <a:normAutofit fontScale="90000"/>
          </a:bodyPr>
          <a:lstStyle/>
          <a:p>
            <a:r>
              <a:rPr lang="pt-BR" sz="4000" dirty="0" smtClean="0">
                <a:solidFill>
                  <a:srgbClr val="01AA8D"/>
                </a:solidFill>
                <a:latin typeface="Vale Sans Black" panose="020B0A03020204030204" pitchFamily="34" charset="0"/>
              </a:rPr>
              <a:t>Projeção de conteúdos </a:t>
            </a:r>
            <a:r>
              <a:rPr lang="pt-BR" sz="4000" dirty="0">
                <a:solidFill>
                  <a:srgbClr val="01AA8D"/>
                </a:solidFill>
                <a:latin typeface="Vale Sans Black" panose="020B0A03020204030204" pitchFamily="34" charset="0"/>
              </a:rPr>
              <a:t>2026 </a:t>
            </a:r>
            <a:r>
              <a:rPr lang="pt-BR" sz="4000" dirty="0">
                <a:solidFill>
                  <a:srgbClr val="01AA8D"/>
                </a:solidFill>
                <a:latin typeface="Vale Sans" panose="020B0503020204030204" pitchFamily="34" charset="0"/>
              </a:rPr>
              <a:t> </a:t>
            </a:r>
            <a:br>
              <a:rPr lang="pt-BR" sz="4000" dirty="0">
                <a:solidFill>
                  <a:srgbClr val="01AA8D"/>
                </a:solidFill>
                <a:latin typeface="Vale Sans" panose="020B0503020204030204" pitchFamily="34" charset="0"/>
              </a:rPr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404950" y="1110344"/>
            <a:ext cx="10805159" cy="479406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sz="6400" b="1" dirty="0">
                <a:latin typeface="Vale Sans" panose="020B0503020204030204" pitchFamily="34" charset="0"/>
              </a:rPr>
              <a:t>Gestão escolar</a:t>
            </a:r>
            <a:endParaRPr lang="pt-BR" sz="6400" dirty="0">
              <a:latin typeface="Vale Sans" panose="020B0503020204030204" pitchFamily="34" charset="0"/>
            </a:endParaRPr>
          </a:p>
          <a:p>
            <a:r>
              <a:rPr lang="pt-BR" sz="6400" dirty="0">
                <a:latin typeface="Vale Sans" panose="020B0503020204030204" pitchFamily="34" charset="0"/>
              </a:rPr>
              <a:t>Continuidade das discussões do trabalho favorecendo o desenvolvimento das diferentes dimensões da gestão com foco na aprendizagem: </a:t>
            </a:r>
          </a:p>
          <a:p>
            <a:pPr fontAlgn="base"/>
            <a:r>
              <a:rPr lang="pt-BR" sz="6400" dirty="0">
                <a:latin typeface="Vale Sans" panose="020B0503020204030204" pitchFamily="34" charset="0"/>
              </a:rPr>
              <a:t>Implementação de ação institucional de Matemática: planejamento, acompanhamento e avaliação - monitoramento e acompanhamento da aprendizagem</a:t>
            </a:r>
          </a:p>
          <a:p>
            <a:pPr fontAlgn="base"/>
            <a:r>
              <a:rPr lang="pt-BR" sz="6400" dirty="0">
                <a:latin typeface="Vale Sans" panose="020B0503020204030204" pitchFamily="34" charset="0"/>
              </a:rPr>
              <a:t>Oficina de materiais: gestão de recursos </a:t>
            </a:r>
          </a:p>
          <a:p>
            <a:pPr fontAlgn="base"/>
            <a:r>
              <a:rPr lang="pt-BR" sz="6400" dirty="0">
                <a:latin typeface="Vale Sans" panose="020B0503020204030204" pitchFamily="34" charset="0"/>
              </a:rPr>
              <a:t>Intensificação do uso do Espaço digital de formação: formação em contexto de trabalho</a:t>
            </a:r>
          </a:p>
          <a:p>
            <a:pPr marL="0" indent="0">
              <a:buNone/>
            </a:pPr>
            <a:r>
              <a:rPr lang="pt-BR" sz="6400" dirty="0">
                <a:latin typeface="Vale Sans" panose="020B0503020204030204" pitchFamily="34" charset="0"/>
              </a:rPr>
              <a:t/>
            </a:r>
            <a:br>
              <a:rPr lang="pt-BR" sz="6400" dirty="0">
                <a:latin typeface="Vale Sans" panose="020B0503020204030204" pitchFamily="34" charset="0"/>
              </a:rPr>
            </a:br>
            <a:r>
              <a:rPr lang="pt-BR" sz="6400" b="1" dirty="0">
                <a:latin typeface="Vale Sans" panose="020B0503020204030204" pitchFamily="34" charset="0"/>
              </a:rPr>
              <a:t>Foco:</a:t>
            </a:r>
            <a:endParaRPr lang="pt-BR" sz="6400" dirty="0">
              <a:latin typeface="Vale Sans" panose="020B0503020204030204" pitchFamily="34" charset="0"/>
            </a:endParaRPr>
          </a:p>
          <a:p>
            <a:pPr fontAlgn="base"/>
            <a:r>
              <a:rPr lang="pt-BR" sz="6400" dirty="0">
                <a:latin typeface="Vale Sans" panose="020B0503020204030204" pitchFamily="34" charset="0"/>
              </a:rPr>
              <a:t>Gestão do tempo – frequência e regularidade de reuniões e formações</a:t>
            </a:r>
          </a:p>
          <a:p>
            <a:pPr fontAlgn="base"/>
            <a:r>
              <a:rPr lang="pt-BR" sz="6400" dirty="0">
                <a:latin typeface="Vale Sans" panose="020B0503020204030204" pitchFamily="34" charset="0"/>
              </a:rPr>
              <a:t>Gestão de processos – registro e documentação</a:t>
            </a:r>
          </a:p>
          <a:p>
            <a:pPr marL="0" indent="0" fontAlgn="base">
              <a:buNone/>
            </a:pPr>
            <a:r>
              <a:rPr lang="pt-BR" sz="6400" dirty="0">
                <a:latin typeface="Vale Sans" panose="020B0503020204030204" pitchFamily="34" charset="0"/>
              </a:rPr>
              <a:t/>
            </a:r>
            <a:br>
              <a:rPr lang="pt-BR" sz="6400" dirty="0">
                <a:latin typeface="Vale Sans" panose="020B0503020204030204" pitchFamily="34" charset="0"/>
              </a:rPr>
            </a:br>
            <a:r>
              <a:rPr lang="pt-BR" sz="6400" dirty="0">
                <a:latin typeface="Vale Sans" panose="020B0503020204030204" pitchFamily="34" charset="0"/>
              </a:rPr>
              <a:t>Institucionalização das ações implantadas – gestão do espaço</a:t>
            </a:r>
          </a:p>
          <a:p>
            <a:pPr marL="0" indent="0">
              <a:buNone/>
            </a:pPr>
            <a:r>
              <a:rPr lang="pt-BR" sz="6400" dirty="0">
                <a:latin typeface="Vale Sans" panose="020B0503020204030204" pitchFamily="34" charset="0"/>
              </a:rPr>
              <a:t/>
            </a:r>
            <a:br>
              <a:rPr lang="pt-BR" sz="6400" dirty="0">
                <a:latin typeface="Vale Sans" panose="020B0503020204030204" pitchFamily="34" charset="0"/>
              </a:rPr>
            </a:br>
            <a:r>
              <a:rPr lang="pt-BR" sz="6400" b="1" dirty="0" smtClean="0">
                <a:latin typeface="Vale Sans" panose="020B0503020204030204" pitchFamily="34" charset="0"/>
              </a:rPr>
              <a:t>Recomendações</a:t>
            </a:r>
            <a:r>
              <a:rPr lang="pt-BR" sz="6400" b="1" dirty="0">
                <a:latin typeface="Vale Sans" panose="020B0503020204030204" pitchFamily="34" charset="0"/>
              </a:rPr>
              <a:t>:</a:t>
            </a:r>
            <a:endParaRPr lang="pt-BR" sz="6400" dirty="0">
              <a:latin typeface="Vale Sans" panose="020B0503020204030204" pitchFamily="34" charset="0"/>
            </a:endParaRPr>
          </a:p>
          <a:p>
            <a:r>
              <a:rPr lang="pt-BR" sz="6400" dirty="0" smtClean="0">
                <a:latin typeface="Vale Sans" panose="020B0503020204030204" pitchFamily="34" charset="0"/>
              </a:rPr>
              <a:t>Envolvimento </a:t>
            </a:r>
            <a:r>
              <a:rPr lang="pt-BR" sz="6400" dirty="0">
                <a:latin typeface="Vale Sans" panose="020B0503020204030204" pitchFamily="34" charset="0"/>
              </a:rPr>
              <a:t>maior dos coordenadores pedagógicos, fortalecendo o trabalho da dupla gestora, favorecendo a consolidação de uma equipe colaborativa - participação no encontro da frente de gestão ou participação no trabalho de campo?</a:t>
            </a:r>
          </a:p>
          <a:p>
            <a:pPr marL="0" indent="0">
              <a:buNone/>
            </a:pPr>
            <a:r>
              <a:rPr lang="pt-BR" sz="6000" dirty="0">
                <a:latin typeface="Vale Sans" panose="020B0503020204030204" pitchFamily="34" charset="0"/>
              </a:rPr>
              <a:t/>
            </a:r>
            <a:br>
              <a:rPr lang="pt-BR" sz="6000" dirty="0">
                <a:latin typeface="Vale Sans" panose="020B0503020204030204" pitchFamily="34" charset="0"/>
              </a:rPr>
            </a:br>
            <a:endParaRPr lang="pt-BR" sz="6000" dirty="0">
              <a:latin typeface="Vale Sans" panose="020B0503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7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14684</TotalTime>
  <Words>2612</Words>
  <Application>Microsoft Office PowerPoint</Application>
  <PresentationFormat>Widescreen</PresentationFormat>
  <Paragraphs>273</Paragraphs>
  <Slides>57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71" baseType="lpstr">
      <vt:lpstr>Arial</vt:lpstr>
      <vt:lpstr>Barlow</vt:lpstr>
      <vt:lpstr>Calibri</vt:lpstr>
      <vt:lpstr>Calibri Light</vt:lpstr>
      <vt:lpstr>Fira Sans Medium</vt:lpstr>
      <vt:lpstr>Montserrat</vt:lpstr>
      <vt:lpstr>Roboto</vt:lpstr>
      <vt:lpstr>Symbol</vt:lpstr>
      <vt:lpstr>Times New Roman</vt:lpstr>
      <vt:lpstr>Vale Sans</vt:lpstr>
      <vt:lpstr>Vale Sans Black</vt:lpstr>
      <vt:lpstr>Vale Sans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Projeção de conteúdos 2026  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Gestão do tempo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bruno.coelho.queiroz@vale.com</dc:creator>
  <cp:lastModifiedBy>Maria Paula Twiaschor</cp:lastModifiedBy>
  <cp:revision>505</cp:revision>
  <dcterms:created xsi:type="dcterms:W3CDTF">2021-02-10T12:29:23Z</dcterms:created>
  <dcterms:modified xsi:type="dcterms:W3CDTF">2026-02-26T17:42:25Z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0x01010075467E5792BD2C46A4DEE73301ABD4C7</vt:lpwstr>
  </property>
</Properties>
</file>