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  <p:sldMasterId id="2147483684" r:id="rId3"/>
  </p:sldMasterIdLst>
  <p:notesMasterIdLst>
    <p:notesMasterId r:id="rId6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30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06" r:id="rId35"/>
    <p:sldId id="307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308" r:id="rId45"/>
    <p:sldId id="310" r:id="rId46"/>
    <p:sldId id="313" r:id="rId47"/>
    <p:sldId id="311" r:id="rId48"/>
    <p:sldId id="312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</p:sldIdLst>
  <p:sldSz cx="12192000" cy="6858000"/>
  <p:notesSz cx="6888163" cy="10020300"/>
  <p:embeddedFontLst>
    <p:embeddedFont>
      <p:font typeface="Play" pitchFamily="2" charset="0"/>
      <p:regular r:id="rId62"/>
      <p:bold r:id="rId63"/>
    </p:embeddedFont>
    <p:embeddedFont>
      <p:font typeface="Trebuchet MS" panose="020B0703020202090204" pitchFamily="34" charset="0"/>
      <p:regular r:id="rId64"/>
      <p:bold r:id="rId65"/>
      <p: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iCH39qda/WWrg9SFkEWMiQ5XR6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B5B909-E83B-4A99-8263-F0FEA9F3B3F5}">
  <a:tblStyle styleId="{FDB5B909-E83B-4A99-8263-F0FEA9F3B3F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70"/>
    <p:restoredTop sz="91975"/>
  </p:normalViewPr>
  <p:slideViewPr>
    <p:cSldViewPr snapToGrid="0">
      <p:cViewPr>
        <p:scale>
          <a:sx n="58" d="100"/>
          <a:sy n="58" d="100"/>
        </p:scale>
        <p:origin x="3160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2.fntdata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5.fntdata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3.fntdata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customschemas.google.com/relationships/presentationmetadata" Target="meta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1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cda7d82260_0_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3cda7d822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ce65f870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3ce65f870f5_0_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g3ce65f870f5_0_0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3f43b67975_0_18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33f43b6797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f43b67975_0_6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33f43b6797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ccf738033f_0_36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g2ccf738033f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ccf738033f_0_99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g2ccf738033f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3f43b67975_0_199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09" name="Google Shape;409;g33f43b67975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671" y="1372573"/>
            <a:ext cx="60351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cda7d82260_0_24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g3cda7d82260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cda7d82260_0_258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27" name="Google Shape;427;g3cda7d82260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671" y="1372573"/>
            <a:ext cx="60351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3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95dd5d670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395dd5d6704_0_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g395dd5d6704_0_2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t>19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95dd5d670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g395dd5d6704_0_8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g395dd5d6704_0_87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2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95dd5d670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g395dd5d6704_0_9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0" name="Google Shape;450;g395dd5d6704_0_94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ce67e474d1_0_48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56" name="Google Shape;456;g3ce67e474d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671" y="1372573"/>
            <a:ext cx="60351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ce67e474d1_0_5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g3ce67e474d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ce67e474d1_0_64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74" name="Google Shape;474;g3ce67e474d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671" y="1372573"/>
            <a:ext cx="60351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3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ce67e474d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g3ce67e474d1_0_6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0" name="Google Shape;480;g3ce67e474d1_0_68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t>25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ce67e474d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g3ce67e474d1_0_7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0" name="Google Shape;490;g3ce67e474d1_0_77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ce67e474d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3ce67e474d1_0_8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7" name="Google Shape;497;g3ce67e474d1_0_83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cda7d82260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671" y="1372573"/>
            <a:ext cx="60351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g3cda7d82260_0_669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04" name="Google Shape;504;g3cda7d82260_0_669:notes"/>
          <p:cNvSpPr txBox="1">
            <a:spLocks noGrp="1"/>
          </p:cNvSpPr>
          <p:nvPr>
            <p:ph type="sldNum" idx="12"/>
          </p:nvPr>
        </p:nvSpPr>
        <p:spPr>
          <a:xfrm>
            <a:off x="3918851" y="10429645"/>
            <a:ext cx="29982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ce67e474d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ce67e474d1_0_9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3ce67e474d1_0_97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ce67e474d1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ce67e474d1_0_10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3ce67e474d1_0_103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ce67e474d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ce67e474d1_0_11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g3ce67e474d1_0_110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3f43b67975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671" y="1372573"/>
            <a:ext cx="60351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g33f43b67975_0_573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35" name="Google Shape;535;g33f43b67975_0_573:notes"/>
          <p:cNvSpPr txBox="1">
            <a:spLocks noGrp="1"/>
          </p:cNvSpPr>
          <p:nvPr>
            <p:ph type="sldNum" idx="12"/>
          </p:nvPr>
        </p:nvSpPr>
        <p:spPr>
          <a:xfrm>
            <a:off x="3918851" y="10429645"/>
            <a:ext cx="29982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ce67e474d1_0_121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41" name="Google Shape;541;g3ce67e474d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373188"/>
            <a:ext cx="6584950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ce67e474d1_0_126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47" name="Google Shape;547;g3ce67e474d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373188"/>
            <a:ext cx="6584950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ce67e474d1_0_131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53" name="Google Shape;553;g3ce67e474d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373188"/>
            <a:ext cx="6584950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ce67e474d1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671" y="1372573"/>
            <a:ext cx="60351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g3ce67e474d1_0_220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60" name="Google Shape;560;g3ce67e474d1_0_220:notes"/>
          <p:cNvSpPr txBox="1">
            <a:spLocks noGrp="1"/>
          </p:cNvSpPr>
          <p:nvPr>
            <p:ph type="sldNum" idx="12"/>
          </p:nvPr>
        </p:nvSpPr>
        <p:spPr>
          <a:xfrm>
            <a:off x="3918851" y="10429645"/>
            <a:ext cx="29982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ce65f870f5_0_41:notes"/>
          <p:cNvSpPr txBox="1">
            <a:spLocks noGrp="1"/>
          </p:cNvSpPr>
          <p:nvPr>
            <p:ph type="body" idx="1"/>
          </p:nvPr>
        </p:nvSpPr>
        <p:spPr>
          <a:xfrm>
            <a:off x="688815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6" name="Google Shape;566;g3ce65f870f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815" y="1252538"/>
            <a:ext cx="5510400" cy="338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3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cf3401737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373188"/>
            <a:ext cx="65850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3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g3cf3401737f_0_71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150" tIns="50050" rIns="100150" bIns="50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73" name="Google Shape;573;g3cf3401737f_0_71:notes"/>
          <p:cNvSpPr txBox="1">
            <a:spLocks noGrp="1"/>
          </p:cNvSpPr>
          <p:nvPr>
            <p:ph type="sldNum" idx="12"/>
          </p:nvPr>
        </p:nvSpPr>
        <p:spPr>
          <a:xfrm>
            <a:off x="3918851" y="10429645"/>
            <a:ext cx="29982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150" tIns="50050" rIns="100150" bIns="500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cf3401737f_0_77:notes"/>
          <p:cNvSpPr txBox="1">
            <a:spLocks noGrp="1"/>
          </p:cNvSpPr>
          <p:nvPr>
            <p:ph type="body" idx="1"/>
          </p:nvPr>
        </p:nvSpPr>
        <p:spPr>
          <a:xfrm>
            <a:off x="688815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9" name="Google Shape;579;g3cf3401737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815" y="1252538"/>
            <a:ext cx="5510400" cy="338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3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>
          <a:extLst>
            <a:ext uri="{FF2B5EF4-FFF2-40B4-BE49-F238E27FC236}">
              <a16:creationId xmlns:a16="http://schemas.microsoft.com/office/drawing/2014/main" id="{31CC5FBC-5F8E-1BF9-1002-5EE2D2145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cf3401737f_0_77:notes">
            <a:extLst>
              <a:ext uri="{FF2B5EF4-FFF2-40B4-BE49-F238E27FC236}">
                <a16:creationId xmlns:a16="http://schemas.microsoft.com/office/drawing/2014/main" id="{851512B5-4A76-7B5C-74B1-E895CDBEA3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5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9" name="Google Shape;579;g3cf3401737f_0_77:notes">
            <a:extLst>
              <a:ext uri="{FF2B5EF4-FFF2-40B4-BE49-F238E27FC236}">
                <a16:creationId xmlns:a16="http://schemas.microsoft.com/office/drawing/2014/main" id="{7B36E5DF-18C1-B603-62BD-9C8965ACD7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3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774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15ae8dd162_0_1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215ae8dd162_0_107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215ae8dd162_0_1078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cf3401737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373188"/>
            <a:ext cx="65850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3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5" name="Google Shape;585;g3cf3401737f_0_82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150" tIns="50050" rIns="100150" bIns="50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86" name="Google Shape;586;g3cf3401737f_0_82:notes"/>
          <p:cNvSpPr txBox="1">
            <a:spLocks noGrp="1"/>
          </p:cNvSpPr>
          <p:nvPr>
            <p:ph type="sldNum" idx="12"/>
          </p:nvPr>
        </p:nvSpPr>
        <p:spPr>
          <a:xfrm>
            <a:off x="3918851" y="10429645"/>
            <a:ext cx="29982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150" tIns="50050" rIns="100150" bIns="500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cf3401737f_0_88:notes"/>
          <p:cNvSpPr txBox="1">
            <a:spLocks noGrp="1"/>
          </p:cNvSpPr>
          <p:nvPr>
            <p:ph type="body" idx="1"/>
          </p:nvPr>
        </p:nvSpPr>
        <p:spPr>
          <a:xfrm>
            <a:off x="688815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2" name="Google Shape;592;g3cf3401737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815" y="1252538"/>
            <a:ext cx="5510400" cy="338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3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cf3401737f_0_9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8" name="Google Shape;598;g3cf3401737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cf3401737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g3cf3401737f_0_9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5" name="Google Shape;605;g3cf3401737f_0_98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3f43b67975_0_1152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611" name="Google Shape;611;g33f43b67975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671" y="1372573"/>
            <a:ext cx="60351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3f43b67975_0_1246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617" name="Google Shape;617;g33f43b67975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671" y="1372573"/>
            <a:ext cx="60351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f43b67975_0_1340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623" name="Google Shape;623;g33f43b67975_0_1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671" y="1372573"/>
            <a:ext cx="60351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d0b4f4e08c_0_311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g2d0b4f4e08c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17a5d2081f_0_6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5" name="Google Shape;635;g217a5d2081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17a5d2081f_0_7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2" name="Google Shape;642;g217a5d2081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3f43b67975_0_5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33f43b6797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ccf738033f_0_17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9" name="Google Shape;649;g2ccf738033f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15ae8dd16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215ae8dd162_0_8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215ae8dd162_0_83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cf340173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8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3cf3401737f_0_0:notes"/>
          <p:cNvSpPr txBox="1">
            <a:spLocks noGrp="1"/>
          </p:cNvSpPr>
          <p:nvPr>
            <p:ph type="body" idx="1"/>
          </p:nvPr>
        </p:nvSpPr>
        <p:spPr>
          <a:xfrm>
            <a:off x="688815" y="4759643"/>
            <a:ext cx="5510400" cy="4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94625" rIns="94625" bIns="94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f43b6797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33f43b67975_0_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33f43b67975_0_6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7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">
  <p:cSld name="Título + Text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cf738033f_0_1234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ccf738033f_0_1234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21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747678"/>
              </a:buClr>
              <a:buSzPts val="1600"/>
              <a:buChar char="•"/>
              <a:defRPr sz="16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900"/>
              <a:buChar char="•"/>
              <a:defRPr sz="19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900"/>
              <a:buChar char="•"/>
              <a:defRPr sz="19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900"/>
              <a:buChar char="•"/>
              <a:defRPr sz="19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900"/>
              <a:buChar char="•"/>
              <a:defRPr sz="19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">
  <p:cSld name="Título + Tex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9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127" cy="114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9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1925" cy="371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600"/>
              <a:buChar char="•"/>
              <a:defRPr sz="16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Slide de Títul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g3cda7d82260_0_459"/>
          <p:cNvGrpSpPr/>
          <p:nvPr/>
        </p:nvGrpSpPr>
        <p:grpSpPr>
          <a:xfrm>
            <a:off x="0" y="6061602"/>
            <a:ext cx="12192000" cy="796528"/>
            <a:chOff x="0" y="6061602"/>
            <a:chExt cx="12192000" cy="796528"/>
          </a:xfrm>
        </p:grpSpPr>
        <p:sp>
          <p:nvSpPr>
            <p:cNvPr id="112" name="Google Shape;112;g3cda7d82260_0_459"/>
            <p:cNvSpPr/>
            <p:nvPr/>
          </p:nvSpPr>
          <p:spPr>
            <a:xfrm>
              <a:off x="0" y="6298330"/>
              <a:ext cx="12192000" cy="55980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3" name="Google Shape;113;g3cda7d82260_0_459" descr="A green circle with a black background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417318" y="6061602"/>
              <a:ext cx="671538" cy="7196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g3cda7d82260_0_459"/>
            <p:cNvSpPr txBox="1"/>
            <p:nvPr/>
          </p:nvSpPr>
          <p:spPr>
            <a:xfrm>
              <a:off x="348342" y="6353470"/>
              <a:ext cx="6096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cf738033f_0_12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ccf738033f_0_12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2ccf738033f_0_12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2ccf738033f_0_12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ccf738033f_0_12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ubcapítulo - Título + Subtítulo + Conteúdo">
  <p:cSld name="6_Subcapítulo - Título + Subtítulo + Conteúdo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e65f870f5_0_97"/>
          <p:cNvSpPr txBox="1">
            <a:spLocks noGrp="1"/>
          </p:cNvSpPr>
          <p:nvPr>
            <p:ph type="title"/>
          </p:nvPr>
        </p:nvSpPr>
        <p:spPr>
          <a:xfrm>
            <a:off x="1650707" y="1411817"/>
            <a:ext cx="4080900" cy="14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F31"/>
              </a:buClr>
              <a:buSzPts val="3700"/>
              <a:buFont typeface="Arial"/>
              <a:buNone/>
              <a:defRPr sz="3700" b="1" i="0" u="none" strike="noStrike" cap="none">
                <a:solidFill>
                  <a:srgbClr val="2D2F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g3ce65f870f5_0_97"/>
          <p:cNvSpPr txBox="1">
            <a:spLocks noGrp="1"/>
          </p:cNvSpPr>
          <p:nvPr>
            <p:ph type="body" idx="1"/>
          </p:nvPr>
        </p:nvSpPr>
        <p:spPr>
          <a:xfrm>
            <a:off x="1650707" y="3092451"/>
            <a:ext cx="40809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D2F31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2D2F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g3ce65f870f5_0_97"/>
          <p:cNvSpPr txBox="1">
            <a:spLocks noGrp="1"/>
          </p:cNvSpPr>
          <p:nvPr>
            <p:ph type="body" idx="2"/>
          </p:nvPr>
        </p:nvSpPr>
        <p:spPr>
          <a:xfrm>
            <a:off x="1650707" y="4053417"/>
            <a:ext cx="4080900" cy="1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D2F31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2D2F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g3ce65f870f5_0_97"/>
          <p:cNvSpPr>
            <a:spLocks noGrp="1"/>
          </p:cNvSpPr>
          <p:nvPr>
            <p:ph type="pic" idx="3"/>
          </p:nvPr>
        </p:nvSpPr>
        <p:spPr>
          <a:xfrm>
            <a:off x="6527800" y="1411817"/>
            <a:ext cx="4849200" cy="403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cf738033f_0_12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ccf738033f_0_12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2ccf738033f_0_12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 1">
  <p:cSld name="1_Título + Texto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0b4f4e08c_0_107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d0b4f4e08c_0_107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18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600"/>
              <a:buChar char="•"/>
              <a:defRPr sz="16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AUTOLAYOUT"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cf738033f_0_12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7F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ccf738033f_0_1237"/>
          <p:cNvSpPr/>
          <p:nvPr/>
        </p:nvSpPr>
        <p:spPr>
          <a:xfrm>
            <a:off x="4063533" y="0"/>
            <a:ext cx="81285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ccf738033f_0_12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7" name="Google Shape;137;g2ccf738033f_0_1237"/>
          <p:cNvSpPr txBox="1">
            <a:spLocks noGrp="1"/>
          </p:cNvSpPr>
          <p:nvPr>
            <p:ph type="body" idx="1"/>
          </p:nvPr>
        </p:nvSpPr>
        <p:spPr>
          <a:xfrm>
            <a:off x="247133" y="842700"/>
            <a:ext cx="3577500" cy="4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2100"/>
              <a:buChar char="•"/>
              <a:defRPr sz="2100">
                <a:solidFill>
                  <a:srgbClr val="FFFFFF"/>
                </a:solidFill>
              </a:defRPr>
            </a:lvl1pPr>
            <a:lvl2pPr marL="914400" lvl="1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1900">
                <a:solidFill>
                  <a:srgbClr val="FFFFFF"/>
                </a:solidFill>
              </a:defRPr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1900">
                <a:solidFill>
                  <a:srgbClr val="FFFFFF"/>
                </a:solidFill>
              </a:defRPr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cf738033f_0_12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2ccf738033f_0_12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1" name="Google Shape;141;g2ccf738033f_0_12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ccf738033f_0_12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2ccf738033f_0_12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cf738033f_0_12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ccf738033f_0_12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g2ccf738033f_0_12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ccf738033f_0_12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ccf738033f_0_12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cf738033f_0_12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2ccf738033f_0_12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g2ccf738033f_0_12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2ccf738033f_0_12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ccf738033f_0_12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2ccf738033f_0_12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cf738033f_0_126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ccf738033f_0_126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0" name="Google Shape;160;g2ccf738033f_0_126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g2ccf738033f_0_126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g2ccf738033f_0_126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2ccf738033f_0_12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2ccf738033f_0_12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ccf738033f_0_12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cf738033f_0_12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2ccf738033f_0_12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2ccf738033f_0_12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2ccf738033f_0_12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cf738033f_0_128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2ccf738033f_0_128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4" name="Google Shape;174;g2ccf738033f_0_128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5" name="Google Shape;175;g2ccf738033f_0_12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2ccf738033f_0_12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2ccf738033f_0_12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cf738033f_0_128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2ccf738033f_0_128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g2ccf738033f_0_128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2" name="Google Shape;182;g2ccf738033f_0_12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2ccf738033f_0_12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2ccf738033f_0_12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cf738033f_0_12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2ccf738033f_0_1296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2ccf738033f_0_12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2ccf738033f_0_12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2ccf738033f_0_12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cf738033f_0_130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2ccf738033f_0_130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g2ccf738033f_0_13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2ccf738033f_0_13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2ccf738033f_0_13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ccf738033f_0_1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g2ccf738033f_0_1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2ccf738033f_0_1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cf738033f_0_19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2ccf738033f_0_19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g2ccf738033f_0_1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g2ccf738033f_0_1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g2ccf738033f_0_1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cf738033f_0_2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2ccf738033f_0_2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g2ccf738033f_0_2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g2ccf738033f_0_2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g2ccf738033f_0_2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cf738033f_0_20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g2ccf738033f_0_20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g2ccf738033f_0_2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g2ccf738033f_0_2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g2ccf738033f_0_2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AUTOLAYOUT"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15ae8dd162_0_14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7F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215ae8dd162_0_1433"/>
          <p:cNvSpPr/>
          <p:nvPr/>
        </p:nvSpPr>
        <p:spPr>
          <a:xfrm>
            <a:off x="4063533" y="0"/>
            <a:ext cx="81285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g215ae8dd162_0_14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7" name="Google Shape;27;g215ae8dd162_0_1433"/>
          <p:cNvSpPr txBox="1">
            <a:spLocks noGrp="1"/>
          </p:cNvSpPr>
          <p:nvPr>
            <p:ph type="body" idx="1"/>
          </p:nvPr>
        </p:nvSpPr>
        <p:spPr>
          <a:xfrm>
            <a:off x="247133" y="842700"/>
            <a:ext cx="3577500" cy="4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Char char="•"/>
              <a:defRPr sz="2100">
                <a:solidFill>
                  <a:srgbClr val="FFFFFF"/>
                </a:solidFill>
              </a:defRPr>
            </a:lvl1pPr>
            <a:lvl2pPr marL="914400" lvl="1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1900">
                <a:solidFill>
                  <a:srgbClr val="FFFFFF"/>
                </a:solidFill>
              </a:defRPr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1900"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ccf738033f_0_2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g2ccf738033f_0_2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g2ccf738033f_0_2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g2ccf738033f_0_2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g2ccf738033f_0_2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g2ccf738033f_0_2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ccf738033f_0_2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g2ccf738033f_0_2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6" name="Google Shape;236;g2ccf738033f_0_2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g2ccf738033f_0_2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8" name="Google Shape;238;g2ccf738033f_0_2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g2ccf738033f_0_2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g2ccf738033f_0_2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g2ccf738033f_0_2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ccf738033f_0_2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g2ccf738033f_0_2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g2ccf738033f_0_2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g2ccf738033f_0_2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cf738033f_0_2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g2ccf738033f_0_2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50" name="Google Shape;250;g2ccf738033f_0_2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51" name="Google Shape;251;g2ccf738033f_0_2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g2ccf738033f_0_2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g2ccf738033f_0_2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ccf738033f_0_2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g2ccf738033f_0_2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g2ccf738033f_0_2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58" name="Google Shape;258;g2ccf738033f_0_2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g2ccf738033f_0_2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g2ccf738033f_0_2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ccf738033f_0_2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g2ccf738033f_0_24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g2ccf738033f_0_2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g2ccf738033f_0_2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g2ccf738033f_0_2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cf738033f_0_25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g2ccf738033f_0_25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g2ccf738033f_0_2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g2ccf738033f_0_2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g2ccf738033f_0_2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1">
  <p:cSld name="AUTOLAYOUT_1">
    <p:bg>
      <p:bgPr>
        <a:solidFill>
          <a:srgbClr val="FFFFF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15ae8dd162_0_16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g215ae8dd162_0_16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1" name="Google Shape;31;g215ae8dd162_0_1614"/>
          <p:cNvSpPr txBox="1">
            <a:spLocks noGrp="1"/>
          </p:cNvSpPr>
          <p:nvPr>
            <p:ph type="title"/>
          </p:nvPr>
        </p:nvSpPr>
        <p:spPr>
          <a:xfrm>
            <a:off x="439133" y="1477833"/>
            <a:ext cx="5330100" cy="1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7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g215ae8dd162_0_1614"/>
          <p:cNvSpPr txBox="1">
            <a:spLocks noGrp="1"/>
          </p:cNvSpPr>
          <p:nvPr>
            <p:ph type="body" idx="1"/>
          </p:nvPr>
        </p:nvSpPr>
        <p:spPr>
          <a:xfrm>
            <a:off x="439133" y="2926800"/>
            <a:ext cx="5330100" cy="24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16161"/>
              </a:buClr>
              <a:buSzPts val="2100"/>
              <a:buChar char="•"/>
              <a:defRPr sz="21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2400"/>
              <a:buChar char="•"/>
              <a:defRPr sz="19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2000"/>
              <a:buChar char="•"/>
              <a:defRPr sz="19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1800"/>
              <a:buChar char="•"/>
              <a:defRPr sz="19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1800"/>
              <a:buChar char="•"/>
              <a:defRPr sz="19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1800"/>
              <a:buChar char="•"/>
              <a:defRPr sz="1900">
                <a:solidFill>
                  <a:srgbClr val="616161"/>
                </a:solidFill>
              </a:defRPr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1800"/>
              <a:buChar char="•"/>
              <a:defRPr sz="1900">
                <a:solidFill>
                  <a:srgbClr val="616161"/>
                </a:solidFill>
              </a:defRPr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1800"/>
              <a:buChar char="•"/>
              <a:defRPr sz="1900">
                <a:solidFill>
                  <a:srgbClr val="616161"/>
                </a:solidFill>
              </a:defRPr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616161"/>
              </a:buClr>
              <a:buSzPts val="1800"/>
              <a:buChar char="•"/>
              <a:defRPr sz="19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67" descr="Texto, Logotipo&#10;&#10;Descrição gerada automaticament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223877" y="6056643"/>
            <a:ext cx="1401386" cy="4524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cf738033f_0_12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2ccf738033f_0_12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ccf738033f_0_12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ccf738033f_0_12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4" name="Google Shape;104;g2ccf738033f_0_1224" descr="Texto, Logotipo&#10;&#10;Descrição gerada automaticamente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223877" y="6056643"/>
            <a:ext cx="1401394" cy="4524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ccf738033f_0_1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g2ccf738033f_0_1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g2ccf738033f_0_1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g2ccf738033f_0_1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2" name="Google Shape;202;g2ccf738033f_0_185" descr="Texto, Logotipo&#10;&#10;Descrição gerada automaticament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23877" y="6056643"/>
            <a:ext cx="1401387" cy="4524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youtube.com/watch?v=OKUe8SLXTsk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pt/view-image.php?image=437369&amp;picture=teia-de-aranha-teia-naturez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trilhoscadastro25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35.bienal.org.b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3cda7d82260_0_0" descr="Pessoas sentadas ao redor de uma mesa verde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 l="26885" b="6847"/>
          <a:stretch/>
        </p:blipFill>
        <p:spPr>
          <a:xfrm>
            <a:off x="0" y="-2"/>
            <a:ext cx="71772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3cda7d82260_0_0"/>
          <p:cNvSpPr/>
          <p:nvPr/>
        </p:nvSpPr>
        <p:spPr>
          <a:xfrm>
            <a:off x="6496050" y="-266700"/>
            <a:ext cx="5829300" cy="7162800"/>
          </a:xfrm>
          <a:custGeom>
            <a:avLst/>
            <a:gdLst/>
            <a:ahLst/>
            <a:cxnLst/>
            <a:rect l="l" t="t" r="r" b="b"/>
            <a:pathLst>
              <a:path w="5829300" h="7162800" extrusionOk="0">
                <a:moveTo>
                  <a:pt x="5829300" y="76200"/>
                </a:moveTo>
                <a:lnTo>
                  <a:pt x="0" y="0"/>
                </a:lnTo>
                <a:lnTo>
                  <a:pt x="1104900" y="2838450"/>
                </a:lnTo>
                <a:lnTo>
                  <a:pt x="95250" y="5810250"/>
                </a:lnTo>
                <a:lnTo>
                  <a:pt x="666750" y="7162800"/>
                </a:lnTo>
                <a:lnTo>
                  <a:pt x="5791200" y="7124700"/>
                </a:lnTo>
                <a:lnTo>
                  <a:pt x="5829300" y="762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cda7d82260_0_0"/>
          <p:cNvSpPr/>
          <p:nvPr/>
        </p:nvSpPr>
        <p:spPr>
          <a:xfrm>
            <a:off x="7942796" y="1428479"/>
            <a:ext cx="424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 b="1" i="0" u="none" strike="noStrike" cap="none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rPr>
              <a:t>Trilhos da Alfabetização</a:t>
            </a:r>
            <a:endParaRPr sz="3600" b="1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600" b="1">
              <a:solidFill>
                <a:srgbClr val="747678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 b="1">
                <a:solidFill>
                  <a:srgbClr val="747678"/>
                </a:solidFill>
              </a:rPr>
              <a:t>Coordenação Pedagógica</a:t>
            </a:r>
            <a:endParaRPr sz="3600" b="1">
              <a:solidFill>
                <a:srgbClr val="747678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600" b="1">
              <a:solidFill>
                <a:srgbClr val="747678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 b="1" i="0" u="none" strike="noStrike" cap="none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rPr>
              <a:t>Ciclo 1- 2026</a:t>
            </a:r>
            <a:endParaRPr sz="3600" b="1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600" b="1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cda7d82260_0_0"/>
          <p:cNvSpPr/>
          <p:nvPr/>
        </p:nvSpPr>
        <p:spPr>
          <a:xfrm>
            <a:off x="5810250" y="-457200"/>
            <a:ext cx="1443663" cy="7944455"/>
          </a:xfrm>
          <a:custGeom>
            <a:avLst/>
            <a:gdLst/>
            <a:ahLst/>
            <a:cxnLst/>
            <a:rect l="l" t="t" r="r" b="b"/>
            <a:pathLst>
              <a:path w="1443663" h="7944455" extrusionOk="0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 cap="flat" cmpd="sng">
            <a:solidFill>
              <a:srgbClr val="007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3cda7d82260_0_0"/>
          <p:cNvSpPr/>
          <p:nvPr/>
        </p:nvSpPr>
        <p:spPr>
          <a:xfrm>
            <a:off x="5787773" y="-457200"/>
            <a:ext cx="1443663" cy="7944455"/>
          </a:xfrm>
          <a:custGeom>
            <a:avLst/>
            <a:gdLst/>
            <a:ahLst/>
            <a:cxnLst/>
            <a:rect l="l" t="t" r="r" b="b"/>
            <a:pathLst>
              <a:path w="1443663" h="7944455" extrusionOk="0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190500" cap="rnd" cmpd="sng">
            <a:solidFill>
              <a:srgbClr val="E6AC2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cda7d82260_0_0"/>
          <p:cNvSpPr/>
          <p:nvPr/>
        </p:nvSpPr>
        <p:spPr>
          <a:xfrm>
            <a:off x="6172026" y="-543229"/>
            <a:ext cx="1443663" cy="7944455"/>
          </a:xfrm>
          <a:custGeom>
            <a:avLst/>
            <a:gdLst/>
            <a:ahLst/>
            <a:cxnLst/>
            <a:rect l="l" t="t" r="r" b="b"/>
            <a:pathLst>
              <a:path w="1443663" h="7944455" extrusionOk="0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 cap="flat" cmpd="sng">
            <a:solidFill>
              <a:srgbClr val="E6AC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3cda7d82260_0_0"/>
          <p:cNvSpPr/>
          <p:nvPr/>
        </p:nvSpPr>
        <p:spPr>
          <a:xfrm>
            <a:off x="5446982" y="-371171"/>
            <a:ext cx="1443663" cy="7944455"/>
          </a:xfrm>
          <a:custGeom>
            <a:avLst/>
            <a:gdLst/>
            <a:ahLst/>
            <a:cxnLst/>
            <a:rect l="l" t="t" r="r" b="b"/>
            <a:pathLst>
              <a:path w="1443663" h="7944455" extrusionOk="0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3cda7d82260_0_0" descr="Texto, 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136" y="202441"/>
            <a:ext cx="1934631" cy="62459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cda7d82260_0_0"/>
          <p:cNvSpPr/>
          <p:nvPr/>
        </p:nvSpPr>
        <p:spPr>
          <a:xfrm>
            <a:off x="8740578" y="5943152"/>
            <a:ext cx="30252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100" b="1" i="0" u="none" strike="noStrike" cap="none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rPr>
              <a:t>Rio Piracicaba</a:t>
            </a:r>
            <a:endParaRPr sz="3100" b="1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100" b="1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g3cda7d82260_0_0" descr="Imagem digital fictícia de personagem de desenho animado&#10;&#10;Descrição gerada automaticamente com confiança mé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0147" y="50687"/>
            <a:ext cx="928100" cy="9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3f43b67975_0_6"/>
          <p:cNvSpPr txBox="1">
            <a:spLocks noGrp="1"/>
          </p:cNvSpPr>
          <p:nvPr>
            <p:ph type="ctrTitle"/>
          </p:nvPr>
        </p:nvSpPr>
        <p:spPr>
          <a:xfrm>
            <a:off x="181095" y="2859002"/>
            <a:ext cx="111939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Quais impressões, sensações ou imagens o poema desperta em vocês? </a:t>
            </a:r>
            <a:endParaRPr b="1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b="1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Que efeito provoca a escolha literária do último verso?</a:t>
            </a:r>
            <a:endParaRPr b="1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b="1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b="1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3ce65f870f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700" y="556075"/>
            <a:ext cx="260985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3ce65f870f5_0_0"/>
          <p:cNvSpPr txBox="1"/>
          <p:nvPr/>
        </p:nvSpPr>
        <p:spPr>
          <a:xfrm>
            <a:off x="228700" y="2515275"/>
            <a:ext cx="555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Edimilson Pereira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g3ce65f870f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5375" y="622741"/>
            <a:ext cx="2705100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3ce65f870f5_0_0"/>
          <p:cNvSpPr txBox="1"/>
          <p:nvPr/>
        </p:nvSpPr>
        <p:spPr>
          <a:xfrm>
            <a:off x="4425375" y="2515275"/>
            <a:ext cx="555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 Drummond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g3ce65f870f5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3283275"/>
            <a:ext cx="26955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3ce65f870f5_0_0"/>
          <p:cNvSpPr txBox="1"/>
          <p:nvPr/>
        </p:nvSpPr>
        <p:spPr>
          <a:xfrm>
            <a:off x="152400" y="5312500"/>
            <a:ext cx="555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Guimarães Rosa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g3ce65f870f5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25375" y="3235050"/>
            <a:ext cx="1743075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3ce65f870f5_0_0"/>
          <p:cNvSpPr txBox="1"/>
          <p:nvPr/>
        </p:nvSpPr>
        <p:spPr>
          <a:xfrm>
            <a:off x="4425375" y="6064875"/>
            <a:ext cx="555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Tula Pilar Ferreira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g3ce65f870f5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03700" y="3130875"/>
            <a:ext cx="4092625" cy="16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3ce65f870f5_0_0"/>
          <p:cNvSpPr txBox="1"/>
          <p:nvPr/>
        </p:nvSpPr>
        <p:spPr>
          <a:xfrm>
            <a:off x="7320825" y="4893050"/>
            <a:ext cx="487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Marilda Castanha e Nelson Cruz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3ce65f870f5_0_0"/>
          <p:cNvSpPr txBox="1"/>
          <p:nvPr/>
        </p:nvSpPr>
        <p:spPr>
          <a:xfrm>
            <a:off x="7951575" y="828525"/>
            <a:ext cx="42501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Alguns autores e autoras mineiros do Caderno dos Estudantes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3f43b67975_0_1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33f43b67975_0_184"/>
          <p:cNvSpPr txBox="1"/>
          <p:nvPr/>
        </p:nvSpPr>
        <p:spPr>
          <a:xfrm>
            <a:off x="915876" y="4176425"/>
            <a:ext cx="102429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Plano de formação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3f43b67975_0_65"/>
          <p:cNvSpPr/>
          <p:nvPr/>
        </p:nvSpPr>
        <p:spPr>
          <a:xfrm>
            <a:off x="-868867" y="175087"/>
            <a:ext cx="102696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Trilhos da Alfabetização </a:t>
            </a:r>
            <a:endParaRPr sz="32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33f43b67975_0_65"/>
          <p:cNvSpPr/>
          <p:nvPr/>
        </p:nvSpPr>
        <p:spPr>
          <a:xfrm>
            <a:off x="522515" y="871362"/>
            <a:ext cx="3445200" cy="49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Formação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33f43b67975_0_65"/>
          <p:cNvSpPr/>
          <p:nvPr/>
        </p:nvSpPr>
        <p:spPr>
          <a:xfrm>
            <a:off x="4373336" y="855026"/>
            <a:ext cx="3445200" cy="508800"/>
          </a:xfrm>
          <a:prstGeom prst="rect">
            <a:avLst/>
          </a:prstGeom>
          <a:solidFill>
            <a:srgbClr val="107F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Ampliação de conhecimento (materiais)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33f43b67975_0_65"/>
          <p:cNvSpPr/>
          <p:nvPr/>
        </p:nvSpPr>
        <p:spPr>
          <a:xfrm>
            <a:off x="8224157" y="871363"/>
            <a:ext cx="3445200" cy="521700"/>
          </a:xfrm>
          <a:prstGeom prst="rect">
            <a:avLst/>
          </a:prstGeom>
          <a:solidFill>
            <a:srgbClr val="BC19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Avaliação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33f43b67975_0_65"/>
          <p:cNvSpPr txBox="1"/>
          <p:nvPr/>
        </p:nvSpPr>
        <p:spPr>
          <a:xfrm>
            <a:off x="549809" y="1466634"/>
            <a:ext cx="3445200" cy="1323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172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17223"/>
                </a:solidFill>
                <a:latin typeface="Arial"/>
                <a:ea typeface="Arial"/>
                <a:cs typeface="Arial"/>
                <a:sym typeface="Arial"/>
              </a:rPr>
              <a:t>Formação síncrona no município</a:t>
            </a:r>
            <a:endParaRPr sz="1300" b="0" i="0" u="none" strike="noStrike" cap="none">
              <a:solidFill>
                <a:srgbClr val="E172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97B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7797B"/>
                </a:solidFill>
                <a:latin typeface="Arial"/>
                <a:ea typeface="Arial"/>
                <a:cs typeface="Arial"/>
                <a:sym typeface="Arial"/>
              </a:rPr>
              <a:t>formação com equipe técnica da Secretaria, formadores locais, diretores, coordenadores pedagógicos e professores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97B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7797B"/>
                </a:solidFill>
                <a:latin typeface="Arial"/>
                <a:ea typeface="Arial"/>
                <a:cs typeface="Arial"/>
                <a:sym typeface="Arial"/>
              </a:rPr>
              <a:t>Realização de trabalho de campo</a:t>
            </a:r>
            <a:endParaRPr sz="1300" b="0" i="0" u="none" strike="noStrike" cap="none">
              <a:solidFill>
                <a:srgbClr val="777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33f43b67975_0_65"/>
          <p:cNvSpPr txBox="1"/>
          <p:nvPr/>
        </p:nvSpPr>
        <p:spPr>
          <a:xfrm>
            <a:off x="522515" y="3021800"/>
            <a:ext cx="3445200" cy="923400"/>
          </a:xfrm>
          <a:prstGeom prst="rect">
            <a:avLst/>
          </a:prstGeom>
          <a:noFill/>
          <a:ln w="28575" cap="flat" cmpd="sng">
            <a:solidFill>
              <a:srgbClr val="E172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17223"/>
                </a:solidFill>
                <a:latin typeface="Arial"/>
                <a:ea typeface="Arial"/>
                <a:cs typeface="Arial"/>
                <a:sym typeface="Arial"/>
              </a:rPr>
              <a:t>Formação assíncrona – ambiente virtual</a:t>
            </a:r>
            <a:endParaRPr sz="1300" b="0" i="0" u="none" strike="noStrike" cap="none">
              <a:solidFill>
                <a:srgbClr val="E172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97B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7797B"/>
                </a:solidFill>
                <a:latin typeface="Arial"/>
                <a:ea typeface="Arial"/>
                <a:cs typeface="Arial"/>
                <a:sym typeface="Arial"/>
              </a:rPr>
              <a:t>Disponibilização de conteúdos formativos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97B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7797B"/>
                </a:solidFill>
                <a:latin typeface="Arial"/>
                <a:ea typeface="Arial"/>
                <a:cs typeface="Arial"/>
                <a:sym typeface="Arial"/>
              </a:rPr>
              <a:t>Desenvolvimento de propostas práticas</a:t>
            </a:r>
            <a:endParaRPr sz="1300" b="0" i="0" u="none" strike="noStrike" cap="none">
              <a:solidFill>
                <a:srgbClr val="777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33f43b67975_0_65"/>
          <p:cNvSpPr txBox="1"/>
          <p:nvPr/>
        </p:nvSpPr>
        <p:spPr>
          <a:xfrm>
            <a:off x="4373336" y="1487971"/>
            <a:ext cx="3445200" cy="1323600"/>
          </a:xfrm>
          <a:prstGeom prst="rect">
            <a:avLst/>
          </a:prstGeom>
          <a:noFill/>
          <a:ln w="28575" cap="flat" cmpd="sng">
            <a:solidFill>
              <a:srgbClr val="107F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Material para educadores -“Formação na Escola”</a:t>
            </a:r>
            <a:endParaRPr sz="13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Orientações didáticas para o desenvolvimento de </a:t>
            </a:r>
            <a:r>
              <a:rPr lang="en-US" sz="13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projetos,</a:t>
            </a: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sequências didáticas e atividades habituais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33f43b67975_0_65"/>
          <p:cNvSpPr txBox="1"/>
          <p:nvPr/>
        </p:nvSpPr>
        <p:spPr>
          <a:xfrm>
            <a:off x="4373337" y="2944080"/>
            <a:ext cx="3445200" cy="923400"/>
          </a:xfrm>
          <a:prstGeom prst="rect">
            <a:avLst/>
          </a:prstGeom>
          <a:noFill/>
          <a:ln w="28575" cap="flat" cmpd="sng">
            <a:solidFill>
              <a:srgbClr val="107F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Materiais para os estudantes</a:t>
            </a:r>
            <a:endParaRPr sz="13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Cadernos com atividades para os </a:t>
            </a:r>
            <a:r>
              <a:rPr lang="en-US" sz="13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estudantes dos 1º, 2º e 3º anos </a:t>
            </a: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 caderno de orientação para professores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33f43b67975_0_65"/>
          <p:cNvSpPr txBox="1"/>
          <p:nvPr/>
        </p:nvSpPr>
        <p:spPr>
          <a:xfrm>
            <a:off x="4391023" y="4000433"/>
            <a:ext cx="3445200" cy="923400"/>
          </a:xfrm>
          <a:prstGeom prst="rect">
            <a:avLst/>
          </a:prstGeom>
          <a:noFill/>
          <a:ln w="28575" cap="flat" cmpd="sng">
            <a:solidFill>
              <a:srgbClr val="107F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Jogos Matemáticos</a:t>
            </a:r>
            <a:endParaRPr sz="13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Entrega de </a:t>
            </a:r>
            <a:r>
              <a:rPr lang="en-US" sz="13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jogos de matemática </a:t>
            </a: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para serem utilizados em sala de aula (produção e compra)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33f43b67975_0_65"/>
          <p:cNvSpPr txBox="1"/>
          <p:nvPr/>
        </p:nvSpPr>
        <p:spPr>
          <a:xfrm>
            <a:off x="4371981" y="5068787"/>
            <a:ext cx="3445200" cy="923400"/>
          </a:xfrm>
          <a:prstGeom prst="rect">
            <a:avLst/>
          </a:prstGeom>
          <a:noFill/>
          <a:ln w="28575" cap="flat" cmpd="sng">
            <a:solidFill>
              <a:srgbClr val="107F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Ampliação dos acervos das escolas</a:t>
            </a:r>
            <a:endParaRPr sz="13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Entrega de livros de referência e fundamentação para atuação dos profissionais envolvidos e livros literários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33f43b67975_0_65"/>
          <p:cNvSpPr txBox="1"/>
          <p:nvPr/>
        </p:nvSpPr>
        <p:spPr>
          <a:xfrm>
            <a:off x="8224159" y="1466634"/>
            <a:ext cx="3445200" cy="723300"/>
          </a:xfrm>
          <a:prstGeom prst="rect">
            <a:avLst/>
          </a:prstGeom>
          <a:noFill/>
          <a:ln w="28575" cap="flat" cmpd="sng">
            <a:solidFill>
              <a:srgbClr val="BC19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BC1941"/>
                </a:solidFill>
                <a:latin typeface="Arial"/>
                <a:ea typeface="Arial"/>
                <a:cs typeface="Arial"/>
                <a:sym typeface="Arial"/>
              </a:rPr>
              <a:t>Avaliação dos estudantes em Língua Portuguesa e matemática</a:t>
            </a:r>
            <a:endParaRPr sz="1300" b="0" i="0" u="none" strike="noStrike" cap="none">
              <a:solidFill>
                <a:srgbClr val="BC19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Avaliação dos estudantes do 3º ano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0" name="Google Shape;380;g33f43b67975_0_65"/>
          <p:cNvCxnSpPr/>
          <p:nvPr/>
        </p:nvCxnSpPr>
        <p:spPr>
          <a:xfrm rot="-5400000" flipH="1">
            <a:off x="-108987" y="1890386"/>
            <a:ext cx="1291200" cy="900"/>
          </a:xfrm>
          <a:prstGeom prst="bentConnector3">
            <a:avLst>
              <a:gd name="adj1" fmla="val 0"/>
            </a:avLst>
          </a:prstGeom>
          <a:noFill/>
          <a:ln w="19050" cap="flat" cmpd="sng">
            <a:solidFill>
              <a:srgbClr val="E1722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1" name="Google Shape;381;g33f43b67975_0_65"/>
          <p:cNvCxnSpPr>
            <a:endCxn id="374" idx="1"/>
          </p:cNvCxnSpPr>
          <p:nvPr/>
        </p:nvCxnSpPr>
        <p:spPr>
          <a:xfrm rot="-5400000" flipH="1">
            <a:off x="-303685" y="2657300"/>
            <a:ext cx="1441500" cy="210900"/>
          </a:xfrm>
          <a:prstGeom prst="bentConnector2">
            <a:avLst/>
          </a:prstGeom>
          <a:noFill/>
          <a:ln w="19050" cap="flat" cmpd="sng">
            <a:solidFill>
              <a:srgbClr val="E1722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2" name="Google Shape;382;g33f43b67975_0_65"/>
          <p:cNvCxnSpPr/>
          <p:nvPr/>
        </p:nvCxnSpPr>
        <p:spPr>
          <a:xfrm rot="-5400000" flipH="1">
            <a:off x="3782818" y="1850880"/>
            <a:ext cx="1210800" cy="900"/>
          </a:xfrm>
          <a:prstGeom prst="bentConnector3">
            <a:avLst>
              <a:gd name="adj1" fmla="val 0"/>
            </a:avLst>
          </a:prstGeom>
          <a:noFill/>
          <a:ln w="19050" cap="flat" cmpd="sng">
            <a:solidFill>
              <a:srgbClr val="107F7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3" name="Google Shape;383;g33f43b67975_0_65"/>
          <p:cNvCxnSpPr>
            <a:endCxn id="376" idx="1"/>
          </p:cNvCxnSpPr>
          <p:nvPr/>
        </p:nvCxnSpPr>
        <p:spPr>
          <a:xfrm rot="-5400000" flipH="1">
            <a:off x="3558087" y="2590530"/>
            <a:ext cx="1415700" cy="214800"/>
          </a:xfrm>
          <a:prstGeom prst="bentConnector2">
            <a:avLst/>
          </a:prstGeom>
          <a:noFill/>
          <a:ln w="19050" cap="flat" cmpd="sng">
            <a:solidFill>
              <a:srgbClr val="107F7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4" name="Google Shape;384;g33f43b67975_0_65"/>
          <p:cNvCxnSpPr/>
          <p:nvPr/>
        </p:nvCxnSpPr>
        <p:spPr>
          <a:xfrm rot="-5400000" flipH="1">
            <a:off x="3696373" y="3856198"/>
            <a:ext cx="1144500" cy="212400"/>
          </a:xfrm>
          <a:prstGeom prst="bentConnector2">
            <a:avLst/>
          </a:prstGeom>
          <a:noFill/>
          <a:ln w="19050" cap="flat" cmpd="sng">
            <a:solidFill>
              <a:srgbClr val="107F7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5" name="Google Shape;385;g33f43b67975_0_65"/>
          <p:cNvCxnSpPr/>
          <p:nvPr/>
        </p:nvCxnSpPr>
        <p:spPr>
          <a:xfrm rot="-5400000" flipH="1">
            <a:off x="3599173" y="5007427"/>
            <a:ext cx="1338900" cy="212400"/>
          </a:xfrm>
          <a:prstGeom prst="bentConnector3">
            <a:avLst>
              <a:gd name="adj1" fmla="val 102447"/>
            </a:avLst>
          </a:prstGeom>
          <a:noFill/>
          <a:ln w="19050" cap="flat" cmpd="sng">
            <a:solidFill>
              <a:srgbClr val="107F7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6" name="Google Shape;386;g33f43b67975_0_65"/>
          <p:cNvCxnSpPr>
            <a:stCxn id="372" idx="1"/>
            <a:endCxn id="379" idx="1"/>
          </p:cNvCxnSpPr>
          <p:nvPr/>
        </p:nvCxnSpPr>
        <p:spPr>
          <a:xfrm>
            <a:off x="8224157" y="1132213"/>
            <a:ext cx="600" cy="696000"/>
          </a:xfrm>
          <a:prstGeom prst="bentConnector3">
            <a:avLst>
              <a:gd name="adj1" fmla="val -39687500"/>
            </a:avLst>
          </a:prstGeom>
          <a:noFill/>
          <a:ln w="19050" cap="flat" cmpd="sng">
            <a:solidFill>
              <a:srgbClr val="BC194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7" name="Google Shape;387;g33f43b67975_0_65"/>
          <p:cNvSpPr/>
          <p:nvPr/>
        </p:nvSpPr>
        <p:spPr>
          <a:xfrm>
            <a:off x="0" y="6055496"/>
            <a:ext cx="12192000" cy="769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Teoria da Mudança: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monitoramento, acompanhamento e avaliação de todas as frentes do projeto e de forma integrada com o Ciclo de Saúde e Proteção Social e Territórios em Rede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ccf738033f_0_364"/>
          <p:cNvSpPr/>
          <p:nvPr/>
        </p:nvSpPr>
        <p:spPr>
          <a:xfrm>
            <a:off x="-868875" y="175075"/>
            <a:ext cx="13391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Trilhos da Alfabetização 2026: Plano Formação </a:t>
            </a:r>
            <a:r>
              <a:rPr lang="en-US" sz="3200" b="1">
                <a:solidFill>
                  <a:srgbClr val="007E79"/>
                </a:solidFill>
              </a:rPr>
              <a:t>CPs</a:t>
            </a:r>
            <a:endParaRPr sz="32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2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2ccf738033f_0_364"/>
          <p:cNvSpPr/>
          <p:nvPr/>
        </p:nvSpPr>
        <p:spPr>
          <a:xfrm>
            <a:off x="522515" y="871362"/>
            <a:ext cx="3445200" cy="49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Primeiro Ciclo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2ccf738033f_0_364"/>
          <p:cNvSpPr/>
          <p:nvPr/>
        </p:nvSpPr>
        <p:spPr>
          <a:xfrm>
            <a:off x="4373336" y="855026"/>
            <a:ext cx="3445200" cy="508800"/>
          </a:xfrm>
          <a:prstGeom prst="rect">
            <a:avLst/>
          </a:prstGeom>
          <a:solidFill>
            <a:srgbClr val="107F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Segundo Ciclo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2ccf738033f_0_364"/>
          <p:cNvSpPr/>
          <p:nvPr/>
        </p:nvSpPr>
        <p:spPr>
          <a:xfrm>
            <a:off x="8224157" y="871363"/>
            <a:ext cx="3445200" cy="521700"/>
          </a:xfrm>
          <a:prstGeom prst="rect">
            <a:avLst/>
          </a:prstGeom>
          <a:solidFill>
            <a:srgbClr val="BC19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Terceiro Ciclo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2ccf738033f_0_364"/>
          <p:cNvSpPr txBox="1"/>
          <p:nvPr/>
        </p:nvSpPr>
        <p:spPr>
          <a:xfrm>
            <a:off x="549809" y="1466634"/>
            <a:ext cx="3445200" cy="3340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172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900" b="1">
                <a:solidFill>
                  <a:srgbClr val="E17223"/>
                </a:solidFill>
              </a:rPr>
              <a:t>Rotina da coordenação pedagógica</a:t>
            </a:r>
            <a:endParaRPr sz="1900" b="1">
              <a:solidFill>
                <a:srgbClr val="E17223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900" b="1">
              <a:solidFill>
                <a:srgbClr val="E17223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900" b="1">
              <a:solidFill>
                <a:srgbClr val="E17223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900" b="1">
                <a:solidFill>
                  <a:srgbClr val="E17223"/>
                </a:solidFill>
              </a:rPr>
              <a:t>Plano de formação compartilhado</a:t>
            </a:r>
            <a:endParaRPr sz="1900" b="1">
              <a:solidFill>
                <a:srgbClr val="E17223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900" b="1">
              <a:solidFill>
                <a:srgbClr val="E17223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900" b="1">
              <a:solidFill>
                <a:srgbClr val="E17223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900" b="1">
                <a:solidFill>
                  <a:srgbClr val="E17223"/>
                </a:solidFill>
              </a:rPr>
              <a:t>Conteúdos didáticos (das pautas das professoras)</a:t>
            </a:r>
            <a:endParaRPr sz="1900" b="1">
              <a:solidFill>
                <a:srgbClr val="E1722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777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2ccf738033f_0_364"/>
          <p:cNvSpPr txBox="1"/>
          <p:nvPr/>
        </p:nvSpPr>
        <p:spPr>
          <a:xfrm>
            <a:off x="4373325" y="1487975"/>
            <a:ext cx="3445200" cy="3417000"/>
          </a:xfrm>
          <a:prstGeom prst="rect">
            <a:avLst/>
          </a:prstGeom>
          <a:noFill/>
          <a:ln w="28575" cap="flat" cmpd="sng">
            <a:solidFill>
              <a:srgbClr val="107F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900" b="1">
                <a:solidFill>
                  <a:srgbClr val="107F7B"/>
                </a:solidFill>
              </a:rPr>
              <a:t>Rotina da coordenação pedagógica com foco na formação docente</a:t>
            </a:r>
            <a:endParaRPr sz="18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7F7F7F"/>
                </a:solidFill>
              </a:rPr>
              <a:t>Pautas formativas</a:t>
            </a:r>
            <a:endParaRPr sz="21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107F7B"/>
                </a:solidFill>
              </a:rPr>
              <a:t>Plano de formação compartilhado</a:t>
            </a:r>
            <a:endParaRPr sz="1900" b="1">
              <a:solidFill>
                <a:srgbClr val="107F7B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107F7B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107F7B"/>
                </a:solidFill>
              </a:rPr>
              <a:t>Conteúdos didáticos (das pautas das professoras)</a:t>
            </a:r>
            <a:endParaRPr sz="1900" b="1">
              <a:solidFill>
                <a:srgbClr val="107F7B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900" b="1">
              <a:solidFill>
                <a:srgbClr val="107F7B"/>
              </a:solidFill>
            </a:endParaRPr>
          </a:p>
        </p:txBody>
      </p:sp>
      <p:sp>
        <p:nvSpPr>
          <p:cNvPr id="398" name="Google Shape;398;g2ccf738033f_0_364"/>
          <p:cNvSpPr txBox="1"/>
          <p:nvPr/>
        </p:nvSpPr>
        <p:spPr>
          <a:xfrm>
            <a:off x="8224150" y="1466624"/>
            <a:ext cx="3445200" cy="3417000"/>
          </a:xfrm>
          <a:prstGeom prst="rect">
            <a:avLst/>
          </a:prstGeom>
          <a:noFill/>
          <a:ln w="28575" cap="flat" cmpd="sng">
            <a:solidFill>
              <a:srgbClr val="BC19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900" b="1">
                <a:solidFill>
                  <a:srgbClr val="FF0000"/>
                </a:solidFill>
              </a:rPr>
              <a:t>Rotina da coordenação pedagógica com foco na formação docente</a:t>
            </a:r>
            <a:endParaRPr sz="1800" b="1">
              <a:solidFill>
                <a:srgbClr val="FF0000"/>
              </a:solidFill>
            </a:endParaRPr>
          </a:p>
          <a:p>
            <a:pPr marL="19050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Pautas formativas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rgbClr val="FF0000"/>
                </a:solidFill>
              </a:rPr>
              <a:t>Plano de formação compartilhado</a:t>
            </a: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rgbClr val="FF0000"/>
                </a:solidFill>
              </a:rPr>
              <a:t>Conteúdos didáticos (das pautas das professoras)</a:t>
            </a:r>
            <a:endParaRPr sz="1900" b="1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9" name="Google Shape;399;g2ccf738033f_0_364"/>
          <p:cNvCxnSpPr/>
          <p:nvPr/>
        </p:nvCxnSpPr>
        <p:spPr>
          <a:xfrm rot="-5400000" flipH="1">
            <a:off x="-108987" y="1890386"/>
            <a:ext cx="1291200" cy="900"/>
          </a:xfrm>
          <a:prstGeom prst="bentConnector3">
            <a:avLst>
              <a:gd name="adj1" fmla="val 0"/>
            </a:avLst>
          </a:prstGeom>
          <a:noFill/>
          <a:ln w="19050" cap="flat" cmpd="sng">
            <a:solidFill>
              <a:srgbClr val="E1722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g2ccf738033f_0_364"/>
          <p:cNvCxnSpPr/>
          <p:nvPr/>
        </p:nvCxnSpPr>
        <p:spPr>
          <a:xfrm rot="-5400000" flipH="1">
            <a:off x="3782818" y="1850880"/>
            <a:ext cx="1210800" cy="900"/>
          </a:xfrm>
          <a:prstGeom prst="bentConnector3">
            <a:avLst>
              <a:gd name="adj1" fmla="val 0"/>
            </a:avLst>
          </a:prstGeom>
          <a:noFill/>
          <a:ln w="19050" cap="flat" cmpd="sng">
            <a:solidFill>
              <a:srgbClr val="107F7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ccf738033f_0_99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2ccf738033f_0_991"/>
          <p:cNvSpPr txBox="1"/>
          <p:nvPr/>
        </p:nvSpPr>
        <p:spPr>
          <a:xfrm>
            <a:off x="915872" y="4176437"/>
            <a:ext cx="74943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Arial"/>
              <a:buNone/>
            </a:pPr>
            <a:r>
              <a:rPr lang="en-US" sz="5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Panorama das pausas avaliativas / 2025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f43b67975_0_199"/>
          <p:cNvSpPr txBox="1"/>
          <p:nvPr/>
        </p:nvSpPr>
        <p:spPr>
          <a:xfrm>
            <a:off x="152400" y="159425"/>
            <a:ext cx="11804100" cy="6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8"/>
              <a:buFont typeface="Arial"/>
              <a:buNone/>
            </a:pPr>
            <a:r>
              <a:rPr lang="en-US" sz="2600" b="1" i="0" u="none" strike="noStrike" cap="none">
                <a:solidFill>
                  <a:srgbClr val="007E79"/>
                </a:solidFill>
                <a:latin typeface="Calibri"/>
                <a:ea typeface="Calibri"/>
                <a:cs typeface="Calibri"/>
                <a:sym typeface="Calibri"/>
              </a:rPr>
              <a:t>Apresentação</a:t>
            </a:r>
            <a:endParaRPr sz="26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8"/>
              <a:buFont typeface="Arial"/>
              <a:buNone/>
            </a:pPr>
            <a:endParaRPr sz="26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da pausa avaliativa - parte ge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ral de CPs -</a:t>
            </a: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município de Rio Piracicaba 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Questão analisada: 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222222"/>
                </a:solidFill>
              </a:rPr>
              <a:t>Um/a coordenador/a assumiu recentemente a função e está com dificuldade de organizar suas ações. Pediu sua ajuda, perguntando: quais ações precisam ser priorizadas em sua rotina semanal de trabalho? Escreva recomendações.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400" b="1">
                <a:solidFill>
                  <a:srgbClr val="222222"/>
                </a:solidFill>
              </a:rPr>
              <a:t> 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Total de respostas: 6 professores respondentes </a:t>
            </a:r>
            <a:endParaRPr sz="3000" b="1" i="0" u="none" strike="noStrike" cap="none">
              <a:solidFill>
                <a:srgbClr val="007E7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cda7d82260_0_2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g3cda7d82260_0_246" descr="A green square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386" y="388109"/>
            <a:ext cx="3765697" cy="408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3cda7d82260_0_246" descr="A green square with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5510" y="76208"/>
            <a:ext cx="3906285" cy="423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3cda7d82260_0_246"/>
          <p:cNvPicPr preferRelativeResize="0"/>
          <p:nvPr/>
        </p:nvPicPr>
        <p:blipFill rotWithShape="1">
          <a:blip r:embed="rId5">
            <a:alphaModFix/>
          </a:blip>
          <a:srcRect l="9368" r="17097"/>
          <a:stretch/>
        </p:blipFill>
        <p:spPr>
          <a:xfrm>
            <a:off x="6115488" y="545545"/>
            <a:ext cx="5916300" cy="60339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20" name="Google Shape;420;g3cda7d82260_0_246"/>
          <p:cNvGrpSpPr/>
          <p:nvPr/>
        </p:nvGrpSpPr>
        <p:grpSpPr>
          <a:xfrm>
            <a:off x="-33453" y="6579718"/>
            <a:ext cx="12355639" cy="530502"/>
            <a:chOff x="0" y="4348975"/>
            <a:chExt cx="12772006" cy="524108"/>
          </a:xfrm>
        </p:grpSpPr>
        <p:pic>
          <p:nvPicPr>
            <p:cNvPr id="421" name="Google Shape;421;g3cda7d82260_0_2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0" y="4348975"/>
              <a:ext cx="6415811" cy="524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g3cda7d82260_0_2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6356195" y="4348975"/>
              <a:ext cx="6415811" cy="524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3" name="Google Shape;423;g3cda7d82260_0_246" descr="A black and orange wavy lines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85661" y="4583524"/>
            <a:ext cx="1659654" cy="1006284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3cda7d82260_0_246"/>
          <p:cNvSpPr txBox="1"/>
          <p:nvPr/>
        </p:nvSpPr>
        <p:spPr>
          <a:xfrm>
            <a:off x="491250" y="4701950"/>
            <a:ext cx="49287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Categorias de análise de dados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cda7d82260_0_258"/>
          <p:cNvSpPr txBox="1"/>
          <p:nvPr/>
        </p:nvSpPr>
        <p:spPr>
          <a:xfrm>
            <a:off x="130050" y="-49725"/>
            <a:ext cx="11931900" cy="6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3000" b="1" i="0" u="none" strike="noStrike" cap="none">
                <a:solidFill>
                  <a:srgbClr val="007E79"/>
                </a:solidFill>
                <a:latin typeface="Calibri"/>
                <a:ea typeface="Calibri"/>
                <a:cs typeface="Calibri"/>
                <a:sym typeface="Calibri"/>
              </a:rPr>
              <a:t>A análise foi realizada com base </a:t>
            </a:r>
            <a:r>
              <a:rPr lang="en-US" sz="3000" b="1">
                <a:solidFill>
                  <a:srgbClr val="007E79"/>
                </a:solidFill>
                <a:latin typeface="Calibri"/>
                <a:ea typeface="Calibri"/>
                <a:cs typeface="Calibri"/>
                <a:sym typeface="Calibri"/>
              </a:rPr>
              <a:t>nas seguintes categorias:</a:t>
            </a:r>
            <a:endParaRPr sz="30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-</a:t>
            </a:r>
            <a:r>
              <a:rPr lang="en-US" sz="2300">
                <a:solidFill>
                  <a:srgbClr val="222222"/>
                </a:solidFill>
              </a:rPr>
              <a:t>Realização de ações formativas (nos módulos, por exemplo)</a:t>
            </a:r>
            <a:endParaRPr sz="23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-</a:t>
            </a:r>
            <a:r>
              <a:rPr lang="en-US" sz="2300">
                <a:solidFill>
                  <a:srgbClr val="222222"/>
                </a:solidFill>
              </a:rPr>
              <a:t>Planejamento conjunto</a:t>
            </a:r>
            <a:endParaRPr sz="23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-</a:t>
            </a:r>
            <a:r>
              <a:rPr lang="en-US" sz="2300">
                <a:solidFill>
                  <a:srgbClr val="222222"/>
                </a:solidFill>
              </a:rPr>
              <a:t>Observação de aula (antes, durante e depois)</a:t>
            </a:r>
            <a:endParaRPr sz="23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-</a:t>
            </a:r>
            <a:r>
              <a:rPr lang="en-US" sz="2300">
                <a:solidFill>
                  <a:srgbClr val="222222"/>
                </a:solidFill>
              </a:rPr>
              <a:t>Acompanhamento das aprendizagens dos estudantes</a:t>
            </a:r>
            <a:endParaRPr sz="23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-</a:t>
            </a:r>
            <a:r>
              <a:rPr lang="en-US" sz="2300">
                <a:solidFill>
                  <a:srgbClr val="222222"/>
                </a:solidFill>
              </a:rPr>
              <a:t>Análise da agenda semanal</a:t>
            </a:r>
            <a:endParaRPr sz="23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-</a:t>
            </a:r>
            <a:r>
              <a:rPr lang="en-US" sz="2300">
                <a:solidFill>
                  <a:srgbClr val="222222"/>
                </a:solidFill>
              </a:rPr>
              <a:t>Plano de Alfabetização</a:t>
            </a:r>
            <a:endParaRPr sz="2300">
              <a:solidFill>
                <a:srgbClr val="222222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22222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g395dd5d6704_0_2"/>
          <p:cNvGrpSpPr/>
          <p:nvPr/>
        </p:nvGrpSpPr>
        <p:grpSpPr>
          <a:xfrm>
            <a:off x="394875" y="1441397"/>
            <a:ext cx="2692945" cy="1002822"/>
            <a:chOff x="427915" y="1761893"/>
            <a:chExt cx="2692945" cy="1002822"/>
          </a:xfrm>
        </p:grpSpPr>
        <p:pic>
          <p:nvPicPr>
            <p:cNvPr id="436" name="Google Shape;436;g395dd5d6704_0_2" descr="A green square with a black background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t="84395"/>
            <a:stretch/>
          </p:blipFill>
          <p:spPr>
            <a:xfrm>
              <a:off x="427915" y="1761893"/>
              <a:ext cx="2692945" cy="10028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g395dd5d6704_0_2"/>
            <p:cNvSpPr/>
            <p:nvPr/>
          </p:nvSpPr>
          <p:spPr>
            <a:xfrm>
              <a:off x="479942" y="1776134"/>
              <a:ext cx="2613300" cy="699000"/>
            </a:xfrm>
            <a:prstGeom prst="roundRect">
              <a:avLst>
                <a:gd name="adj" fmla="val 22243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Percentual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g395dd5d6704_0_2"/>
          <p:cNvSpPr txBox="1"/>
          <p:nvPr/>
        </p:nvSpPr>
        <p:spPr>
          <a:xfrm>
            <a:off x="394875" y="627379"/>
            <a:ext cx="946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97132"/>
                </a:solidFill>
                <a:latin typeface="Arial"/>
                <a:ea typeface="Arial"/>
                <a:cs typeface="Arial"/>
                <a:sym typeface="Arial"/>
              </a:rPr>
              <a:t>Gráfico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g395dd5d6704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3635" y="789341"/>
            <a:ext cx="8530199" cy="527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7F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"/>
          <p:cNvSpPr txBox="1"/>
          <p:nvPr/>
        </p:nvSpPr>
        <p:spPr>
          <a:xfrm>
            <a:off x="915876" y="4176425"/>
            <a:ext cx="90888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sz="5000" b="1">
                <a:solidFill>
                  <a:srgbClr val="FFFFFF"/>
                </a:solidFill>
              </a:rPr>
              <a:t>Coordenação Pedagógica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95dd5d6704_0_87"/>
          <p:cNvSpPr txBox="1">
            <a:spLocks noGrp="1"/>
          </p:cNvSpPr>
          <p:nvPr>
            <p:ph type="title"/>
          </p:nvPr>
        </p:nvSpPr>
        <p:spPr>
          <a:xfrm>
            <a:off x="7321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354545"/>
              </a:lnSpc>
              <a:spcBef>
                <a:spcPts val="0"/>
              </a:spcBef>
              <a:spcAft>
                <a:spcPts val="0"/>
              </a:spcAft>
              <a:buSzPct val="87962"/>
              <a:buNone/>
            </a:pPr>
            <a:endParaRPr sz="2400" b="1">
              <a:solidFill>
                <a:srgbClr val="F68B3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919"/>
              <a:buFont typeface="Arial"/>
              <a:buNone/>
            </a:pPr>
            <a:r>
              <a:rPr lang="en-US" sz="2755" b="1">
                <a:solidFill>
                  <a:srgbClr val="F68B32"/>
                </a:solidFill>
                <a:latin typeface="Arial"/>
                <a:ea typeface="Arial"/>
                <a:cs typeface="Arial"/>
                <a:sym typeface="Arial"/>
              </a:rPr>
              <a:t>Destaques: 83% mencionam observação de aula como estratégia formativa</a:t>
            </a:r>
            <a:endParaRPr sz="2755" b="1">
              <a:solidFill>
                <a:srgbClr val="F68B3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354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839"/>
              <a:buFont typeface="Arial"/>
              <a:buNone/>
            </a:pPr>
            <a:endParaRPr sz="2761" b="1">
              <a:solidFill>
                <a:srgbClr val="F68B3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7979"/>
              <a:buNone/>
            </a:pPr>
            <a:endParaRPr/>
          </a:p>
        </p:txBody>
      </p:sp>
      <p:sp>
        <p:nvSpPr>
          <p:cNvPr id="446" name="Google Shape;446;g395dd5d6704_0_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83% dos participantes (exceto Elisangela) mencionaram em sua resposta a observação de aula como uma estratégia formativa que requer atenção em três momentos fundamentais - antes, durante e depois, com coerência ao estudo e prática realizado pelas duas frentes das didáticas. Consideramos que essa atuação conjunta possibilitou essa compreensão.</a:t>
            </a:r>
            <a:endParaRPr sz="2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>
                <a:solidFill>
                  <a:srgbClr val="196B24"/>
                </a:solidFill>
                <a:latin typeface="Arial"/>
                <a:ea typeface="Arial"/>
                <a:cs typeface="Arial"/>
                <a:sym typeface="Arial"/>
              </a:rPr>
              <a:t>“Em relação a observação de aula, deve-se definir focos (critérios) claros, com intencionalidade, para que possa mapear as necessidades formativas, escolher quais aspectos para aprofundar e planejar uma devolutiva construtiva ao professor.” Gisele Mendes. </a:t>
            </a:r>
            <a:endParaRPr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95dd5d6704_0_94"/>
          <p:cNvSpPr txBox="1"/>
          <p:nvPr/>
        </p:nvSpPr>
        <p:spPr>
          <a:xfrm>
            <a:off x="308550" y="2007000"/>
            <a:ext cx="11366100" cy="3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Apenas 50% dos CPs citaram realizações de ações formativas em suas respostas. Essa constatação conversa com duas necessidades formativas identificadas no grupo ao longo do ano formativo: organização de uma rotina de trabalho e o papel da coordenação pedagógica, considerando a formação docente como eixo articulador entre a ação didática e as aprendizagens dos/das estudantes. A fragilidade nestes dois aspectos inviabiliza a realização de ações formativas.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</a:t>
            </a:r>
            <a:endParaRPr sz="2400">
              <a:solidFill>
                <a:srgbClr val="196B24"/>
              </a:solidFill>
            </a:endParaRPr>
          </a:p>
        </p:txBody>
      </p:sp>
      <p:sp>
        <p:nvSpPr>
          <p:cNvPr id="453" name="Google Shape;453;g395dd5d6704_0_94"/>
          <p:cNvSpPr txBox="1"/>
          <p:nvPr/>
        </p:nvSpPr>
        <p:spPr>
          <a:xfrm>
            <a:off x="57875" y="559450"/>
            <a:ext cx="117711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F68B32"/>
                </a:solidFill>
              </a:rPr>
              <a:t>Ponto de atenção: 50% mencionam ações formativas</a:t>
            </a:r>
            <a:endParaRPr sz="3600" b="1">
              <a:solidFill>
                <a:srgbClr val="F68B32"/>
              </a:solidFill>
            </a:endParaRPr>
          </a:p>
          <a:p>
            <a:pPr marL="0" marR="0" lvl="0" indent="0" algn="l" rtl="0">
              <a:lnSpc>
                <a:spcPct val="35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1"/>
              <a:buFont typeface="Arial"/>
              <a:buNone/>
            </a:pPr>
            <a:endParaRPr sz="2761" b="1">
              <a:solidFill>
                <a:srgbClr val="F68B3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ce67e474d1_0_48"/>
          <p:cNvSpPr txBox="1"/>
          <p:nvPr/>
        </p:nvSpPr>
        <p:spPr>
          <a:xfrm>
            <a:off x="152400" y="159425"/>
            <a:ext cx="11804100" cy="6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8"/>
              <a:buFont typeface="Arial"/>
              <a:buNone/>
            </a:pPr>
            <a:r>
              <a:rPr lang="en-US" sz="2600" b="1" i="0" u="none" strike="noStrike" cap="none">
                <a:solidFill>
                  <a:srgbClr val="007E79"/>
                </a:solidFill>
                <a:latin typeface="Calibri"/>
                <a:ea typeface="Calibri"/>
                <a:cs typeface="Calibri"/>
                <a:sym typeface="Calibri"/>
              </a:rPr>
              <a:t>Apresentação</a:t>
            </a:r>
            <a:endParaRPr sz="26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8"/>
              <a:buFont typeface="Arial"/>
              <a:buNone/>
            </a:pPr>
            <a:endParaRPr sz="26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da pausa avaliativa - parte 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específica de LP -</a:t>
            </a: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município de Rio Piracicaba 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Questão analisada: 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222222"/>
                </a:solidFill>
              </a:rPr>
              <a:t>Um professor ou professora chegou novo na escola e pediu sua ajuda: o que não pode faltar no planejamento de uma rotina semanal para que os estudantes avancem em seus conhecimentos sobre leitura e escrita? Dê exemplos.</a:t>
            </a:r>
            <a:endParaRPr sz="24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222222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400" b="1">
                <a:solidFill>
                  <a:srgbClr val="222222"/>
                </a:solidFill>
              </a:rPr>
              <a:t> 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Total de respostas: </a:t>
            </a:r>
            <a:r>
              <a:rPr lang="en-US" sz="30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3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professores respondentes </a:t>
            </a:r>
            <a:endParaRPr sz="3000" b="1" i="0" u="none" strike="noStrike" cap="none">
              <a:solidFill>
                <a:srgbClr val="007E7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ce67e474d1_0_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g3ce67e474d1_0_52" descr="A green square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386" y="388109"/>
            <a:ext cx="3765697" cy="408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3ce67e474d1_0_52" descr="A green square with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5510" y="76208"/>
            <a:ext cx="3906285" cy="423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3ce67e474d1_0_52"/>
          <p:cNvPicPr preferRelativeResize="0"/>
          <p:nvPr/>
        </p:nvPicPr>
        <p:blipFill rotWithShape="1">
          <a:blip r:embed="rId5">
            <a:alphaModFix/>
          </a:blip>
          <a:srcRect l="9368" r="17097"/>
          <a:stretch/>
        </p:blipFill>
        <p:spPr>
          <a:xfrm>
            <a:off x="6115488" y="545545"/>
            <a:ext cx="5916300" cy="60339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67" name="Google Shape;467;g3ce67e474d1_0_52"/>
          <p:cNvGrpSpPr/>
          <p:nvPr/>
        </p:nvGrpSpPr>
        <p:grpSpPr>
          <a:xfrm>
            <a:off x="-33453" y="6579719"/>
            <a:ext cx="12355639" cy="530502"/>
            <a:chOff x="0" y="4348975"/>
            <a:chExt cx="12772006" cy="524108"/>
          </a:xfrm>
        </p:grpSpPr>
        <p:pic>
          <p:nvPicPr>
            <p:cNvPr id="468" name="Google Shape;468;g3ce67e474d1_0_5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0" y="4348975"/>
              <a:ext cx="6415811" cy="524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g3ce67e474d1_0_5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6356195" y="4348975"/>
              <a:ext cx="6415811" cy="524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0" name="Google Shape;470;g3ce67e474d1_0_52" descr="A black and orange wavy lines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85661" y="4583524"/>
            <a:ext cx="1659654" cy="1006284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3ce67e474d1_0_52"/>
          <p:cNvSpPr txBox="1"/>
          <p:nvPr/>
        </p:nvSpPr>
        <p:spPr>
          <a:xfrm>
            <a:off x="491250" y="4701950"/>
            <a:ext cx="49287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Categorias de análise de dados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ce67e474d1_0_64"/>
          <p:cNvSpPr txBox="1"/>
          <p:nvPr/>
        </p:nvSpPr>
        <p:spPr>
          <a:xfrm>
            <a:off x="130050" y="-49725"/>
            <a:ext cx="11931900" cy="84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3000" b="1" i="0" u="none" strike="noStrike" cap="none">
                <a:solidFill>
                  <a:srgbClr val="007E79"/>
                </a:solidFill>
                <a:latin typeface="Calibri"/>
                <a:ea typeface="Calibri"/>
                <a:cs typeface="Calibri"/>
                <a:sym typeface="Calibri"/>
              </a:rPr>
              <a:t>A análise foi realizada com base </a:t>
            </a:r>
            <a:r>
              <a:rPr lang="en-US" sz="3000" b="1">
                <a:solidFill>
                  <a:srgbClr val="007E79"/>
                </a:solidFill>
                <a:latin typeface="Calibri"/>
                <a:ea typeface="Calibri"/>
                <a:cs typeface="Calibri"/>
                <a:sym typeface="Calibri"/>
              </a:rPr>
              <a:t>nas seguintes categorias:</a:t>
            </a:r>
            <a:endParaRPr sz="30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22222"/>
                </a:solidFill>
              </a:rPr>
              <a:t>-4 situações didáticas fundamentais</a:t>
            </a:r>
            <a:endParaRPr sz="20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22222"/>
                </a:solidFill>
              </a:rPr>
              <a:t>-Modalidades organizativas (aparecer pelo menos citação aos projetos e sequências)</a:t>
            </a:r>
            <a:endParaRPr sz="20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22222"/>
                </a:solidFill>
              </a:rPr>
              <a:t>-Mapeamento dos saberes dos estudantes</a:t>
            </a:r>
            <a:endParaRPr sz="20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22222"/>
                </a:solidFill>
              </a:rPr>
              <a:t>-Propósito social e comunicativo </a:t>
            </a:r>
            <a:endParaRPr sz="20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22222"/>
                </a:solidFill>
              </a:rPr>
              <a:t>-Biblioteca de classe</a:t>
            </a:r>
            <a:endParaRPr sz="20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22222"/>
                </a:solidFill>
              </a:rPr>
              <a:t>-Ambiente alfabetizador</a:t>
            </a:r>
            <a:endParaRPr sz="20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22222"/>
                </a:solidFill>
              </a:rPr>
              <a:t>-Intervenções docentes qualificadas em situações de leitura e escrita pelos estudantes ajustadas aos seus saberes</a:t>
            </a:r>
            <a:endParaRPr sz="20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22222"/>
                </a:solidFill>
              </a:rPr>
              <a:t>-Agrupamentos entre as crianças. </a:t>
            </a:r>
            <a:endParaRPr sz="20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22222"/>
                </a:solidFill>
              </a:rPr>
              <a:t>-Leitura</a:t>
            </a:r>
            <a:endParaRPr sz="20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22222"/>
                </a:solidFill>
              </a:rPr>
              <a:t>-Produção textual</a:t>
            </a:r>
            <a:endParaRPr sz="20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rgbClr val="222222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22222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g3ce67e474d1_0_68"/>
          <p:cNvGrpSpPr/>
          <p:nvPr/>
        </p:nvGrpSpPr>
        <p:grpSpPr>
          <a:xfrm>
            <a:off x="394875" y="1441397"/>
            <a:ext cx="2692945" cy="1002822"/>
            <a:chOff x="427915" y="1761893"/>
            <a:chExt cx="2692945" cy="1002822"/>
          </a:xfrm>
        </p:grpSpPr>
        <p:pic>
          <p:nvPicPr>
            <p:cNvPr id="483" name="Google Shape;483;g3ce67e474d1_0_68" descr="A green square with a black background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t="84395"/>
            <a:stretch/>
          </p:blipFill>
          <p:spPr>
            <a:xfrm>
              <a:off x="427915" y="1761893"/>
              <a:ext cx="2692945" cy="10028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4" name="Google Shape;484;g3ce67e474d1_0_68"/>
            <p:cNvSpPr/>
            <p:nvPr/>
          </p:nvSpPr>
          <p:spPr>
            <a:xfrm>
              <a:off x="479942" y="1776134"/>
              <a:ext cx="2613300" cy="699000"/>
            </a:xfrm>
            <a:prstGeom prst="roundRect">
              <a:avLst>
                <a:gd name="adj" fmla="val 22243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Percentual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5" name="Google Shape;485;g3ce67e474d1_0_68"/>
          <p:cNvSpPr txBox="1"/>
          <p:nvPr/>
        </p:nvSpPr>
        <p:spPr>
          <a:xfrm>
            <a:off x="394875" y="627379"/>
            <a:ext cx="946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97132"/>
                </a:solidFill>
                <a:latin typeface="Arial"/>
                <a:ea typeface="Arial"/>
                <a:cs typeface="Arial"/>
                <a:sym typeface="Arial"/>
              </a:rPr>
              <a:t>Gráfico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g3ce67e474d1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5385" y="501979"/>
            <a:ext cx="8540509" cy="5279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ce67e474d1_0_77"/>
          <p:cNvSpPr txBox="1">
            <a:spLocks noGrp="1"/>
          </p:cNvSpPr>
          <p:nvPr>
            <p:ph type="body" idx="1"/>
          </p:nvPr>
        </p:nvSpPr>
        <p:spPr>
          <a:xfrm>
            <a:off x="341200" y="1825625"/>
            <a:ext cx="1135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833"/>
              <a:buNone/>
            </a:pPr>
            <a:r>
              <a:rPr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Os principais conteúdos trabalhados com os professores foram considerados na repostas dos CPs. É uma realidade do trabalho do coordenador o acompanhamento da rotina que prevê, a partir de 2025, o trabalho por modalidades organizativas. Além disso, tínhamos como foco central a implementação da biblioteca de classe que está em 100% das salas de aula da rede.</a:t>
            </a:r>
            <a:endParaRPr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833"/>
              <a:buNone/>
            </a:pPr>
            <a:r>
              <a:rPr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196B24"/>
                </a:solidFill>
                <a:latin typeface="Arial"/>
                <a:ea typeface="Arial"/>
                <a:cs typeface="Arial"/>
                <a:sym typeface="Arial"/>
              </a:rPr>
              <a:t>“É fundamental contemplar as quatro situações didáticas (leitura e escrita pelo professor e aluno) organizada em diferentes modalidades como Biblioteca de classe, projetos, sequências didáticas e atividades permanentes (pensando em atingir todos os alunos – alfabéticos ou não).” Magda Araújo.</a:t>
            </a:r>
            <a:endParaRPr sz="2400">
              <a:solidFill>
                <a:srgbClr val="196B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196B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196B24"/>
                </a:solidFill>
                <a:latin typeface="Arial"/>
                <a:ea typeface="Arial"/>
                <a:cs typeface="Arial"/>
                <a:sym typeface="Arial"/>
              </a:rPr>
              <a:t>“Devem ser incluídas em sua rotina semanal as 4 situações didáticas fundamentais, suas modalidades organizativas, a sala deve ser um ambiente alfabetizador e de produção de conhecimentos.” – Juracy Gonçalves</a:t>
            </a:r>
            <a:endParaRPr sz="2400">
              <a:solidFill>
                <a:srgbClr val="196B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1111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3ce67e474d1_0_77"/>
          <p:cNvSpPr txBox="1">
            <a:spLocks noGrp="1"/>
          </p:cNvSpPr>
          <p:nvPr>
            <p:ph type="title"/>
          </p:nvPr>
        </p:nvSpPr>
        <p:spPr>
          <a:xfrm>
            <a:off x="7321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 b="1">
                <a:solidFill>
                  <a:srgbClr val="F68B32"/>
                </a:solidFill>
                <a:latin typeface="Arial"/>
                <a:ea typeface="Arial"/>
                <a:cs typeface="Arial"/>
                <a:sym typeface="Arial"/>
              </a:rPr>
              <a:t>Destaques: 80% mencionam as 4 situações de leitura, modalidades organizativas e biblioteca de classe</a:t>
            </a:r>
            <a:endParaRPr sz="3200" b="1">
              <a:solidFill>
                <a:srgbClr val="F68B3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ce67e474d1_0_83"/>
          <p:cNvSpPr txBox="1"/>
          <p:nvPr/>
        </p:nvSpPr>
        <p:spPr>
          <a:xfrm>
            <a:off x="308550" y="2527850"/>
            <a:ext cx="11366100" cy="3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Apenas uma CP menciona a importância de mapear os saberes dos estudantes. Esse dado é intrigante porque há um trabalho sistemático de sondagem feito na rede e uma discussão expressiva em torno disso nas formações, especialmente com as turmas de 1º, 2º e 3º  anos. A não menção se refere ao pouco valor dado para isso ou por reduzirem esses momentos a situações esporádicas no mapeamento do conhecimento dos estudantes?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-</a:t>
            </a:r>
            <a:endParaRPr sz="2400">
              <a:solidFill>
                <a:srgbClr val="196B24"/>
              </a:solidFill>
            </a:endParaRPr>
          </a:p>
        </p:txBody>
      </p:sp>
      <p:sp>
        <p:nvSpPr>
          <p:cNvPr id="500" name="Google Shape;500;g3ce67e474d1_0_83"/>
          <p:cNvSpPr txBox="1"/>
          <p:nvPr/>
        </p:nvSpPr>
        <p:spPr>
          <a:xfrm>
            <a:off x="57875" y="559450"/>
            <a:ext cx="11771100" cy="20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F68B32"/>
                </a:solidFill>
              </a:rPr>
              <a:t>Ponto de atenção: 20% mencionam mapeamento dos saberes dos estudantes</a:t>
            </a:r>
            <a:endParaRPr sz="3600" b="1">
              <a:solidFill>
                <a:srgbClr val="F68B32"/>
              </a:solidFill>
            </a:endParaRPr>
          </a:p>
          <a:p>
            <a:pPr marL="0" marR="0" lvl="0" indent="0" algn="l" rtl="0">
              <a:lnSpc>
                <a:spcPct val="35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1"/>
              <a:buFont typeface="Arial"/>
              <a:buNone/>
            </a:pPr>
            <a:endParaRPr sz="3600" b="1">
              <a:solidFill>
                <a:srgbClr val="F68B3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cda7d82260_0_6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g3cda7d82260_0_669"/>
          <p:cNvSpPr txBox="1"/>
          <p:nvPr/>
        </p:nvSpPr>
        <p:spPr>
          <a:xfrm>
            <a:off x="443398" y="4156995"/>
            <a:ext cx="113052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sz="3600" b="1">
                <a:solidFill>
                  <a:srgbClr val="FFFFFF"/>
                </a:solidFill>
              </a:rPr>
              <a:t>Rotina da coordenação pedagógica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ce67e474d1_0_97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17223"/>
                </a:solidFill>
              </a:rPr>
              <a:t>Rotina da coordenação pedagógica</a:t>
            </a:r>
            <a:endParaRPr sz="3200">
              <a:solidFill>
                <a:srgbClr val="E17223"/>
              </a:solidFill>
            </a:endParaRPr>
          </a:p>
        </p:txBody>
      </p:sp>
      <p:sp>
        <p:nvSpPr>
          <p:cNvPr id="514" name="Google Shape;514;g3ce67e474d1_0_97"/>
          <p:cNvSpPr txBox="1">
            <a:spLocks noGrp="1"/>
          </p:cNvSpPr>
          <p:nvPr>
            <p:ph type="body" idx="1"/>
          </p:nvPr>
        </p:nvSpPr>
        <p:spPr>
          <a:xfrm>
            <a:off x="759475" y="1711425"/>
            <a:ext cx="10562100" cy="476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229"/>
              <a:buFont typeface="Arial"/>
              <a:buNone/>
            </a:pPr>
            <a:r>
              <a:rPr lang="en-US" sz="2329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1- Para refletir sobre todas as inúmeras ações que um coordenador ou uma coordenadora realiza na escola, a proposta é listar individualmente todas as atividades que você desenvolveu no dia anterior.</a:t>
            </a:r>
            <a:endParaRPr sz="2329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229"/>
              <a:buFont typeface="Arial"/>
              <a:buNone/>
            </a:pPr>
            <a:endParaRPr sz="2329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229"/>
              <a:buFont typeface="Arial"/>
              <a:buNone/>
            </a:pPr>
            <a:r>
              <a:rPr lang="en-US" sz="2329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Volte para a lista e reflita sobre:</a:t>
            </a:r>
            <a:endParaRPr sz="2329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457200" lvl="0" indent="-35430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ale Sans"/>
              <a:buChar char="-"/>
            </a:pPr>
            <a:r>
              <a:rPr lang="en-US" sz="2329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As ações tinham sido planejadas anteriormente ou surgiram a partir de demandas do dia? </a:t>
            </a:r>
            <a:endParaRPr sz="2329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457200" lvl="0" indent="-35430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ale Sans"/>
              <a:buChar char="-"/>
            </a:pPr>
            <a:r>
              <a:rPr lang="en-US" sz="2329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Há alguma ação que é periódica, permanente, que você sempre realiza neste dia da semana? </a:t>
            </a:r>
            <a:endParaRPr sz="2329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457200" lvl="0" indent="-35430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ale Sans"/>
              <a:buChar char="-"/>
            </a:pPr>
            <a:r>
              <a:rPr lang="en-US" sz="2329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O que consome mais tempo? </a:t>
            </a:r>
            <a:endParaRPr sz="2329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457200" lvl="0" indent="-35430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ale Sans"/>
              <a:buChar char="-"/>
            </a:pPr>
            <a:r>
              <a:rPr lang="en-US" sz="2329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Há alguma ação que você sente necessidade de maior investimento seu? Se sim, qual? Por quê?</a:t>
            </a:r>
            <a:endParaRPr sz="2329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229"/>
              <a:buFont typeface="Arial"/>
              <a:buNone/>
            </a:pPr>
            <a:endParaRPr sz="2329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229"/>
              <a:buFont typeface="Arial"/>
              <a:buNone/>
            </a:pPr>
            <a:r>
              <a:rPr lang="en-US" sz="2329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Socialização</a:t>
            </a:r>
            <a:endParaRPr sz="2329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229"/>
              <a:buFont typeface="Arial"/>
              <a:buNone/>
            </a:pPr>
            <a:r>
              <a:rPr lang="en-US" sz="2329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A que se refere cada ação que você listou? Qual é a natureza da atividade desenvolvida?</a:t>
            </a:r>
            <a:endParaRPr sz="2329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"/>
          <p:cNvSpPr txBox="1"/>
          <p:nvPr/>
        </p:nvSpPr>
        <p:spPr>
          <a:xfrm>
            <a:off x="1001975" y="268295"/>
            <a:ext cx="111840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Pauta </a:t>
            </a:r>
            <a:r>
              <a:rPr lang="en-US" sz="2800" b="1">
                <a:solidFill>
                  <a:srgbClr val="107F7B"/>
                </a:solidFill>
              </a:rPr>
              <a:t>- CP - Parte 1</a:t>
            </a:r>
            <a:endParaRPr sz="28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9" name="Google Shape;299;p4"/>
          <p:cNvGraphicFramePr/>
          <p:nvPr/>
        </p:nvGraphicFramePr>
        <p:xfrm>
          <a:off x="2008963" y="1336410"/>
          <a:ext cx="7862300" cy="3461690"/>
        </p:xfrm>
        <a:graphic>
          <a:graphicData uri="http://schemas.openxmlformats.org/drawingml/2006/table">
            <a:tbl>
              <a:tblPr>
                <a:noFill/>
                <a:tableStyleId>{FDB5B909-E83B-4A99-8263-F0FEA9F3B3F5}</a:tableStyleId>
              </a:tblPr>
              <a:tblGrid>
                <a:gridCol w="78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1</a:t>
                      </a: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Leitura literária pela formadora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2- Plano de Formação 2026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3- Pausa Avaliativa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4- </a:t>
                      </a:r>
                      <a:r>
                        <a:rPr lang="en-US" sz="1800" b="1">
                          <a:solidFill>
                            <a:srgbClr val="387C65"/>
                          </a:solidFill>
                        </a:rPr>
                        <a:t>Rotina da coordenação pedagógica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5- </a:t>
                      </a:r>
                      <a:r>
                        <a:rPr lang="en-US" sz="1800" b="1">
                          <a:solidFill>
                            <a:srgbClr val="387C65"/>
                          </a:solidFill>
                        </a:rPr>
                        <a:t>Pauta dos encontros dos professores e Caderno dos Estudantes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6- </a:t>
                      </a:r>
                      <a:r>
                        <a:rPr lang="en-US" sz="1800" b="1">
                          <a:solidFill>
                            <a:srgbClr val="387C65"/>
                          </a:solidFill>
                        </a:rPr>
                        <a:t>Proposta de observação (focos)</a:t>
                      </a:r>
                      <a:endParaRPr sz="1800" b="1">
                        <a:solidFill>
                          <a:srgbClr val="387C65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800" b="1">
                        <a:solidFill>
                          <a:srgbClr val="387C65"/>
                        </a:solidFill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ce67e474d1_0_103"/>
          <p:cNvSpPr txBox="1">
            <a:spLocks noGrp="1"/>
          </p:cNvSpPr>
          <p:nvPr>
            <p:ph type="ctrTitle"/>
          </p:nvPr>
        </p:nvSpPr>
        <p:spPr>
          <a:xfrm>
            <a:off x="706480" y="161216"/>
            <a:ext cx="10578000" cy="114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17223"/>
                </a:solidFill>
              </a:rPr>
              <a:t>Rotina da coordenação pedagógica</a:t>
            </a:r>
            <a:endParaRPr sz="3200">
              <a:solidFill>
                <a:srgbClr val="E17223"/>
              </a:solidFill>
            </a:endParaRPr>
          </a:p>
        </p:txBody>
      </p:sp>
      <p:sp>
        <p:nvSpPr>
          <p:cNvPr id="521" name="Google Shape;521;g3ce67e474d1_0_103"/>
          <p:cNvSpPr txBox="1">
            <a:spLocks noGrp="1"/>
          </p:cNvSpPr>
          <p:nvPr>
            <p:ph type="body" idx="1"/>
          </p:nvPr>
        </p:nvSpPr>
        <p:spPr>
          <a:xfrm>
            <a:off x="759475" y="1711425"/>
            <a:ext cx="11195100" cy="476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2- Para ampliar nossas discussões, vamos assistir a um vídeo em que a formadora Rosaura Soligo aborda a agenda de trabalho do CP.</a:t>
            </a: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29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</p:txBody>
      </p:sp>
      <p:pic>
        <p:nvPicPr>
          <p:cNvPr id="522" name="Google Shape;522;g3ce67e474d1_0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600" y="3045800"/>
            <a:ext cx="5834351" cy="2854926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g3ce67e474d1_0_103"/>
          <p:cNvSpPr txBox="1"/>
          <p:nvPr/>
        </p:nvSpPr>
        <p:spPr>
          <a:xfrm>
            <a:off x="5478700" y="5989900"/>
            <a:ext cx="4536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https://www.youtube.com/watch?v=OKUe8SLXTsk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3ce67e474d1_0_103"/>
          <p:cNvSpPr txBox="1"/>
          <p:nvPr/>
        </p:nvSpPr>
        <p:spPr>
          <a:xfrm>
            <a:off x="868100" y="2901100"/>
            <a:ext cx="4797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Durante o vídeo, pense sobre:</a:t>
            </a: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O que não pode faltar na rotina da coordenação? Quais são as responsabilidades do CP, segundo Soligo?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ce67e474d1_0_110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17223"/>
                </a:solidFill>
              </a:rPr>
              <a:t>Rotina da coordenação pedagógica</a:t>
            </a:r>
            <a:endParaRPr sz="3200">
              <a:solidFill>
                <a:srgbClr val="E17223"/>
              </a:solidFill>
            </a:endParaRPr>
          </a:p>
        </p:txBody>
      </p:sp>
      <p:sp>
        <p:nvSpPr>
          <p:cNvPr id="531" name="Google Shape;531;g3ce67e474d1_0_110"/>
          <p:cNvSpPr txBox="1">
            <a:spLocks noGrp="1"/>
          </p:cNvSpPr>
          <p:nvPr>
            <p:ph type="body" idx="1"/>
          </p:nvPr>
        </p:nvSpPr>
        <p:spPr>
          <a:xfrm>
            <a:off x="759475" y="1711425"/>
            <a:ext cx="10562100" cy="476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3- As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prioridades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do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trabalho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da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coordenação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desmembradas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em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algumas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ações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possíveis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. Vamos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analisar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a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planilha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que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consta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no </a:t>
            </a:r>
            <a:r>
              <a:rPr lang="en-US" sz="2400" b="1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Anexo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1, que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faz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parte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do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livro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Coordenação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pedagógica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: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identidade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saberes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práticas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. </a:t>
            </a:r>
            <a:endParaRPr sz="2400" dirty="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Em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duplas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, a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atividade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consiste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em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ler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as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ações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preencher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quando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é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feito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como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e se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precisa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intensificar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ou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não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tal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atividade</a:t>
            </a:r>
            <a:r>
              <a:rPr lang="en-US" sz="2400" dirty="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. </a:t>
            </a:r>
            <a:endParaRPr sz="2400" dirty="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29" dirty="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3D71265-887A-7AA1-220B-8A0BCD04F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3" y="164123"/>
            <a:ext cx="11816862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35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F8EADB4-FE6B-9DF1-4006-E7905E240558}"/>
              </a:ext>
            </a:extLst>
          </p:cNvPr>
          <p:cNvSpPr txBox="1"/>
          <p:nvPr/>
        </p:nvSpPr>
        <p:spPr>
          <a:xfrm>
            <a:off x="398586" y="535900"/>
            <a:ext cx="1113692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747678"/>
              </a:buClr>
              <a:buSzPts val="1600"/>
            </a:pPr>
            <a:r>
              <a:rPr lang="pt-BR" sz="2800" dirty="0">
                <a:solidFill>
                  <a:schemeClr val="dk1"/>
                </a:solidFill>
                <a:latin typeface="Vale Sans"/>
              </a:rPr>
              <a:t>Ao finalizarmos este capítulo, sugerimos ações que podem ajudar a garantir a regularidade de sua atuação e da reflexão aqui proposta. </a:t>
            </a:r>
          </a:p>
          <a:p>
            <a:pPr algn="just">
              <a:buClr>
                <a:srgbClr val="747678"/>
              </a:buClr>
              <a:buSzPts val="1600"/>
            </a:pPr>
            <a:endParaRPr lang="pt-BR" sz="2800" dirty="0">
              <a:solidFill>
                <a:schemeClr val="dk1"/>
              </a:solidFill>
              <a:latin typeface="Vale Sans"/>
            </a:endParaRPr>
          </a:p>
          <a:p>
            <a:pPr marL="457200" indent="-457200" algn="just">
              <a:buClr>
                <a:srgbClr val="747678"/>
              </a:buClr>
              <a:buSzPts val="1600"/>
              <a:buFont typeface="Wingdings" pitchFamily="2" charset="2"/>
              <a:buChar char="Ø"/>
            </a:pPr>
            <a:r>
              <a:rPr lang="pt-BR" sz="2800" dirty="0">
                <a:solidFill>
                  <a:schemeClr val="dk1"/>
                </a:solidFill>
                <a:latin typeface="Vale Sans"/>
              </a:rPr>
              <a:t>Reavaliar periodicamente a rotina. </a:t>
            </a:r>
          </a:p>
          <a:p>
            <a:pPr marL="457200" indent="-457200" algn="just">
              <a:buClr>
                <a:srgbClr val="747678"/>
              </a:buClr>
              <a:buSzPts val="1600"/>
              <a:buFont typeface="Wingdings" pitchFamily="2" charset="2"/>
              <a:buChar char="Ø"/>
            </a:pPr>
            <a:r>
              <a:rPr lang="pt-BR" sz="2800" dirty="0">
                <a:solidFill>
                  <a:schemeClr val="dk1"/>
                </a:solidFill>
                <a:latin typeface="Vale Sans"/>
              </a:rPr>
              <a:t>Analisar quais das cinco categorias da atuação da coordenação pedagógica (p. 54) estão mais frágeis em sua unidade e quais são os pontos mais consolidados na rotina. </a:t>
            </a:r>
          </a:p>
          <a:p>
            <a:pPr marL="457200" indent="-457200" algn="just">
              <a:buClr>
                <a:srgbClr val="747678"/>
              </a:buClr>
              <a:buSzPts val="1600"/>
              <a:buFont typeface="Wingdings" pitchFamily="2" charset="2"/>
              <a:buChar char="Ø"/>
            </a:pPr>
            <a:r>
              <a:rPr lang="pt-BR" sz="2800" dirty="0">
                <a:solidFill>
                  <a:schemeClr val="dk1"/>
                </a:solidFill>
                <a:latin typeface="Vale Sans"/>
              </a:rPr>
              <a:t>Compartilhar com os pares a análise a fim de encontrar equilíbrio. Quais ações podem/devem ser delegadas, reorganizadas ou compartilhadas? Quais precisam ser alteradas em sua frequência? </a:t>
            </a:r>
          </a:p>
          <a:p>
            <a:pPr marL="457200" indent="-457200" algn="just">
              <a:buClr>
                <a:srgbClr val="747678"/>
              </a:buClr>
              <a:buSzPts val="1600"/>
              <a:buFont typeface="Wingdings" pitchFamily="2" charset="2"/>
              <a:buChar char="Ø"/>
            </a:pPr>
            <a:r>
              <a:rPr lang="pt-BR" sz="2800" dirty="0">
                <a:solidFill>
                  <a:schemeClr val="dk1"/>
                </a:solidFill>
                <a:latin typeface="Vale Sans"/>
              </a:rPr>
              <a:t>Criar e organizar planos de trabalho que listem ações e encaminhamentos para as dimensões que estão mais frágeis. 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10385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f43b67975_0_57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33f43b67975_0_573"/>
          <p:cNvSpPr txBox="1"/>
          <p:nvPr/>
        </p:nvSpPr>
        <p:spPr>
          <a:xfrm>
            <a:off x="443398" y="4156995"/>
            <a:ext cx="113052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sz="3600" b="1">
                <a:solidFill>
                  <a:srgbClr val="FFFFFF"/>
                </a:solidFill>
              </a:rPr>
              <a:t>Pauta dos encontros com os professores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ce67e474d1_0_121"/>
          <p:cNvSpPr txBox="1"/>
          <p:nvPr/>
        </p:nvSpPr>
        <p:spPr>
          <a:xfrm>
            <a:off x="1675925" y="325600"/>
            <a:ext cx="8528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Professores de 1º e 2º ano</a:t>
            </a:r>
            <a:endParaRPr sz="22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4" name="Google Shape;544;g3ce67e474d1_0_121"/>
          <p:cNvGraphicFramePr/>
          <p:nvPr/>
        </p:nvGraphicFramePr>
        <p:xfrm>
          <a:off x="2008963" y="1336410"/>
          <a:ext cx="7862300" cy="3461690"/>
        </p:xfrm>
        <a:graphic>
          <a:graphicData uri="http://schemas.openxmlformats.org/drawingml/2006/table">
            <a:tbl>
              <a:tblPr>
                <a:noFill/>
                <a:tableStyleId>{FDB5B909-E83B-4A99-8263-F0FEA9F3B3F5}</a:tableStyleId>
              </a:tblPr>
              <a:tblGrid>
                <a:gridCol w="78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1</a:t>
                      </a: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Leitura literária pela formadora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2- </a:t>
                      </a:r>
                      <a:r>
                        <a:rPr lang="en-US" sz="1800" b="1">
                          <a:solidFill>
                            <a:srgbClr val="387C65"/>
                          </a:solidFill>
                        </a:rPr>
                        <a:t>Plano de Formação 2026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3- </a:t>
                      </a:r>
                      <a:r>
                        <a:rPr lang="en-US" sz="1800" b="1">
                          <a:solidFill>
                            <a:srgbClr val="387C65"/>
                          </a:solidFill>
                        </a:rPr>
                        <a:t>Pausa Avaliativa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387C65"/>
                          </a:solidFill>
                        </a:rPr>
                        <a:t>4- Cadernos dos estudantes: apresentação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387C65"/>
                          </a:solidFill>
                        </a:rPr>
                        <a:t>5- SD Jogos de Mesa + tematização da prática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387C65"/>
                          </a:solidFill>
                        </a:rPr>
                        <a:t>6- Atividade Prática/ Combinados/ Espaço digital de formação/ Avaliação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ce67e474d1_0_126"/>
          <p:cNvSpPr txBox="1"/>
          <p:nvPr/>
        </p:nvSpPr>
        <p:spPr>
          <a:xfrm>
            <a:off x="1675925" y="325600"/>
            <a:ext cx="8528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Professores de 3º ano</a:t>
            </a:r>
            <a:endParaRPr sz="22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0" name="Google Shape;550;g3ce67e474d1_0_126"/>
          <p:cNvGraphicFramePr/>
          <p:nvPr/>
        </p:nvGraphicFramePr>
        <p:xfrm>
          <a:off x="2008963" y="1336410"/>
          <a:ext cx="7862300" cy="3891000"/>
        </p:xfrm>
        <a:graphic>
          <a:graphicData uri="http://schemas.openxmlformats.org/drawingml/2006/table">
            <a:tbl>
              <a:tblPr>
                <a:noFill/>
                <a:tableStyleId>{FDB5B909-E83B-4A99-8263-F0FEA9F3B3F5}</a:tableStyleId>
              </a:tblPr>
              <a:tblGrid>
                <a:gridCol w="78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1</a:t>
                      </a: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Leitura literária pela formadora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2- </a:t>
                      </a:r>
                      <a:r>
                        <a:rPr lang="en-US" sz="1800" b="1">
                          <a:solidFill>
                            <a:srgbClr val="387C65"/>
                          </a:solidFill>
                        </a:rPr>
                        <a:t>Plano de Formação 2026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3- </a:t>
                      </a:r>
                      <a:r>
                        <a:rPr lang="en-US" sz="1800" b="1">
                          <a:solidFill>
                            <a:srgbClr val="387C65"/>
                          </a:solidFill>
                        </a:rPr>
                        <a:t>Pausa Avaliativa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387C65"/>
                          </a:solidFill>
                        </a:rPr>
                        <a:t>4- Caderno dos Estudantes - apresentação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5</a:t>
                      </a: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 </a:t>
                      </a:r>
                      <a:r>
                        <a:rPr lang="en-US" sz="1800" b="1">
                          <a:solidFill>
                            <a:srgbClr val="387C65"/>
                          </a:solidFill>
                        </a:rPr>
                        <a:t>Tematização da prática:  produção de indicação literária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6</a:t>
                      </a: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Atividade</a:t>
                      </a: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prática e proposta de registro / Espa</a:t>
                      </a:r>
                      <a:r>
                        <a:rPr lang="en-US" sz="1800" b="1">
                          <a:solidFill>
                            <a:srgbClr val="387C65"/>
                          </a:solidFill>
                        </a:rPr>
                        <a:t>ço digital de formação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7</a:t>
                      </a: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Finalização / Avaliação 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ce67e474d1_0_131"/>
          <p:cNvSpPr txBox="1"/>
          <p:nvPr/>
        </p:nvSpPr>
        <p:spPr>
          <a:xfrm>
            <a:off x="681125" y="46350"/>
            <a:ext cx="11296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Professores de 4º e 5º ano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6" name="Google Shape;556;g3ce67e474d1_0_131"/>
          <p:cNvGraphicFramePr/>
          <p:nvPr/>
        </p:nvGraphicFramePr>
        <p:xfrm>
          <a:off x="936663" y="2021135"/>
          <a:ext cx="7950750" cy="3685925"/>
        </p:xfrm>
        <a:graphic>
          <a:graphicData uri="http://schemas.openxmlformats.org/drawingml/2006/table">
            <a:tbl>
              <a:tblPr>
                <a:noFill/>
                <a:tableStyleId>{FDB5B909-E83B-4A99-8263-F0FEA9F3B3F5}</a:tableStyleId>
              </a:tblPr>
              <a:tblGrid>
                <a:gridCol w="795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87C65"/>
                          </a:solidFill>
                        </a:rPr>
                        <a:t>1</a:t>
                      </a:r>
                      <a:r>
                        <a:rPr lang="en-US" sz="20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Leitura literária pela formadora</a:t>
                      </a:r>
                      <a:endParaRPr sz="20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87C65"/>
                          </a:solidFill>
                        </a:rPr>
                        <a:t>2- </a:t>
                      </a:r>
                      <a:r>
                        <a:rPr lang="en-US" sz="2000" b="1">
                          <a:solidFill>
                            <a:srgbClr val="387C65"/>
                          </a:solidFill>
                        </a:rPr>
                        <a:t>Plano de formação 2026</a:t>
                      </a:r>
                      <a:endParaRPr sz="20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87C65"/>
                          </a:solidFill>
                        </a:rPr>
                        <a:t>3- </a:t>
                      </a:r>
                      <a:r>
                        <a:rPr lang="en-US" sz="2000" b="1">
                          <a:solidFill>
                            <a:srgbClr val="387C65"/>
                          </a:solidFill>
                        </a:rPr>
                        <a:t>Pausa Avaliativa</a:t>
                      </a:r>
                      <a:endParaRPr sz="20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87C65"/>
                          </a:solidFill>
                        </a:rPr>
                        <a:t>4- </a:t>
                      </a:r>
                      <a:r>
                        <a:rPr lang="en-US" sz="2000" b="1">
                          <a:solidFill>
                            <a:srgbClr val="387C65"/>
                          </a:solidFill>
                        </a:rPr>
                        <a:t>Dupla conceitualização - contos de artimanha</a:t>
                      </a:r>
                      <a:endParaRPr sz="20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87C65"/>
                          </a:solidFill>
                        </a:rPr>
                        <a:t>5-</a:t>
                      </a:r>
                      <a:r>
                        <a:rPr lang="en-US" sz="2000" b="1">
                          <a:solidFill>
                            <a:srgbClr val="387C65"/>
                          </a:solidFill>
                        </a:rPr>
                        <a:t> Tematização da prática: análise de cenas de escrita por meio da professora</a:t>
                      </a:r>
                      <a:endParaRPr sz="20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87C65"/>
                          </a:solidFill>
                        </a:rPr>
                        <a:t>6- Atividade prática/Finalização/Combinados Espaço digital de formação / Avaliação do encontro</a:t>
                      </a:r>
                      <a:r>
                        <a:rPr lang="en-US" sz="20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ce67e474d1_0_2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g3ce67e474d1_0_220"/>
          <p:cNvSpPr txBox="1"/>
          <p:nvPr/>
        </p:nvSpPr>
        <p:spPr>
          <a:xfrm>
            <a:off x="443398" y="4156995"/>
            <a:ext cx="113052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sz="3600" b="1">
                <a:solidFill>
                  <a:srgbClr val="FFFFFF"/>
                </a:solidFill>
              </a:rPr>
              <a:t>Focos de observação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ce65f870f5_0_41"/>
          <p:cNvSpPr txBox="1"/>
          <p:nvPr/>
        </p:nvSpPr>
        <p:spPr>
          <a:xfrm>
            <a:off x="1844333" y="2309867"/>
            <a:ext cx="8863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3ce65f870f5_0_41"/>
          <p:cNvSpPr txBox="1"/>
          <p:nvPr/>
        </p:nvSpPr>
        <p:spPr>
          <a:xfrm>
            <a:off x="412925" y="149275"/>
            <a:ext cx="11165400" cy="6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Durante os encontros de formação com os professores, a coordenação pedagógica é nossa aliada, ou seja, atua como formador(a) provocando e acompanhando as discussões realizadas. </a:t>
            </a: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No encontro de professores de  1o e 2o anos:</a:t>
            </a:r>
            <a:endParaRPr sz="1900" b="1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Vamos analisar cenas de sala de aula com intervenções docentes para cada criança/dupla.</a:t>
            </a: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Observe e anote o que as professoras comentam sobre essas intervenções. Elas consideram os saberes dos estudantes? Observam que são perguntas que fomentam a reflexão sobre o sistema de escrita (quais, quantas letras e em que ordem são utilizadas)?</a:t>
            </a: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No encontro de professores de 3o anos:</a:t>
            </a:r>
            <a:endParaRPr sz="1900" b="1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Vamos tematizar o vídeo em que a professora assegura todas as condições didáticas para a produção coletiva de uma indicação literária. Observe e anote o que as professoras comentam sobre o papel da professora como escriba. A forma como ela registra na lousa e o que ela coloca em discussão com as crianças são foco de análise pelos grupos?</a:t>
            </a: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No encontro de professores de 4o e 5o anos</a:t>
            </a:r>
            <a:endParaRPr sz="1900" b="1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Vale Sans"/>
                <a:ea typeface="Vale Sans"/>
                <a:cs typeface="Vale Sans"/>
                <a:sym typeface="Vale Sans"/>
              </a:rPr>
              <a:t>Vamos ler dois contos de artimanha e analisar suas características. Observe e anote a forma como o grupo preenche o quadro sobre as histórias e se consegue analisar o que é essencial nos contos. Em seguida, os professores fazem relação com a prática em sala de aula? Como fazem isso?</a:t>
            </a: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Vale Sans"/>
              <a:ea typeface="Vale Sans"/>
              <a:cs typeface="Vale Sans"/>
              <a:sym typeface="Val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15ae8dd162_0_1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7F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15ae8dd162_0_1078"/>
          <p:cNvSpPr txBox="1"/>
          <p:nvPr/>
        </p:nvSpPr>
        <p:spPr>
          <a:xfrm>
            <a:off x="915876" y="4176425"/>
            <a:ext cx="90888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Leitura literária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cf3401737f_0_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3cf3401737f_0_71"/>
          <p:cNvSpPr txBox="1"/>
          <p:nvPr/>
        </p:nvSpPr>
        <p:spPr>
          <a:xfrm>
            <a:off x="443398" y="4156995"/>
            <a:ext cx="113052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Parte 2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cf3401737f_0_77"/>
          <p:cNvSpPr txBox="1"/>
          <p:nvPr/>
        </p:nvSpPr>
        <p:spPr>
          <a:xfrm>
            <a:off x="1844333" y="2309867"/>
            <a:ext cx="8863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3cf3401737f_0_77"/>
          <p:cNvSpPr txBox="1"/>
          <p:nvPr/>
        </p:nvSpPr>
        <p:spPr>
          <a:xfrm>
            <a:off x="840600" y="478642"/>
            <a:ext cx="10510800" cy="59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1"/>
                </a:solidFill>
              </a:rPr>
              <a:t>Retomar os focos de observação levantados no encontro 1 e discutir: quais demandas se evidenciaram para ajustarmos o plano de formação? </a:t>
            </a:r>
            <a:endParaRPr sz="27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1"/>
                </a:solidFill>
              </a:rPr>
              <a:t>Quais estratégias serão priorizadas pelas Cps considerando os conteúdos previstos para o Ciclo 1 da Formação?  </a:t>
            </a:r>
            <a:endParaRPr sz="27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1"/>
                </a:solidFill>
              </a:rPr>
              <a:t>Como os materiais disponíveis no Espaço digital de formação podem contribuir para a elaboração do Plano de Formação das Professoras no Ciclo 1? </a:t>
            </a:r>
            <a:endParaRPr sz="27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1"/>
                </a:solidFill>
              </a:rPr>
              <a:t>Preencher coletivamente o Plano de Formação no PPT</a:t>
            </a:r>
            <a:endParaRPr sz="27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>
          <a:extLst>
            <a:ext uri="{FF2B5EF4-FFF2-40B4-BE49-F238E27FC236}">
              <a16:creationId xmlns:a16="http://schemas.microsoft.com/office/drawing/2014/main" id="{0F9EA2A5-8127-E74C-6F99-0B3913F20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cf3401737f_0_77">
            <a:extLst>
              <a:ext uri="{FF2B5EF4-FFF2-40B4-BE49-F238E27FC236}">
                <a16:creationId xmlns:a16="http://schemas.microsoft.com/office/drawing/2014/main" id="{4AF783C2-F821-894B-D473-8E230F425879}"/>
              </a:ext>
            </a:extLst>
          </p:cNvPr>
          <p:cNvSpPr txBox="1"/>
          <p:nvPr/>
        </p:nvSpPr>
        <p:spPr>
          <a:xfrm>
            <a:off x="1844333" y="2309867"/>
            <a:ext cx="8863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3cf3401737f_0_77">
            <a:extLst>
              <a:ext uri="{FF2B5EF4-FFF2-40B4-BE49-F238E27FC236}">
                <a16:creationId xmlns:a16="http://schemas.microsoft.com/office/drawing/2014/main" id="{DBCB54DF-00A6-8F3C-F68C-FB865E5BB4BA}"/>
              </a:ext>
            </a:extLst>
          </p:cNvPr>
          <p:cNvSpPr txBox="1"/>
          <p:nvPr/>
        </p:nvSpPr>
        <p:spPr>
          <a:xfrm>
            <a:off x="322729" y="242048"/>
            <a:ext cx="11028671" cy="651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BR" sz="2700" dirty="0">
                <a:solidFill>
                  <a:schemeClr val="accent1"/>
                </a:solidFill>
              </a:rPr>
              <a:t>Indicação literária – 3º ano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lang="pt-BR" sz="2700" dirty="0">
              <a:solidFill>
                <a:schemeClr val="accent1"/>
              </a:solidFill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Tx/>
              <a:buChar char="-"/>
            </a:pPr>
            <a:r>
              <a:rPr lang="pt-BR" sz="2400" dirty="0">
                <a:solidFill>
                  <a:schemeClr val="accent1"/>
                </a:solidFill>
              </a:rPr>
              <a:t>Assegurar momentos de leitura pela professora seguida de uma roda de conversa que aborde os principais aspectos do livro (dentre aqueles que merecem ser indicados)</a:t>
            </a: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Tx/>
              <a:buChar char="-"/>
            </a:pPr>
            <a:r>
              <a:rPr lang="pt-BR" sz="2400" dirty="0">
                <a:solidFill>
                  <a:schemeClr val="accent1"/>
                </a:solidFill>
              </a:rPr>
              <a:t>Ampliação do repertório do gênero. – indicação literária (para professores e estudantes)</a:t>
            </a: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Tx/>
              <a:buChar char="-"/>
            </a:pPr>
            <a:r>
              <a:rPr lang="pt-BR" sz="2400" dirty="0">
                <a:solidFill>
                  <a:schemeClr val="accent1"/>
                </a:solidFill>
              </a:rPr>
              <a:t>Assegurar no planejamento / agenda o papel do escriba (problematizar a linguagem escrita, reler o que já escreveu para continuar, retomar o planejamento do texto, pedir que as crianças ditem no ritmo da escrita da professora, fazer os combinados antes, fazer uma retomada das atividades anterior à situações de produção. </a:t>
            </a: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Tx/>
              <a:buChar char="-"/>
            </a:pPr>
            <a:r>
              <a:rPr lang="pt-BR" sz="2400" dirty="0">
                <a:solidFill>
                  <a:schemeClr val="accent1"/>
                </a:solidFill>
              </a:rPr>
              <a:t>Ter assegurado o contexto comunicativo/social – para quem estão escrevendo a indicação? Onde o texto vai ser publicado?</a:t>
            </a:r>
            <a:endParaRPr sz="2400" dirty="0">
              <a:solidFill>
                <a:schemeClr val="accent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733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9D0DF54-93D5-2C91-0D2A-F2F1BD140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37762"/>
              </p:ext>
            </p:extLst>
          </p:nvPr>
        </p:nvGraphicFramePr>
        <p:xfrm>
          <a:off x="773723" y="375138"/>
          <a:ext cx="10925907" cy="6251381"/>
        </p:xfrm>
        <a:graphic>
          <a:graphicData uri="http://schemas.openxmlformats.org/drawingml/2006/table">
            <a:tbl>
              <a:tblPr/>
              <a:tblGrid>
                <a:gridCol w="987128">
                  <a:extLst>
                    <a:ext uri="{9D8B030D-6E8A-4147-A177-3AD203B41FA5}">
                      <a16:colId xmlns:a16="http://schemas.microsoft.com/office/drawing/2014/main" val="1434355360"/>
                    </a:ext>
                  </a:extLst>
                </a:gridCol>
                <a:gridCol w="3837061">
                  <a:extLst>
                    <a:ext uri="{9D8B030D-6E8A-4147-A177-3AD203B41FA5}">
                      <a16:colId xmlns:a16="http://schemas.microsoft.com/office/drawing/2014/main" val="60336235"/>
                    </a:ext>
                  </a:extLst>
                </a:gridCol>
                <a:gridCol w="3924973">
                  <a:extLst>
                    <a:ext uri="{9D8B030D-6E8A-4147-A177-3AD203B41FA5}">
                      <a16:colId xmlns:a16="http://schemas.microsoft.com/office/drawing/2014/main" val="914553643"/>
                    </a:ext>
                  </a:extLst>
                </a:gridCol>
                <a:gridCol w="2176745">
                  <a:extLst>
                    <a:ext uri="{9D8B030D-6E8A-4147-A177-3AD203B41FA5}">
                      <a16:colId xmlns:a16="http://schemas.microsoft.com/office/drawing/2014/main" val="2240776317"/>
                    </a:ext>
                  </a:extLst>
                </a:gridCol>
              </a:tblGrid>
              <a:tr h="18316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Duração/ Período/</a:t>
                      </a:r>
                      <a:endParaRPr lang="pt-BR" sz="20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Grupo</a:t>
                      </a:r>
                      <a:endParaRPr lang="pt-BR" sz="20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Conteúdos/ Demandas formativas</a:t>
                      </a:r>
                      <a:endParaRPr lang="pt-BR" sz="20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pt-BR" sz="2000" dirty="0">
                          <a:effectLst/>
                          <a:highlight>
                            <a:srgbClr val="EFEFEF"/>
                          </a:highlight>
                        </a:rPr>
                      </a:b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Trilhos da Alfabetização e Secretaria de Educação</a:t>
                      </a:r>
                      <a:endParaRPr lang="pt-BR" sz="20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Coordenadoras pedagógicas</a:t>
                      </a:r>
                      <a:b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Conteúdos</a:t>
                      </a:r>
                      <a:endParaRPr lang="pt-BR" sz="20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pt-BR" sz="2000" dirty="0">
                          <a:effectLst/>
                          <a:highlight>
                            <a:srgbClr val="EFEFEF"/>
                          </a:highlight>
                        </a:rPr>
                      </a:b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O que fazer até o ciclo 2? </a:t>
                      </a:r>
                      <a:endParaRPr lang="pt-BR" sz="20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Coordenadoras pedagógicas</a:t>
                      </a:r>
                      <a:endParaRPr lang="pt-BR" sz="20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Estratégias/ Ações formativas</a:t>
                      </a:r>
                      <a:endParaRPr lang="pt-BR" sz="20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1997"/>
                  </a:ext>
                </a:extLst>
              </a:tr>
              <a:tr h="397019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FE2F3"/>
                          </a:highlight>
                          <a:latin typeface="Arial" panose="020B0604020202020204" pitchFamily="34" charset="0"/>
                        </a:rPr>
                        <a:t>Professores de 1os e 2os Anos</a:t>
                      </a: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  <a:p>
                      <a:pPr fontAlgn="t"/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pt-BR" sz="1800" b="0" i="0" u="none" strike="noStrike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CFE2F3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Plano de formação</a:t>
                      </a:r>
                    </a:p>
                    <a:p>
                      <a:pPr rtl="0" fontAlgn="base"/>
                      <a:r>
                        <a:rPr lang="pt-BR" sz="1800" b="0" i="0" u="none" strike="noStrike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CFE2F3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Pausa avaliativa</a:t>
                      </a:r>
                    </a:p>
                    <a:p>
                      <a:pPr rtl="0" fontAlgn="base"/>
                      <a:r>
                        <a:rPr lang="pt-BR" sz="1800" b="0" i="0" u="none" strike="noStrike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CFE2F3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Caderno dos estudantes</a:t>
                      </a:r>
                    </a:p>
                    <a:p>
                      <a:pPr rtl="0" fontAlgn="base"/>
                      <a:r>
                        <a:rPr lang="pt-BR" sz="1800" b="0" i="0" u="none" strike="noStrike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CFE2F3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Planejamento e intervenções da professora para assegurar uma boa situação de escrita pelos estudantes; </a:t>
                      </a:r>
                    </a:p>
                    <a:p>
                      <a:pPr rtl="0" fontAlgn="base"/>
                      <a:r>
                        <a:rPr lang="pt-BR" sz="1800" b="0" i="0" u="none" strike="noStrike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CFE2F3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Planejamento da prática docente com foco nas propostas do caderno dos estudantes</a:t>
                      </a:r>
                    </a:p>
                    <a:p>
                      <a:br>
                        <a:rPr lang="pt-BR" sz="2800" b="0" dirty="0">
                          <a:effectLst/>
                          <a:highlight>
                            <a:srgbClr val="CFE2F3"/>
                          </a:highlight>
                        </a:rPr>
                      </a:br>
                      <a:endParaRPr lang="pt-BR" sz="2800" dirty="0">
                        <a:effectLst/>
                        <a:highlight>
                          <a:srgbClr val="CFE2F3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Análise de escritas para mapear os saberes das crianças</a:t>
                      </a: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Formar duplas produtivas (conhecimentos próximos) – essas duplas vão trabalhar sempre nas situações de leitura e escrita pelo estudante (por um período, avaliar constantemente)</a:t>
                      </a: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 - módulo – vamos organizar as duplas junto com as professora, a partir da escrita das crianças. (ou a professora já traz e analisamos juntos a pertinência)</a:t>
                      </a: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3373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F3620B4-E9B7-E36C-B19F-09DFF14D1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354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6DA9A-22A6-309A-8506-A5B45DBBD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81AECE8-220D-5BF3-B4AE-BE43FCB87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47147"/>
              </p:ext>
            </p:extLst>
          </p:nvPr>
        </p:nvGraphicFramePr>
        <p:xfrm>
          <a:off x="758283" y="375138"/>
          <a:ext cx="10941347" cy="6063970"/>
        </p:xfrm>
        <a:graphic>
          <a:graphicData uri="http://schemas.openxmlformats.org/drawingml/2006/table">
            <a:tbl>
              <a:tblPr/>
              <a:tblGrid>
                <a:gridCol w="988523">
                  <a:extLst>
                    <a:ext uri="{9D8B030D-6E8A-4147-A177-3AD203B41FA5}">
                      <a16:colId xmlns:a16="http://schemas.microsoft.com/office/drawing/2014/main" val="1434355360"/>
                    </a:ext>
                  </a:extLst>
                </a:gridCol>
                <a:gridCol w="3239466">
                  <a:extLst>
                    <a:ext uri="{9D8B030D-6E8A-4147-A177-3AD203B41FA5}">
                      <a16:colId xmlns:a16="http://schemas.microsoft.com/office/drawing/2014/main" val="60336235"/>
                    </a:ext>
                  </a:extLst>
                </a:gridCol>
                <a:gridCol w="4533537">
                  <a:extLst>
                    <a:ext uri="{9D8B030D-6E8A-4147-A177-3AD203B41FA5}">
                      <a16:colId xmlns:a16="http://schemas.microsoft.com/office/drawing/2014/main" val="914553643"/>
                    </a:ext>
                  </a:extLst>
                </a:gridCol>
                <a:gridCol w="2179821">
                  <a:extLst>
                    <a:ext uri="{9D8B030D-6E8A-4147-A177-3AD203B41FA5}">
                      <a16:colId xmlns:a16="http://schemas.microsoft.com/office/drawing/2014/main" val="2240776317"/>
                    </a:ext>
                  </a:extLst>
                </a:gridCol>
              </a:tblGrid>
              <a:tr h="21673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Duração/ Período/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Grupo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Conteúdos/ Demandas formativas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pt-BR" sz="1600" dirty="0">
                          <a:effectLst/>
                          <a:highlight>
                            <a:srgbClr val="EFEFEF"/>
                          </a:highlight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Trilhos da Alfabetização e Secretaria de Educação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Coordenadoras pedagógicas</a:t>
                      </a:r>
                      <a:b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Conteúdos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pt-BR" sz="1600" dirty="0">
                          <a:effectLst/>
                          <a:highlight>
                            <a:srgbClr val="EFEFEF"/>
                          </a:highlight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O que fazer até o ciclo 2? 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Coordenadoras pedagógicas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Estratégias/ Ações formativas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1997"/>
                  </a:ext>
                </a:extLst>
              </a:tr>
              <a:tr h="368865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FE2F3"/>
                          </a:highlight>
                          <a:latin typeface="Arial" panose="020B0604020202020204" pitchFamily="34" charset="0"/>
                        </a:rPr>
                        <a:t>Professores de 1os e 2os Anos</a:t>
                      </a: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  <a:p>
                      <a:pPr fontAlgn="t"/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pt-BR" sz="1800" b="0" i="0" u="none" strike="noStrike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CFE2F3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Plano de formação</a:t>
                      </a:r>
                    </a:p>
                    <a:p>
                      <a:pPr rtl="0" fontAlgn="base"/>
                      <a:r>
                        <a:rPr lang="pt-BR" sz="1800" b="0" i="0" u="none" strike="noStrike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CFE2F3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Pausa avaliativa</a:t>
                      </a:r>
                    </a:p>
                    <a:p>
                      <a:pPr rtl="0" fontAlgn="base"/>
                      <a:r>
                        <a:rPr lang="pt-BR" sz="1800" b="0" i="0" u="none" strike="noStrike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CFE2F3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Caderno dos estudantes</a:t>
                      </a:r>
                    </a:p>
                    <a:p>
                      <a:pPr rtl="0" fontAlgn="base"/>
                      <a:r>
                        <a:rPr lang="pt-BR" sz="1800" b="0" i="0" u="none" strike="noStrike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CFE2F3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Planejamento e intervenções da professora para assegurar uma boa situação de escrita pelos estudantes; </a:t>
                      </a:r>
                    </a:p>
                    <a:p>
                      <a:pPr rtl="0" fontAlgn="base"/>
                      <a:r>
                        <a:rPr lang="pt-BR" sz="1800" b="0" i="0" u="none" strike="noStrike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CFE2F3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Planejamento da prática docente com foco nas propostas do caderno dos estudantes</a:t>
                      </a: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Atividade prática</a:t>
                      </a: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highlight>
                            <a:srgbClr val="CFE2F3"/>
                          </a:highlight>
                        </a:rPr>
                        <a:t>SME - 2º ano – discutir indicação literária (ampliação do gênero e professor como escriba – vídeo)</a:t>
                      </a: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 - módulo – vamos organizar as duplas junto com as professora, a partir da escrita das crianças. (ou a professora já traz e analisamos juntos a pertinência)</a:t>
                      </a: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3373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08E29C5-DE77-E245-546E-0B509E6F7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018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3B390-C747-4422-EB11-A4A9BC1B4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69741F9-8855-0EC8-4CA2-9D45B2C85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289850"/>
              </p:ext>
            </p:extLst>
          </p:nvPr>
        </p:nvGraphicFramePr>
        <p:xfrm>
          <a:off x="246185" y="352835"/>
          <a:ext cx="11699630" cy="6795064"/>
        </p:xfrm>
        <a:graphic>
          <a:graphicData uri="http://schemas.openxmlformats.org/drawingml/2006/table">
            <a:tbl>
              <a:tblPr/>
              <a:tblGrid>
                <a:gridCol w="1057032">
                  <a:extLst>
                    <a:ext uri="{9D8B030D-6E8A-4147-A177-3AD203B41FA5}">
                      <a16:colId xmlns:a16="http://schemas.microsoft.com/office/drawing/2014/main" val="1434355360"/>
                    </a:ext>
                  </a:extLst>
                </a:gridCol>
                <a:gridCol w="3177394">
                  <a:extLst>
                    <a:ext uri="{9D8B030D-6E8A-4147-A177-3AD203B41FA5}">
                      <a16:colId xmlns:a16="http://schemas.microsoft.com/office/drawing/2014/main" val="60336235"/>
                    </a:ext>
                  </a:extLst>
                </a:gridCol>
                <a:gridCol w="4322606">
                  <a:extLst>
                    <a:ext uri="{9D8B030D-6E8A-4147-A177-3AD203B41FA5}">
                      <a16:colId xmlns:a16="http://schemas.microsoft.com/office/drawing/2014/main" val="914553643"/>
                    </a:ext>
                  </a:extLst>
                </a:gridCol>
                <a:gridCol w="3142598">
                  <a:extLst>
                    <a:ext uri="{9D8B030D-6E8A-4147-A177-3AD203B41FA5}">
                      <a16:colId xmlns:a16="http://schemas.microsoft.com/office/drawing/2014/main" val="2240776317"/>
                    </a:ext>
                  </a:extLst>
                </a:gridCol>
              </a:tblGrid>
              <a:tr h="18316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Duração/ Período/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Grupo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Conteúdos/ Demandas formativas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pt-BR" sz="1600" dirty="0">
                          <a:effectLst/>
                          <a:highlight>
                            <a:srgbClr val="EFEFEF"/>
                          </a:highlight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Trilhos da Alfabetização e Secretaria de Educação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Coordenadoras pedagógicas</a:t>
                      </a:r>
                      <a:b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Conteúdos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pt-BR" sz="1600" dirty="0">
                          <a:effectLst/>
                          <a:highlight>
                            <a:srgbClr val="EFEFEF"/>
                          </a:highlight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O que fazer até o ciclo 2? 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Coordenadoras pedagógicas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Estratégias/ Ações formativas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1997"/>
                  </a:ext>
                </a:extLst>
              </a:tr>
              <a:tr h="397019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FE2F3"/>
                          </a:highlight>
                          <a:latin typeface="Arial" panose="020B0604020202020204" pitchFamily="34" charset="0"/>
                        </a:rPr>
                        <a:t>Professores 3º anos</a:t>
                      </a: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  <a:p>
                      <a:pPr fontAlgn="t"/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pt-BR" sz="2000" b="0" i="0" u="none" strike="noStrike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CFE2F3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Teia literária: autores mineiros</a:t>
                      </a:r>
                    </a:p>
                    <a:p>
                      <a:pPr rtl="0" fontAlgn="base"/>
                      <a:r>
                        <a:rPr lang="pt-BR" sz="2000" b="0" i="0" u="none" strike="noStrike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CFE2F3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Resultados da Pausa Avaliativa</a:t>
                      </a:r>
                    </a:p>
                    <a:p>
                      <a:pPr rtl="0" fontAlgn="base"/>
                      <a:r>
                        <a:rPr lang="pt-BR" sz="2000" b="0" i="0" u="none" strike="noStrike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CFE2F3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Cadernos dos estudantes</a:t>
                      </a:r>
                    </a:p>
                    <a:p>
                      <a:pPr rtl="0" fontAlgn="base"/>
                      <a:r>
                        <a:rPr lang="pt-BR" sz="2000" b="0" i="0" u="none" strike="noStrike" cap="none" dirty="0">
                          <a:solidFill>
                            <a:schemeClr val="tx1"/>
                          </a:solidFill>
                          <a:effectLst/>
                          <a:highlight>
                            <a:srgbClr val="CFE2F3"/>
                          </a:highlight>
                          <a:latin typeface="+mn-lt"/>
                          <a:ea typeface="+mn-ea"/>
                          <a:cs typeface="+mn-cs"/>
                          <a:sym typeface="Arial"/>
                        </a:rPr>
                        <a:t>Indicação literária - condições didáticas da produção textual</a:t>
                      </a: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 - Conferir o resultado do primeiro diagnóstico de escrita</a:t>
                      </a: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Ampliar o repertório do gênero indicação literária</a:t>
                      </a: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Observar a escrita por meio da professora a partir dos critérios levantados no encontro Érica</a:t>
                      </a: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Assegurar momentos de leitura pela professora com conversa sobre o lido para apoiar a produção da indicação </a:t>
                      </a: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Atividade prática</a:t>
                      </a: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Diagnóstico de escrita para as crianças com escrita não alfabética </a:t>
                      </a: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Módulo</a:t>
                      </a: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Observação de aula (pauta com os critérios levantados no encontro)</a:t>
                      </a: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Análise de agenda ou situação de observação de aula (momentos de leitura)</a:t>
                      </a: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3373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1CC3DBE-FD3B-F573-17C0-1CD625FC8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941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EDE11-C8D6-AAEC-E25A-BD0E4ABB4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A512528-2B09-4172-DFDD-B3DE3493E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93280"/>
              </p:ext>
            </p:extLst>
          </p:nvPr>
        </p:nvGraphicFramePr>
        <p:xfrm>
          <a:off x="438901" y="641068"/>
          <a:ext cx="11314197" cy="5880664"/>
        </p:xfrm>
        <a:graphic>
          <a:graphicData uri="http://schemas.openxmlformats.org/drawingml/2006/table">
            <a:tbl>
              <a:tblPr/>
              <a:tblGrid>
                <a:gridCol w="1022209">
                  <a:extLst>
                    <a:ext uri="{9D8B030D-6E8A-4147-A177-3AD203B41FA5}">
                      <a16:colId xmlns:a16="http://schemas.microsoft.com/office/drawing/2014/main" val="1434355360"/>
                    </a:ext>
                  </a:extLst>
                </a:gridCol>
                <a:gridCol w="3765569">
                  <a:extLst>
                    <a:ext uri="{9D8B030D-6E8A-4147-A177-3AD203B41FA5}">
                      <a16:colId xmlns:a16="http://schemas.microsoft.com/office/drawing/2014/main" val="60336235"/>
                    </a:ext>
                  </a:extLst>
                </a:gridCol>
                <a:gridCol w="4272316">
                  <a:extLst>
                    <a:ext uri="{9D8B030D-6E8A-4147-A177-3AD203B41FA5}">
                      <a16:colId xmlns:a16="http://schemas.microsoft.com/office/drawing/2014/main" val="914553643"/>
                    </a:ext>
                  </a:extLst>
                </a:gridCol>
                <a:gridCol w="2254103">
                  <a:extLst>
                    <a:ext uri="{9D8B030D-6E8A-4147-A177-3AD203B41FA5}">
                      <a16:colId xmlns:a16="http://schemas.microsoft.com/office/drawing/2014/main" val="2240776317"/>
                    </a:ext>
                  </a:extLst>
                </a:gridCol>
              </a:tblGrid>
              <a:tr h="18316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Duração/ Período/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Grupo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Conteúdos/ Demandas formativas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pt-BR" sz="1600" dirty="0">
                          <a:effectLst/>
                          <a:highlight>
                            <a:srgbClr val="EFEFEF"/>
                          </a:highlight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Trilhos da Alfabetização e Secretaria de Educação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Coordenadoras pedagógicas</a:t>
                      </a:r>
                      <a:b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Conteúdos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pt-BR" sz="1600" dirty="0">
                          <a:effectLst/>
                          <a:highlight>
                            <a:srgbClr val="EFEFEF"/>
                          </a:highlight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O que fazer até o ciclo 2? 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Coordenadoras pedagógicas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EFEF"/>
                          </a:highlight>
                          <a:latin typeface="Arial" panose="020B0604020202020204" pitchFamily="34" charset="0"/>
                        </a:rPr>
                        <a:t>Estratégias/ Ações formativas</a:t>
                      </a:r>
                      <a:endParaRPr lang="pt-BR" sz="1600" dirty="0">
                        <a:effectLst/>
                        <a:highlight>
                          <a:srgbClr val="EFEFEF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1997"/>
                  </a:ext>
                </a:extLst>
              </a:tr>
              <a:tr h="397019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FE2F3"/>
                          </a:highlight>
                          <a:latin typeface="Arial" panose="020B0604020202020204" pitchFamily="34" charset="0"/>
                        </a:rPr>
                        <a:t>Professores de 4º e 5º anos</a:t>
                      </a: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  <a:p>
                      <a:pPr fontAlgn="t"/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b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</a:b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  <a:p>
                      <a:pPr rtl="0" fontAlgn="base"/>
                      <a:r>
                        <a:rPr lang="pt-B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Plano de formação</a:t>
                      </a:r>
                    </a:p>
                    <a:p>
                      <a:pPr rtl="0" fontAlgn="base"/>
                      <a:r>
                        <a:rPr lang="pt-B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Pausa avaliativa</a:t>
                      </a:r>
                    </a:p>
                    <a:p>
                      <a:pPr rtl="0" fontAlgn="base"/>
                      <a:r>
                        <a:rPr lang="pt-B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Contos de Artimanha</a:t>
                      </a:r>
                    </a:p>
                    <a:p>
                      <a:pPr rtl="0" fontAlgn="base"/>
                      <a:r>
                        <a:rPr lang="pt-B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Planejamento da prática docente com foco no projeto Conto de Artimanhas com Pedro Malasartes. </a:t>
                      </a:r>
                    </a:p>
                    <a:p>
                      <a:pPr rtl="0" fontAlgn="base"/>
                      <a:r>
                        <a:rPr lang="pt-BR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Situação didática Fundamental: Escrita por meio da professora</a:t>
                      </a: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 - Orientar que as professoras registrem características dos contos de Pedro conforme as leituras forem acontecendo. (sugestão: usar a tabela usada na formação)</a:t>
                      </a: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Ampliar o conhecimento sobre as características do gênero (leitura)</a:t>
                      </a:r>
                    </a:p>
                    <a:p>
                      <a:pPr marL="342900" indent="-34290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Assegurar no planejamento do texto a ser produzido (autoria) que a artimanha apresente as características do gênero (artimanha seja de fato artimanha)</a:t>
                      </a: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 - Observar se tem planilha/cartazes no mural com anotações dos contos lidos</a:t>
                      </a: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highlight>
                          <a:srgbClr val="CFE2F3"/>
                        </a:highlight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highlight>
                            <a:srgbClr val="CFE2F3"/>
                          </a:highlight>
                        </a:rPr>
                        <a:t>- módulo</a:t>
                      </a:r>
                    </a:p>
                  </a:txBody>
                  <a:tcPr marL="43315" marR="43315" marT="43315" marB="43315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3373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77CF5CF-5412-9304-D7CD-8A10FA8A2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23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cf3401737f_0_8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g3cf3401737f_0_82"/>
          <p:cNvSpPr txBox="1"/>
          <p:nvPr/>
        </p:nvSpPr>
        <p:spPr>
          <a:xfrm>
            <a:off x="443398" y="4156995"/>
            <a:ext cx="113052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Arial"/>
              <a:buNone/>
            </a:pPr>
            <a:r>
              <a:rPr lang="en-US" sz="3600" b="1">
                <a:solidFill>
                  <a:srgbClr val="FFFFFF"/>
                </a:solidFill>
              </a:rPr>
              <a:t>Cadernos dos estudantes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cf3401737f_0_88"/>
          <p:cNvSpPr txBox="1"/>
          <p:nvPr/>
        </p:nvSpPr>
        <p:spPr>
          <a:xfrm>
            <a:off x="1844333" y="2309867"/>
            <a:ext cx="8863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g3cf3401737f_0_88"/>
          <p:cNvSpPr txBox="1"/>
          <p:nvPr/>
        </p:nvSpPr>
        <p:spPr>
          <a:xfrm>
            <a:off x="840600" y="478642"/>
            <a:ext cx="10510800" cy="39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1"/>
                </a:solidFill>
              </a:rPr>
              <a:t>Planejar como será a implementação dos Cadernos dos Estudantes na escola. </a:t>
            </a:r>
            <a:endParaRPr sz="27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1"/>
                </a:solidFill>
              </a:rPr>
              <a:t>Como será organizada a rotina da coordenação pedagógica para acompanhar o trabalho que será desenvolvido com os cadernos?</a:t>
            </a:r>
            <a:endParaRPr sz="27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cf3401737f_0_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g3cf3401737f_0_93"/>
          <p:cNvSpPr txBox="1"/>
          <p:nvPr/>
        </p:nvSpPr>
        <p:spPr>
          <a:xfrm>
            <a:off x="915876" y="4176425"/>
            <a:ext cx="97128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Atividade Prática 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f43b67975_0_58"/>
          <p:cNvSpPr txBox="1"/>
          <p:nvPr/>
        </p:nvSpPr>
        <p:spPr>
          <a:xfrm>
            <a:off x="4830170" y="472125"/>
            <a:ext cx="6181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TEIA LITERÁRIA </a:t>
            </a:r>
            <a:endParaRPr sz="30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33f43b67975_0_58"/>
          <p:cNvSpPr txBox="1"/>
          <p:nvPr/>
        </p:nvSpPr>
        <p:spPr>
          <a:xfrm>
            <a:off x="6599325" y="1216400"/>
            <a:ext cx="5186700" cy="50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3"/>
              <a:buFont typeface="Arial"/>
              <a:buNone/>
            </a:pPr>
            <a:r>
              <a:rPr lang="en-US" sz="2300" b="1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Conteúdo transversal de formação literária:</a:t>
            </a: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3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Sequência de histórias previamente pensada e organizada para provocar distintas experiências estéticas.</a:t>
            </a:r>
            <a:endParaRPr sz="2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Para 2026: Autores e Autoras Mineiras. </a:t>
            </a:r>
            <a:endParaRPr sz="2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3"/>
              <a:buFont typeface="Arial"/>
              <a:buNone/>
            </a:pPr>
            <a:endParaRPr sz="2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3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g33f43b67975_0_5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125" y="1328250"/>
            <a:ext cx="5920001" cy="44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cf3401737f_0_98"/>
          <p:cNvSpPr txBox="1">
            <a:spLocks noGrp="1"/>
          </p:cNvSpPr>
          <p:nvPr>
            <p:ph type="ctrTitle"/>
          </p:nvPr>
        </p:nvSpPr>
        <p:spPr>
          <a:xfrm>
            <a:off x="164555" y="-9"/>
            <a:ext cx="10578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Planejamento da prática e proposta de registro</a:t>
            </a:r>
            <a:endParaRPr b="1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3cf3401737f_0_98"/>
          <p:cNvSpPr txBox="1">
            <a:spLocks noGrp="1"/>
          </p:cNvSpPr>
          <p:nvPr>
            <p:ph type="body" idx="1"/>
          </p:nvPr>
        </p:nvSpPr>
        <p:spPr>
          <a:xfrm>
            <a:off x="164550" y="-541357"/>
            <a:ext cx="115488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dirty="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dirty="0">
                <a:solidFill>
                  <a:schemeClr val="dk2"/>
                </a:solidFill>
              </a:rPr>
              <a:t> </a:t>
            </a:r>
            <a:endParaRPr sz="2000" dirty="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000" dirty="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30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marL="45720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AutoNum type="arabicParenR"/>
            </a:pPr>
            <a:r>
              <a:rPr lang="en-US" sz="2300" dirty="0">
                <a:solidFill>
                  <a:schemeClr val="dk1"/>
                </a:solidFill>
              </a:rPr>
              <a:t>Junto </a:t>
            </a:r>
            <a:r>
              <a:rPr lang="en-US" sz="2300" dirty="0" err="1">
                <a:solidFill>
                  <a:schemeClr val="dk1"/>
                </a:solidFill>
              </a:rPr>
              <a:t>aos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professores</a:t>
            </a:r>
            <a:r>
              <a:rPr lang="en-US" sz="2300" dirty="0">
                <a:solidFill>
                  <a:schemeClr val="dk1"/>
                </a:solidFill>
              </a:rPr>
              <a:t> de 1º </a:t>
            </a:r>
            <a:r>
              <a:rPr lang="en-US" sz="2300" dirty="0" err="1">
                <a:solidFill>
                  <a:schemeClr val="dk1"/>
                </a:solidFill>
              </a:rPr>
              <a:t>ao</a:t>
            </a:r>
            <a:r>
              <a:rPr lang="en-US" sz="2300" dirty="0">
                <a:solidFill>
                  <a:schemeClr val="dk1"/>
                </a:solidFill>
              </a:rPr>
              <a:t> 3º </a:t>
            </a:r>
            <a:r>
              <a:rPr lang="en-US" sz="2300" dirty="0" err="1">
                <a:solidFill>
                  <a:schemeClr val="dk1"/>
                </a:solidFill>
              </a:rPr>
              <a:t>ano</a:t>
            </a:r>
            <a:r>
              <a:rPr lang="en-US" sz="2300" dirty="0">
                <a:solidFill>
                  <a:schemeClr val="dk1"/>
                </a:solidFill>
              </a:rPr>
              <a:t>, </a:t>
            </a:r>
            <a:r>
              <a:rPr lang="en-US" sz="2300" dirty="0" err="1">
                <a:solidFill>
                  <a:schemeClr val="dk1"/>
                </a:solidFill>
              </a:rPr>
              <a:t>organizar</a:t>
            </a:r>
            <a:r>
              <a:rPr lang="en-US" sz="2300" dirty="0">
                <a:solidFill>
                  <a:schemeClr val="dk1"/>
                </a:solidFill>
              </a:rPr>
              <a:t> a </a:t>
            </a:r>
            <a:r>
              <a:rPr lang="en-US" sz="2300" dirty="0" err="1">
                <a:solidFill>
                  <a:schemeClr val="dk1"/>
                </a:solidFill>
              </a:rPr>
              <a:t>rotina</a:t>
            </a:r>
            <a:r>
              <a:rPr lang="en-US" sz="2300" dirty="0">
                <a:solidFill>
                  <a:schemeClr val="dk1"/>
                </a:solidFill>
              </a:rPr>
              <a:t> de </a:t>
            </a:r>
            <a:r>
              <a:rPr lang="en-US" sz="2300" dirty="0" err="1">
                <a:solidFill>
                  <a:schemeClr val="dk1"/>
                </a:solidFill>
              </a:rPr>
              <a:t>trabalho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docente</a:t>
            </a:r>
            <a:r>
              <a:rPr lang="en-US" sz="2300" dirty="0">
                <a:solidFill>
                  <a:schemeClr val="dk1"/>
                </a:solidFill>
              </a:rPr>
              <a:t> com </a:t>
            </a:r>
            <a:r>
              <a:rPr lang="en-US" sz="2300" dirty="0" err="1">
                <a:solidFill>
                  <a:schemeClr val="dk1"/>
                </a:solidFill>
              </a:rPr>
              <a:t>os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Cadernos</a:t>
            </a:r>
            <a:r>
              <a:rPr lang="en-US" sz="2300" dirty="0">
                <a:solidFill>
                  <a:schemeClr val="dk1"/>
                </a:solidFill>
              </a:rPr>
              <a:t> dos </a:t>
            </a:r>
            <a:r>
              <a:rPr lang="en-US" sz="2300" dirty="0" err="1">
                <a:solidFill>
                  <a:schemeClr val="dk1"/>
                </a:solidFill>
              </a:rPr>
              <a:t>Estudantes</a:t>
            </a:r>
            <a:r>
              <a:rPr lang="en-US" sz="2300" dirty="0">
                <a:solidFill>
                  <a:schemeClr val="dk1"/>
                </a:solidFill>
              </a:rPr>
              <a:t>. Qual </a:t>
            </a:r>
            <a:r>
              <a:rPr lang="en-US" sz="2300" dirty="0" err="1">
                <a:solidFill>
                  <a:schemeClr val="dk1"/>
                </a:solidFill>
              </a:rPr>
              <a:t>rotina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foi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estabelecida</a:t>
            </a:r>
            <a:r>
              <a:rPr lang="en-US" sz="2300" dirty="0">
                <a:solidFill>
                  <a:schemeClr val="dk1"/>
                </a:solidFill>
              </a:rPr>
              <a:t> para o </a:t>
            </a:r>
            <a:r>
              <a:rPr lang="en-US" sz="2300" dirty="0" err="1">
                <a:solidFill>
                  <a:schemeClr val="dk1"/>
                </a:solidFill>
              </a:rPr>
              <a:t>uso</a:t>
            </a:r>
            <a:r>
              <a:rPr lang="en-US" sz="2300" dirty="0">
                <a:solidFill>
                  <a:schemeClr val="dk1"/>
                </a:solidFill>
              </a:rPr>
              <a:t> dos </a:t>
            </a:r>
            <a:r>
              <a:rPr lang="en-US" sz="2300" dirty="0" err="1">
                <a:solidFill>
                  <a:schemeClr val="dk1"/>
                </a:solidFill>
              </a:rPr>
              <a:t>cadernos</a:t>
            </a:r>
            <a:r>
              <a:rPr lang="en-US" sz="2300" dirty="0">
                <a:solidFill>
                  <a:schemeClr val="dk1"/>
                </a:solidFill>
              </a:rPr>
              <a:t>? </a:t>
            </a:r>
            <a:r>
              <a:rPr lang="en-US" sz="2300" dirty="0" err="1">
                <a:solidFill>
                  <a:schemeClr val="dk1"/>
                </a:solidFill>
              </a:rPr>
              <a:t>Registre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em</a:t>
            </a:r>
            <a:r>
              <a:rPr lang="en-US" sz="2300" dirty="0">
                <a:solidFill>
                  <a:schemeClr val="dk1"/>
                </a:solidFill>
              </a:rPr>
              <a:t> um </a:t>
            </a:r>
            <a:r>
              <a:rPr lang="en-US" sz="2300" dirty="0" err="1">
                <a:solidFill>
                  <a:schemeClr val="dk1"/>
                </a:solidFill>
              </a:rPr>
              <a:t>quadro</a:t>
            </a:r>
            <a:r>
              <a:rPr lang="en-US" sz="2300" dirty="0">
                <a:solidFill>
                  <a:schemeClr val="dk1"/>
                </a:solidFill>
              </a:rPr>
              <a:t> o </a:t>
            </a:r>
            <a:r>
              <a:rPr lang="en-US" sz="2300" dirty="0" err="1">
                <a:solidFill>
                  <a:schemeClr val="dk1"/>
                </a:solidFill>
              </a:rPr>
              <a:t>combinado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realizado</a:t>
            </a:r>
            <a:r>
              <a:rPr lang="en-US" sz="2300" dirty="0">
                <a:solidFill>
                  <a:schemeClr val="dk1"/>
                </a:solidFill>
              </a:rPr>
              <a:t> com </a:t>
            </a:r>
            <a:r>
              <a:rPr lang="en-US" sz="2300" dirty="0" err="1">
                <a:solidFill>
                  <a:schemeClr val="dk1"/>
                </a:solidFill>
              </a:rPr>
              <a:t>seu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grupo</a:t>
            </a:r>
            <a:r>
              <a:rPr lang="en-US" sz="2300" dirty="0">
                <a:solidFill>
                  <a:schemeClr val="dk1"/>
                </a:solidFill>
              </a:rPr>
              <a:t>.</a:t>
            </a:r>
            <a:endParaRPr sz="2300" dirty="0">
              <a:solidFill>
                <a:schemeClr val="dk1"/>
              </a:solidFill>
            </a:endParaRPr>
          </a:p>
          <a:p>
            <a:pPr marL="45720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AutoNum type="arabicParenR"/>
            </a:pPr>
            <a:r>
              <a:rPr lang="en-US" sz="2300" dirty="0" err="1">
                <a:solidFill>
                  <a:schemeClr val="dk1"/>
                </a:solidFill>
              </a:rPr>
              <a:t>Selecione</a:t>
            </a:r>
            <a:r>
              <a:rPr lang="en-US" sz="2300" dirty="0">
                <a:solidFill>
                  <a:schemeClr val="dk1"/>
                </a:solidFill>
              </a:rPr>
              <a:t> um professor </a:t>
            </a:r>
            <a:r>
              <a:rPr lang="en-US" sz="2300" dirty="0" err="1">
                <a:solidFill>
                  <a:schemeClr val="dk1"/>
                </a:solidFill>
              </a:rPr>
              <a:t>ou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professora</a:t>
            </a:r>
            <a:r>
              <a:rPr lang="en-US" sz="2300" dirty="0">
                <a:solidFill>
                  <a:schemeClr val="dk1"/>
                </a:solidFill>
              </a:rPr>
              <a:t> para </a:t>
            </a:r>
            <a:r>
              <a:rPr lang="en-US" sz="2300" dirty="0" err="1">
                <a:solidFill>
                  <a:schemeClr val="dk1"/>
                </a:solidFill>
              </a:rPr>
              <a:t>realizar</a:t>
            </a:r>
            <a:r>
              <a:rPr lang="en-US" sz="2300" dirty="0">
                <a:solidFill>
                  <a:schemeClr val="dk1"/>
                </a:solidFill>
              </a:rPr>
              <a:t> o </a:t>
            </a:r>
            <a:r>
              <a:rPr lang="en-US" sz="2300" dirty="0" err="1">
                <a:solidFill>
                  <a:schemeClr val="dk1"/>
                </a:solidFill>
              </a:rPr>
              <a:t>planejamento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compartilhado</a:t>
            </a:r>
            <a:r>
              <a:rPr lang="en-US" sz="2300" dirty="0">
                <a:solidFill>
                  <a:schemeClr val="dk1"/>
                </a:solidFill>
              </a:rPr>
              <a:t> de </a:t>
            </a:r>
            <a:r>
              <a:rPr lang="en-US" sz="2300" dirty="0" err="1">
                <a:solidFill>
                  <a:schemeClr val="dk1"/>
                </a:solidFill>
              </a:rPr>
              <a:t>uma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atividade</a:t>
            </a:r>
            <a:r>
              <a:rPr lang="en-US" sz="2300" dirty="0">
                <a:solidFill>
                  <a:schemeClr val="dk1"/>
                </a:solidFill>
              </a:rPr>
              <a:t> do </a:t>
            </a:r>
            <a:r>
              <a:rPr lang="en-US" sz="2300" dirty="0" err="1">
                <a:solidFill>
                  <a:schemeClr val="dk1"/>
                </a:solidFill>
              </a:rPr>
              <a:t>Caderno</a:t>
            </a:r>
            <a:r>
              <a:rPr lang="en-US" sz="2300" dirty="0">
                <a:solidFill>
                  <a:schemeClr val="dk1"/>
                </a:solidFill>
              </a:rPr>
              <a:t> do </a:t>
            </a:r>
            <a:r>
              <a:rPr lang="en-US" sz="2300" dirty="0" err="1">
                <a:solidFill>
                  <a:schemeClr val="dk1"/>
                </a:solidFill>
              </a:rPr>
              <a:t>Estudante</a:t>
            </a:r>
            <a:r>
              <a:rPr lang="en-US" sz="2300" dirty="0">
                <a:solidFill>
                  <a:schemeClr val="dk1"/>
                </a:solidFill>
              </a:rPr>
              <a:t>. </a:t>
            </a:r>
            <a:r>
              <a:rPr lang="en-US" sz="2300" dirty="0" err="1">
                <a:solidFill>
                  <a:schemeClr val="dk1"/>
                </a:solidFill>
              </a:rPr>
              <a:t>Registre</a:t>
            </a:r>
            <a:r>
              <a:rPr lang="en-US" sz="2300" dirty="0">
                <a:solidFill>
                  <a:schemeClr val="dk1"/>
                </a:solidFill>
              </a:rPr>
              <a:t> as </a:t>
            </a:r>
            <a:r>
              <a:rPr lang="en-US" sz="2300" dirty="0" err="1">
                <a:solidFill>
                  <a:schemeClr val="dk1"/>
                </a:solidFill>
              </a:rPr>
              <a:t>principais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discussões</a:t>
            </a:r>
            <a:r>
              <a:rPr lang="en-US" sz="2300" dirty="0">
                <a:solidFill>
                  <a:schemeClr val="dk1"/>
                </a:solidFill>
              </a:rPr>
              <a:t> que </a:t>
            </a:r>
            <a:r>
              <a:rPr lang="en-US" sz="2300" dirty="0" err="1">
                <a:solidFill>
                  <a:schemeClr val="dk1"/>
                </a:solidFill>
              </a:rPr>
              <a:t>fizeram</a:t>
            </a:r>
            <a:r>
              <a:rPr lang="en-US" sz="2300" dirty="0">
                <a:solidFill>
                  <a:schemeClr val="dk1"/>
                </a:solidFill>
              </a:rPr>
              <a:t>, </a:t>
            </a:r>
            <a:r>
              <a:rPr lang="en-US" sz="2300" dirty="0" err="1">
                <a:solidFill>
                  <a:schemeClr val="dk1"/>
                </a:solidFill>
              </a:rPr>
              <a:t>marcando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os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saberes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docentes</a:t>
            </a:r>
            <a:r>
              <a:rPr lang="en-US" sz="2300" dirty="0">
                <a:solidFill>
                  <a:schemeClr val="dk1"/>
                </a:solidFill>
              </a:rPr>
              <a:t> e as </a:t>
            </a:r>
            <a:r>
              <a:rPr lang="en-US" sz="2300" dirty="0" err="1">
                <a:solidFill>
                  <a:schemeClr val="dk1"/>
                </a:solidFill>
              </a:rPr>
              <a:t>dúvidas</a:t>
            </a:r>
            <a:r>
              <a:rPr lang="en-US" sz="2300" dirty="0">
                <a:solidFill>
                  <a:schemeClr val="dk1"/>
                </a:solidFill>
              </a:rPr>
              <a:t> que </a:t>
            </a:r>
            <a:r>
              <a:rPr lang="en-US" sz="2300" dirty="0" err="1">
                <a:solidFill>
                  <a:schemeClr val="dk1"/>
                </a:solidFill>
              </a:rPr>
              <a:t>surgiram</a:t>
            </a:r>
            <a:r>
              <a:rPr lang="en-US" sz="2300" dirty="0">
                <a:solidFill>
                  <a:schemeClr val="dk1"/>
                </a:solidFill>
              </a:rPr>
              <a:t> e </a:t>
            </a:r>
            <a:r>
              <a:rPr lang="en-US" sz="2300" dirty="0" err="1">
                <a:solidFill>
                  <a:schemeClr val="dk1"/>
                </a:solidFill>
              </a:rPr>
              <a:t>como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organizou</a:t>
            </a:r>
            <a:r>
              <a:rPr lang="en-US" sz="2300" dirty="0">
                <a:solidFill>
                  <a:schemeClr val="dk1"/>
                </a:solidFill>
              </a:rPr>
              <a:t> a </a:t>
            </a:r>
            <a:r>
              <a:rPr lang="en-US" sz="2300" dirty="0" err="1">
                <a:solidFill>
                  <a:schemeClr val="dk1"/>
                </a:solidFill>
              </a:rPr>
              <a:t>discussão</a:t>
            </a:r>
            <a:r>
              <a:rPr lang="en-US" sz="2300" dirty="0">
                <a:solidFill>
                  <a:schemeClr val="dk1"/>
                </a:solidFill>
              </a:rPr>
              <a:t>.</a:t>
            </a:r>
            <a:endParaRPr sz="2300" dirty="0">
              <a:solidFill>
                <a:schemeClr val="dk1"/>
              </a:solidFill>
            </a:endParaRPr>
          </a:p>
          <a:p>
            <a:pPr marL="457200" lvl="0" indent="-374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AutoNum type="arabicParenR"/>
            </a:pPr>
            <a:r>
              <a:rPr lang="en-US" sz="2300" dirty="0">
                <a:solidFill>
                  <a:schemeClr val="dk1"/>
                </a:solidFill>
              </a:rPr>
              <a:t>Salve </a:t>
            </a:r>
            <a:r>
              <a:rPr lang="en-US" sz="2300" dirty="0" err="1">
                <a:solidFill>
                  <a:schemeClr val="dk1"/>
                </a:solidFill>
              </a:rPr>
              <a:t>tudo</a:t>
            </a:r>
            <a:r>
              <a:rPr lang="en-US" sz="2300" dirty="0">
                <a:solidFill>
                  <a:schemeClr val="dk1"/>
                </a:solidFill>
              </a:rPr>
              <a:t> num </a:t>
            </a:r>
            <a:r>
              <a:rPr lang="en-US" sz="2300" dirty="0" err="1">
                <a:solidFill>
                  <a:schemeClr val="dk1"/>
                </a:solidFill>
              </a:rPr>
              <a:t>único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arquivo</a:t>
            </a:r>
            <a:r>
              <a:rPr lang="en-US" sz="2300" dirty="0">
                <a:solidFill>
                  <a:schemeClr val="dk1"/>
                </a:solidFill>
              </a:rPr>
              <a:t> (word </a:t>
            </a:r>
            <a:r>
              <a:rPr lang="en-US" sz="2300" dirty="0" err="1">
                <a:solidFill>
                  <a:schemeClr val="dk1"/>
                </a:solidFill>
              </a:rPr>
              <a:t>ou</a:t>
            </a:r>
            <a:r>
              <a:rPr lang="en-US" sz="2300" dirty="0">
                <a:solidFill>
                  <a:schemeClr val="dk1"/>
                </a:solidFill>
              </a:rPr>
              <a:t> PDF) e </a:t>
            </a:r>
            <a:r>
              <a:rPr lang="en-US" sz="2300" dirty="0" err="1">
                <a:solidFill>
                  <a:schemeClr val="dk1"/>
                </a:solidFill>
              </a:rPr>
              <a:t>faça</a:t>
            </a:r>
            <a:r>
              <a:rPr lang="en-US" sz="2300" dirty="0">
                <a:solidFill>
                  <a:schemeClr val="dk1"/>
                </a:solidFill>
              </a:rPr>
              <a:t> upload no </a:t>
            </a:r>
            <a:r>
              <a:rPr lang="en-US" sz="2300" dirty="0" err="1">
                <a:solidFill>
                  <a:schemeClr val="dk1"/>
                </a:solidFill>
              </a:rPr>
              <a:t>Espaço</a:t>
            </a:r>
            <a:r>
              <a:rPr lang="en-US" sz="2300" dirty="0">
                <a:solidFill>
                  <a:schemeClr val="dk1"/>
                </a:solidFill>
              </a:rPr>
              <a:t> Digital no </a:t>
            </a:r>
            <a:r>
              <a:rPr lang="en-US" sz="2300" dirty="0" err="1">
                <a:solidFill>
                  <a:schemeClr val="dk1"/>
                </a:solidFill>
              </a:rPr>
              <a:t>Ciclo</a:t>
            </a:r>
            <a:r>
              <a:rPr lang="en-US" sz="2300" dirty="0">
                <a:solidFill>
                  <a:schemeClr val="dk1"/>
                </a:solidFill>
              </a:rPr>
              <a:t> 1/</a:t>
            </a:r>
            <a:r>
              <a:rPr lang="en-US" sz="2300" dirty="0" err="1">
                <a:solidFill>
                  <a:schemeClr val="dk1"/>
                </a:solidFill>
              </a:rPr>
              <a:t>Atividade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Prática</a:t>
            </a:r>
            <a:endParaRPr sz="23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4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3f43b67975_0_1152"/>
          <p:cNvSpPr txBox="1"/>
          <p:nvPr/>
        </p:nvSpPr>
        <p:spPr>
          <a:xfrm>
            <a:off x="487375" y="34925"/>
            <a:ext cx="110520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Acesso ao Espaço Digital de Formação </a:t>
            </a:r>
            <a:endParaRPr sz="30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g33f43b67975_0_1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5425" y="1053575"/>
            <a:ext cx="4115738" cy="559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3f43b67975_0_1246"/>
          <p:cNvSpPr txBox="1"/>
          <p:nvPr/>
        </p:nvSpPr>
        <p:spPr>
          <a:xfrm>
            <a:off x="487375" y="34925"/>
            <a:ext cx="110520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Acesso ao Espaço Digital de Formação </a:t>
            </a:r>
            <a:endParaRPr sz="30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g33f43b67975_0_1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75" y="733625"/>
            <a:ext cx="9474624" cy="532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3f43b67975_0_1340"/>
          <p:cNvSpPr txBox="1"/>
          <p:nvPr/>
        </p:nvSpPr>
        <p:spPr>
          <a:xfrm>
            <a:off x="944575" y="-41275"/>
            <a:ext cx="110520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Acesso ao Espaço Digital de Formação </a:t>
            </a:r>
            <a:endParaRPr sz="30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6" name="Google Shape;626;g33f43b67975_0_1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938" y="605875"/>
            <a:ext cx="9674126" cy="544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d0b4f4e08c_0_311"/>
          <p:cNvSpPr txBox="1"/>
          <p:nvPr/>
        </p:nvSpPr>
        <p:spPr>
          <a:xfrm>
            <a:off x="873475" y="1269500"/>
            <a:ext cx="104325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188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387C65"/>
                </a:solidFill>
                <a:latin typeface="Arial"/>
                <a:ea typeface="Arial"/>
                <a:cs typeface="Arial"/>
                <a:sym typeface="Arial"/>
              </a:rPr>
              <a:t>erica.faria@roda.org.br</a:t>
            </a:r>
            <a:endParaRPr sz="3600" b="0" i="0" u="none" strike="noStrike" cap="none">
              <a:solidFill>
                <a:srgbClr val="387C6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2533"/>
              <a:buFont typeface="Arial"/>
              <a:buNone/>
            </a:pPr>
            <a:endParaRPr sz="2533" b="0" i="0" u="none" strike="noStrike" cap="none">
              <a:solidFill>
                <a:srgbClr val="387C6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2533"/>
              <a:buFont typeface="Arial"/>
              <a:buNone/>
            </a:pPr>
            <a:endParaRPr sz="2533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2d0b4f4e08c_0_311"/>
          <p:cNvSpPr txBox="1"/>
          <p:nvPr/>
        </p:nvSpPr>
        <p:spPr>
          <a:xfrm>
            <a:off x="563575" y="187325"/>
            <a:ext cx="110520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7"/>
              <a:buFont typeface="Arial"/>
              <a:buNone/>
            </a:pPr>
            <a:r>
              <a:rPr lang="en-US" sz="3067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Contato formadora</a:t>
            </a:r>
            <a:endParaRPr sz="3067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17a5d2081f_0_65"/>
          <p:cNvSpPr txBox="1"/>
          <p:nvPr/>
        </p:nvSpPr>
        <p:spPr>
          <a:xfrm>
            <a:off x="806400" y="2021511"/>
            <a:ext cx="11056800" cy="4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88888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82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g217a5d2081f_0_65"/>
          <p:cNvSpPr txBox="1"/>
          <p:nvPr/>
        </p:nvSpPr>
        <p:spPr>
          <a:xfrm>
            <a:off x="558750" y="566738"/>
            <a:ext cx="11074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7F7B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Avaliação de Satisfação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9" name="Google Shape;639;g217a5d2081f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625" y="1356675"/>
            <a:ext cx="4429050" cy="47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17a5d2081f_0_72"/>
          <p:cNvSpPr txBox="1"/>
          <p:nvPr/>
        </p:nvSpPr>
        <p:spPr>
          <a:xfrm>
            <a:off x="558750" y="1504664"/>
            <a:ext cx="11056800" cy="4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sng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https://bit.ly/trilhoscadastro25</a:t>
            </a:r>
            <a:r>
              <a:rPr lang="en-US" sz="10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g217a5d2081f_0_72"/>
          <p:cNvSpPr txBox="1"/>
          <p:nvPr/>
        </p:nvSpPr>
        <p:spPr>
          <a:xfrm>
            <a:off x="558750" y="566738"/>
            <a:ext cx="11074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7F7B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Inscrição/Cadastro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6" name="Google Shape;646;g217a5d2081f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8100" y="2863075"/>
            <a:ext cx="2381025" cy="23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ccf738033f_0_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2" name="Google Shape;652;g2ccf738033f_0_176" descr="Texto, 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847" y="2907686"/>
            <a:ext cx="3227754" cy="1042629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g2ccf738033f_0_176"/>
          <p:cNvSpPr txBox="1"/>
          <p:nvPr/>
        </p:nvSpPr>
        <p:spPr>
          <a:xfrm>
            <a:off x="7884852" y="2263125"/>
            <a:ext cx="1403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INICIATIVA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g2ccf738033f_0_176"/>
          <p:cNvSpPr txBox="1"/>
          <p:nvPr/>
        </p:nvSpPr>
        <p:spPr>
          <a:xfrm>
            <a:off x="1462348" y="2263125"/>
            <a:ext cx="1403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PARCEIROS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5" name="Google Shape;655;g2ccf738033f_0_176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776" y="2491727"/>
            <a:ext cx="3218536" cy="18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g2ccf738033f_0_176" descr="Imagem digital fictícia de personagem de desenho animado&#10;&#10;Descrição gerada automaticamente com confiança mé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4451" y="2712895"/>
            <a:ext cx="1237425" cy="12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"/>
          <p:cNvSpPr txBox="1"/>
          <p:nvPr/>
        </p:nvSpPr>
        <p:spPr>
          <a:xfrm>
            <a:off x="268613" y="154800"/>
            <a:ext cx="1105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Teia literária - Ricardo Aleixo</a:t>
            </a:r>
            <a:endParaRPr sz="30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6"/>
          <p:cNvSpPr txBox="1"/>
          <p:nvPr/>
        </p:nvSpPr>
        <p:spPr>
          <a:xfrm>
            <a:off x="268625" y="1152875"/>
            <a:ext cx="6738600" cy="50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Ricardo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Aleixo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nascido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Belo Horizonte, MG,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1960)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artista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intermídia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pesquisador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literaturas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outras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mídias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Ele atua de forma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múltipla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compõe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poemas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palavras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dança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ideias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vocaliza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imagens. Em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atualiza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conceitos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poesia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pois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dimensão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escrita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visual 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sonora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forma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integrada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utilizando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próprio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instrumento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incorpora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poesia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Com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quarenta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ofício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Aleixo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possui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dezoito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livros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publicados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vivos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Extraquadro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recebeu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UFMG,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2021, o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Notório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Saber,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equivalente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grau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doutor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(</a:t>
            </a:r>
            <a:r>
              <a:rPr lang="en-US" sz="2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https://35.bienal.org.br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6" descr="Ricardo Aleixo - Editora Cobogó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2725" y="1297800"/>
            <a:ext cx="4029325" cy="40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15ae8dd162_0_83"/>
          <p:cNvSpPr txBox="1">
            <a:spLocks noGrp="1"/>
          </p:cNvSpPr>
          <p:nvPr>
            <p:ph type="ctrTitle"/>
          </p:nvPr>
        </p:nvSpPr>
        <p:spPr>
          <a:xfrm>
            <a:off x="323545" y="-274925"/>
            <a:ext cx="111939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Cantiga de Caminho</a:t>
            </a:r>
            <a:endParaRPr/>
          </a:p>
        </p:txBody>
      </p:sp>
      <p:sp>
        <p:nvSpPr>
          <p:cNvPr id="327" name="Google Shape;327;g215ae8dd162_0_83"/>
          <p:cNvSpPr txBox="1"/>
          <p:nvPr/>
        </p:nvSpPr>
        <p:spPr>
          <a:xfrm>
            <a:off x="1259675" y="223875"/>
            <a:ext cx="3387000" cy="6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Sou filho de mãe mineira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meu pai é de Minas Gerais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sei rezar latim pro nobis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sou primo do preto Brás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Sou filho de pai mineiro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mamãe é de Minas Gerais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vou vivendo como vivo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faço o que ninguém mais faz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Desde menino eu misturo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o antes, o agora e o depois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sei somar zero com zero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e ainda divido por dois</a:t>
            </a:r>
            <a:br>
              <a:rPr lang="en-US" sz="10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10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000" b="0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rgbClr val="003300"/>
              </a:solidFill>
              <a:highlight>
                <a:srgbClr val="98CBCB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8" name="Google Shape;328;g215ae8dd162_0_83"/>
          <p:cNvSpPr txBox="1"/>
          <p:nvPr/>
        </p:nvSpPr>
        <p:spPr>
          <a:xfrm>
            <a:off x="6216750" y="223875"/>
            <a:ext cx="3578400" cy="6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Desde menino eu misturo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o antes, o agora e o depois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sempre que posso eu passo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o carro à frente dos bois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Sou filho de pai mineiro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mamãe é de Minas Gerais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sou rosa e pedra no caminho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sou capaz de guerra e paz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Sou filho de mãe mineira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meu pai é de Minas Gerais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dou volta e meia no mundo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e o mundo não acaba mais</a:t>
            </a:r>
            <a:endParaRPr sz="1800" b="0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300"/>
              </a:solidFill>
              <a:highlight>
                <a:srgbClr val="98CBCB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9" name="Google Shape;329;g215ae8dd162_0_83"/>
          <p:cNvSpPr txBox="1"/>
          <p:nvPr/>
        </p:nvSpPr>
        <p:spPr>
          <a:xfrm>
            <a:off x="10059750" y="4517725"/>
            <a:ext cx="21570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In </a:t>
            </a:r>
            <a:r>
              <a:rPr lang="en-US" sz="1800" b="0" i="1" u="none" strike="noStrike" cap="none" dirty="0" err="1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Pesado</a:t>
            </a:r>
            <a:r>
              <a:rPr lang="en-US" sz="1800" b="0" i="1" u="none" strike="noStrike" cap="none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0" i="1" u="none" strike="noStrike" cap="none" dirty="0" err="1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Demais</a:t>
            </a:r>
            <a:r>
              <a:rPr lang="en-US" sz="1800" b="0" i="1" u="none" strike="noStrike" cap="none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 para a </a:t>
            </a:r>
            <a:r>
              <a:rPr lang="en-US" sz="1800" b="0" i="1" u="none" strike="noStrike" cap="none" dirty="0" err="1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Ventania</a:t>
            </a:r>
            <a:r>
              <a:rPr lang="en-US" sz="1800" b="0" i="0" u="none" strike="noStrike" cap="none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   	</a:t>
            </a:r>
            <a:r>
              <a:rPr lang="en-US" sz="1800" b="0" i="0" u="none" strike="noStrike" cap="none" dirty="0" err="1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Todavia</a:t>
            </a:r>
            <a:r>
              <a:rPr lang="en-US" sz="1800" b="0" i="0" u="none" strike="noStrike" cap="none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, São Paulo, 2018</a:t>
            </a:r>
            <a:endParaRPr sz="1800" b="0" i="0" u="none" strike="noStrike" cap="none" dirty="0">
              <a:solidFill>
                <a:srgbClr val="0033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cf3401737f_0_0"/>
          <p:cNvSpPr txBox="1">
            <a:spLocks noGrp="1"/>
          </p:cNvSpPr>
          <p:nvPr>
            <p:ph type="title"/>
          </p:nvPr>
        </p:nvSpPr>
        <p:spPr>
          <a:xfrm>
            <a:off x="56600" y="274500"/>
            <a:ext cx="10242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/>
              <a:t>Quem faz o quê</a:t>
            </a:r>
            <a:endParaRPr sz="3200"/>
          </a:p>
        </p:txBody>
      </p:sp>
      <p:sp>
        <p:nvSpPr>
          <p:cNvPr id="335" name="Google Shape;335;g3cf3401737f_0_0"/>
          <p:cNvSpPr txBox="1">
            <a:spLocks noGrp="1"/>
          </p:cNvSpPr>
          <p:nvPr>
            <p:ph type="body" idx="1"/>
          </p:nvPr>
        </p:nvSpPr>
        <p:spPr>
          <a:xfrm>
            <a:off x="137467" y="1754525"/>
            <a:ext cx="4963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Morrer é com os vivos.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Chorar é com as nuvens.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Saber é com os livros.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Separar é com as margens.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Voar é com as pedras.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Pisar é com os pés.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Piscar é com as pálpebras.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Calar é com a voz.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Morder é com os dentes.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Durar é com o tempo.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rgbClr val="4E4E4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cf3401737f_0_0"/>
          <p:cNvSpPr txBox="1">
            <a:spLocks noGrp="1"/>
          </p:cNvSpPr>
          <p:nvPr>
            <p:ph type="body" idx="1"/>
          </p:nvPr>
        </p:nvSpPr>
        <p:spPr>
          <a:xfrm>
            <a:off x="5746700" y="1522650"/>
            <a:ext cx="5613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100"/>
              <a:t>Lembrar é com os elefantes.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100"/>
              <a:t>Soprar é com o vento.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100"/>
              <a:t>Ver é com os gatos.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100"/>
              <a:t>Mascar é com as cabras.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100"/>
              <a:t>Assustar é com os ratos.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100"/>
              <a:t>Desdobrar-se é com as cobras.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100"/>
              <a:t>Tatear é com os cegos.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100"/>
              <a:t>Roer é com os esquilos.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100"/>
              <a:t>Ouvir é com os morcegos.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100"/>
              <a:t>Ouver é com os crocodilos. </a:t>
            </a:r>
            <a:endParaRPr sz="2100">
              <a:solidFill>
                <a:srgbClr val="4E4E4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29;g215ae8dd162_0_83">
            <a:extLst>
              <a:ext uri="{FF2B5EF4-FFF2-40B4-BE49-F238E27FC236}">
                <a16:creationId xmlns:a16="http://schemas.microsoft.com/office/drawing/2014/main" id="{D52C2FDC-2FB1-ABE4-2AF6-3450A11FDADB}"/>
              </a:ext>
            </a:extLst>
          </p:cNvPr>
          <p:cNvSpPr txBox="1"/>
          <p:nvPr/>
        </p:nvSpPr>
        <p:spPr>
          <a:xfrm>
            <a:off x="9712567" y="3785700"/>
            <a:ext cx="2157000" cy="170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In </a:t>
            </a:r>
            <a:r>
              <a:rPr lang="en-US" sz="1800" b="0" i="1" u="none" strike="noStrike" cap="none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Mundo </a:t>
            </a:r>
            <a:r>
              <a:rPr lang="en-US" sz="1800" b="0" i="1" u="none" strike="noStrike" cap="none" dirty="0" err="1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Palavreado</a:t>
            </a:r>
            <a:r>
              <a:rPr lang="en-US" sz="1800" b="0" i="1" u="none" strike="noStrike" cap="none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800" b="0" i="1" u="none" strike="noStrike" cap="none" dirty="0" err="1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Peirópolis</a:t>
            </a:r>
            <a:r>
              <a:rPr lang="en-US" sz="1800" b="0" i="1" u="none" strike="noStrike" cap="none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, 2013</a:t>
            </a:r>
            <a:endParaRPr sz="1800" b="0" i="0" u="none" strike="noStrike" cap="none" dirty="0">
              <a:solidFill>
                <a:srgbClr val="0033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353AC02-88E8-AF9F-506A-9C5681B34739}"/>
              </a:ext>
            </a:extLst>
          </p:cNvPr>
          <p:cNvSpPr txBox="1"/>
          <p:nvPr/>
        </p:nvSpPr>
        <p:spPr>
          <a:xfrm>
            <a:off x="469232" y="288756"/>
            <a:ext cx="868078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20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Mamãe grande</a:t>
            </a:r>
            <a:endParaRPr lang="pt-BR" sz="200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spcAft>
                <a:spcPts val="1920"/>
              </a:spcAft>
            </a:pP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todas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as águas do mundo são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Dela. fluem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refluem nos ritmos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Dela. tudo que vem.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que </a:t>
            </a:r>
            <a:r>
              <a:rPr lang="pt-BR" sz="2000" dirty="0" err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revém</a:t>
            </a: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todas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as águas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do mundo são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Dela.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fluem refluem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nos ritmos Dela.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tudo que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vem. que </a:t>
            </a:r>
            <a:r>
              <a:rPr lang="pt-BR" sz="2000" dirty="0" err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revém</a:t>
            </a: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todas as águas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do mundo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são Dela. fluem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refluem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nos ritmos Dela. tudo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que vem.,</a:t>
            </a:r>
            <a:b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que </a:t>
            </a:r>
            <a:r>
              <a:rPr lang="pt-BR" sz="2000" dirty="0" err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revém</a:t>
            </a: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Imagem 7" descr="Tabela&#10;&#10;O conteúdo gerado por IA pode estar incorreto.">
            <a:extLst>
              <a:ext uri="{FF2B5EF4-FFF2-40B4-BE49-F238E27FC236}">
                <a16:creationId xmlns:a16="http://schemas.microsoft.com/office/drawing/2014/main" id="{74CC972B-CAF6-D8B8-6B00-9AA42DC72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29" y="443832"/>
            <a:ext cx="2832100" cy="3251200"/>
          </a:xfrm>
          <a:prstGeom prst="rect">
            <a:avLst/>
          </a:prstGeom>
        </p:spPr>
      </p:pic>
      <p:sp>
        <p:nvSpPr>
          <p:cNvPr id="9" name="Google Shape;329;g215ae8dd162_0_83">
            <a:extLst>
              <a:ext uri="{FF2B5EF4-FFF2-40B4-BE49-F238E27FC236}">
                <a16:creationId xmlns:a16="http://schemas.microsoft.com/office/drawing/2014/main" id="{6A39A004-7A68-46F2-3D8A-11E2F51D0A47}"/>
              </a:ext>
            </a:extLst>
          </p:cNvPr>
          <p:cNvSpPr txBox="1"/>
          <p:nvPr/>
        </p:nvSpPr>
        <p:spPr>
          <a:xfrm>
            <a:off x="3382224" y="5151744"/>
            <a:ext cx="21570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In </a:t>
            </a:r>
            <a:r>
              <a:rPr lang="en-US" sz="1800" b="0" i="1" u="none" strike="noStrike" cap="none" dirty="0" err="1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Pesado</a:t>
            </a:r>
            <a:r>
              <a:rPr lang="en-US" sz="1800" b="0" i="1" u="none" strike="noStrike" cap="none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0" i="1" u="none" strike="noStrike" cap="none" dirty="0" err="1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Demais</a:t>
            </a:r>
            <a:r>
              <a:rPr lang="en-US" sz="1800" b="0" i="1" u="none" strike="noStrike" cap="none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 para a </a:t>
            </a:r>
            <a:r>
              <a:rPr lang="en-US" sz="1800" b="0" i="1" u="none" strike="noStrike" cap="none" dirty="0" err="1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Ventania</a:t>
            </a:r>
            <a:r>
              <a:rPr lang="en-US" sz="1800" b="0" i="0" u="none" strike="noStrike" cap="none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   	</a:t>
            </a:r>
            <a:r>
              <a:rPr lang="en-US" sz="1800" b="0" i="0" u="none" strike="noStrike" cap="none" dirty="0" err="1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Todavia</a:t>
            </a:r>
            <a:r>
              <a:rPr lang="en-US" sz="1800" b="0" i="0" u="none" strike="noStrike" cap="none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, São Paulo, 2018</a:t>
            </a:r>
            <a:endParaRPr sz="1800" b="0" i="0" u="none" strike="noStrike" cap="none" dirty="0">
              <a:solidFill>
                <a:srgbClr val="0033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329;g215ae8dd162_0_83">
            <a:extLst>
              <a:ext uri="{FF2B5EF4-FFF2-40B4-BE49-F238E27FC236}">
                <a16:creationId xmlns:a16="http://schemas.microsoft.com/office/drawing/2014/main" id="{6376743B-4679-8705-3AD3-0F432B5A4530}"/>
              </a:ext>
            </a:extLst>
          </p:cNvPr>
          <p:cNvSpPr txBox="1"/>
          <p:nvPr/>
        </p:nvSpPr>
        <p:spPr>
          <a:xfrm>
            <a:off x="9911361" y="3141358"/>
            <a:ext cx="2157000" cy="170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In </a:t>
            </a:r>
            <a:r>
              <a:rPr lang="en-US" sz="1800" dirty="0" err="1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Extraquadro</a:t>
            </a:r>
            <a:r>
              <a:rPr lang="en-US" sz="1800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800" dirty="0" err="1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editora</a:t>
            </a:r>
            <a:r>
              <a:rPr lang="en-US" sz="1800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Expressões</a:t>
            </a:r>
            <a:r>
              <a:rPr lang="en-US" sz="1800" dirty="0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 de Minas.</a:t>
            </a:r>
            <a:endParaRPr sz="1800" b="0" i="0" u="none" strike="noStrike" cap="none" dirty="0">
              <a:solidFill>
                <a:srgbClr val="0033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13852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18179</TotalTime>
  <Words>3476</Words>
  <Application>Microsoft Macintosh PowerPoint</Application>
  <PresentationFormat>Widescreen</PresentationFormat>
  <Paragraphs>406</Paragraphs>
  <Slides>57</Slides>
  <Notes>50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57</vt:i4>
      </vt:variant>
    </vt:vector>
  </HeadingPairs>
  <TitlesOfParts>
    <vt:vector size="67" baseType="lpstr">
      <vt:lpstr>Arial</vt:lpstr>
      <vt:lpstr>Vale Sans</vt:lpstr>
      <vt:lpstr>Times New Roman</vt:lpstr>
      <vt:lpstr>Play</vt:lpstr>
      <vt:lpstr>Calibri</vt:lpstr>
      <vt:lpstr>Trebuchet MS</vt:lpstr>
      <vt:lpstr>Wingdings</vt:lpstr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Cantiga de Caminho</vt:lpstr>
      <vt:lpstr>Quem faz o quê</vt:lpstr>
      <vt:lpstr>Apresentação do PowerPoint</vt:lpstr>
      <vt:lpstr>Quais impressões, sensações ou imagens o poema desperta em vocês?   Que efeito provoca a escolha literária do último verso?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Destaques: 83% mencionam observação de aula como estratégia formativa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Destaques: 80% mencionam as 4 situações de leitura, modalidades organizativas e biblioteca de classe</vt:lpstr>
      <vt:lpstr>Apresentação do PowerPoint</vt:lpstr>
      <vt:lpstr>Apresentação do PowerPoint</vt:lpstr>
      <vt:lpstr>Rotina da coordenação pedagógica</vt:lpstr>
      <vt:lpstr>Rotina da coordenação pedagógica</vt:lpstr>
      <vt:lpstr>Rotina da coordenação pedagógica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Planejamento da prática e proposta de registro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bruno.coelho.queiroz@vale.com</dc:creator>
  <cp:lastModifiedBy>ERICA DUTRA</cp:lastModifiedBy>
  <cp:revision>7</cp:revision>
  <dcterms:created xsi:type="dcterms:W3CDTF">2021-02-10T12:29:23Z</dcterms:created>
  <dcterms:modified xsi:type="dcterms:W3CDTF">2026-03-31T00:30:47Z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0x01010075467E5792BD2C46A4DEE73301ABD4C7</vt:lpwstr>
  </property>
</Properties>
</file>