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5" r:id="rId2"/>
    <p:sldMasterId id="2147483683" r:id="rId3"/>
  </p:sldMasterIdLst>
  <p:notesMasterIdLst>
    <p:notesMasterId r:id="rId5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09" r:id="rId14"/>
    <p:sldId id="266" r:id="rId15"/>
    <p:sldId id="267" r:id="rId16"/>
    <p:sldId id="310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311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x="12192000" cy="6858000"/>
  <p:notesSz cx="6888163" cy="10020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jcdPzX6flYErX3rmoSIqqIyvge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D356B0-F5BD-41C3-B656-5C26D2DFB204}">
  <a:tblStyle styleId="{CAD356B0-F5BD-41C3-B656-5C26D2DFB20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/>
    <p:restoredTop sz="94718"/>
  </p:normalViewPr>
  <p:slideViewPr>
    <p:cSldViewPr snapToGrid="0">
      <p:cViewPr varScale="1">
        <p:scale>
          <a:sx n="88" d="100"/>
          <a:sy n="88" d="100"/>
        </p:scale>
        <p:origin x="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customschemas.google.com/relationships/presentationmetadata" Target="meta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cda7d82260_0_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3cda7d822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3f43b6797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33f43b67975_0_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g33f43b67975_0_6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ce65f870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3ce65f870f5_0_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g3ce65f870f5_0_0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3f43b67975_0_18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g33f43b67975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3f43b67975_0_6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g33f43b6797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ccf738033f_0_99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g2ccf738033f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3f43b67975_0_199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06" name="Google Shape;406;g33f43b67975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1373188"/>
            <a:ext cx="6584950" cy="3705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cda7d82260_0_24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g3cda7d82260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cda7d82260_0_258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24" name="Google Shape;424;g3cda7d82260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1373188"/>
            <a:ext cx="6584950" cy="3705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3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95dd5d670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g395dd5d6704_0_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395dd5d6704_0_2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t>19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95dd5d670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95dd5d6704_0_8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395dd5d6704_0_87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2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95dd5d670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95dd5d6704_0_9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395dd5d6704_0_94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95dd5d670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95dd5d6704_0_10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g395dd5d6704_0_101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cda7d82260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1373188"/>
            <a:ext cx="6584950" cy="3705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g3cda7d82260_0_669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59" name="Google Shape;459;g3cda7d82260_0_669:notes"/>
          <p:cNvSpPr txBox="1">
            <a:spLocks noGrp="1"/>
          </p:cNvSpPr>
          <p:nvPr>
            <p:ph type="sldNum" idx="12"/>
          </p:nvPr>
        </p:nvSpPr>
        <p:spPr>
          <a:xfrm>
            <a:off x="3918851" y="10429645"/>
            <a:ext cx="29982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cda7d82260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g3cda7d82260_0_67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g3cda7d82260_0_676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cda7d82260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g3cda7d82260_0_68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g3cda7d82260_0_683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cda7d82260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g3cda7d82260_0_69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2" name="Google Shape;482;g3cda7d82260_0_690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cda7d82260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g3cda7d82260_0_69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0" name="Google Shape;490;g3cda7d82260_0_697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cda7d82260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3cda7d82260_0_70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8" name="Google Shape;498;g3cda7d82260_0_704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cda7d82260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g3cda7d82260_0_71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g3cda7d82260_0_711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cda7d82260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g3cda7d82260_0_71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g3cda7d82260_0_718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cda7d82260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g3cda7d82260_0_72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2" name="Google Shape;522;g3cda7d82260_0_725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cf093097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cf09309773_0_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g3cf09309773_0_0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cf0930977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cf09309773_0_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3cf09309773_0_6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cf0930977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cf09309773_0_1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g3cf09309773_0_11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3f43b67975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1373188"/>
            <a:ext cx="6584950" cy="3705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g33f43b67975_0_573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49" name="Google Shape;549;g33f43b67975_0_573:notes"/>
          <p:cNvSpPr txBox="1">
            <a:spLocks noGrp="1"/>
          </p:cNvSpPr>
          <p:nvPr>
            <p:ph type="sldNum" idx="12"/>
          </p:nvPr>
        </p:nvSpPr>
        <p:spPr>
          <a:xfrm>
            <a:off x="3918851" y="10429645"/>
            <a:ext cx="29982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3f43b67975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g33f43b67975_0_6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56" name="Google Shape;556;g33f43b67975_0_6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cda7d82260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2" name="Google Shape;562;g3cda7d82260_0_7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63" name="Google Shape;563;g3cda7d82260_0_7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cda7d82260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1" name="Google Shape;571;g3cda7d82260_0_7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72" name="Google Shape;572;g3cda7d82260_0_7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3f43b67975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g33f43b67975_0_7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82" name="Google Shape;582;g33f43b67975_0_7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3f43b67975_0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g33f43b67975_0_8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90" name="Google Shape;590;g33f43b67975_0_8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5ae8dd162_0_1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215ae8dd162_0_107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215ae8dd162_0_1078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3f43b67975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g33f43b67975_0_8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98" name="Google Shape;598;g33f43b67975_0_8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>
          <a:extLst>
            <a:ext uri="{FF2B5EF4-FFF2-40B4-BE49-F238E27FC236}">
              <a16:creationId xmlns:a16="http://schemas.microsoft.com/office/drawing/2014/main" id="{A4F24418-BED8-D7FF-B13B-63E055BE6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3f43b67975_0_874:notes">
            <a:extLst>
              <a:ext uri="{FF2B5EF4-FFF2-40B4-BE49-F238E27FC236}">
                <a16:creationId xmlns:a16="http://schemas.microsoft.com/office/drawing/2014/main" id="{7EBEC72B-F6C5-6CF4-77D9-D4953D5F34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g33f43b67975_0_874:notes">
            <a:extLst>
              <a:ext uri="{FF2B5EF4-FFF2-40B4-BE49-F238E27FC236}">
                <a16:creationId xmlns:a16="http://schemas.microsoft.com/office/drawing/2014/main" id="{857A5E25-B8D9-CBED-F079-9E93E2065C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98" name="Google Shape;598;g33f43b67975_0_874:notes">
            <a:extLst>
              <a:ext uri="{FF2B5EF4-FFF2-40B4-BE49-F238E27FC236}">
                <a16:creationId xmlns:a16="http://schemas.microsoft.com/office/drawing/2014/main" id="{E039E4E9-366C-2781-4B81-B242624645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3148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3f43b67975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g33f43b67975_0_8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06" name="Google Shape;606;g33f43b67975_0_8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cda7d82260_0_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g3cda7d82260_0_7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13" name="Google Shape;613;g3cda7d82260_0_7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cda7d82260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g3cda7d82260_0_7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20" name="Google Shape;620;g3cda7d82260_0_7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cda7d82260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g3cda7d82260_0_7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27" name="Google Shape;627;g3cda7d82260_0_7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ccf738033f_0_62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2" name="Google Shape;632;g2ccf738033f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3f43b67975_0_1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g33f43b67975_0_113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9" name="Google Shape;639;g33f43b67975_0_1133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3f43b67975_0_1152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645" name="Google Shape;645;g33f43b67975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671" y="1372573"/>
            <a:ext cx="6035100" cy="37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3f43b67975_0_1246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651" name="Google Shape;651;g33f43b67975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671" y="1372573"/>
            <a:ext cx="6035100" cy="37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3f43b67975_0_5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g33f43b6797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3f43b67975_0_1340:notes"/>
          <p:cNvSpPr txBox="1">
            <a:spLocks noGrp="1"/>
          </p:cNvSpPr>
          <p:nvPr>
            <p:ph type="body" idx="1"/>
          </p:nvPr>
        </p:nvSpPr>
        <p:spPr>
          <a:xfrm>
            <a:off x="691845" y="5284403"/>
            <a:ext cx="5534700" cy="4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75" tIns="49975" rIns="99975" bIns="4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657" name="Google Shape;657;g33f43b67975_0_1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671" y="1372573"/>
            <a:ext cx="6035100" cy="37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2d0b4f4e08c_0_311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3" name="Google Shape;663;g2d0b4f4e08c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17a5d2081f_0_6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9" name="Google Shape;669;g217a5d2081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17a5d2081f_0_7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6" name="Google Shape;676;g217a5d2081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ccf738033f_0_17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g2ccf738033f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15ae8dd16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215ae8dd162_0_8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215ae8dd162_0_83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cda7d8226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3cda7d82260_0_23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3cda7d82260_0_232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cda7d8226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3cda7d82260_0_22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g3cda7d82260_0_220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7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">
  <p:cSld name="Título + Text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cf738033f_0_1234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ccf738033f_0_1234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21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747678"/>
              </a:buClr>
              <a:buSzPts val="1600"/>
              <a:buChar char="•"/>
              <a:defRPr sz="16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900"/>
              <a:buChar char="•"/>
              <a:defRPr sz="19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900"/>
              <a:buChar char="•"/>
              <a:defRPr sz="19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900"/>
              <a:buChar char="•"/>
              <a:defRPr sz="19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900"/>
              <a:buChar char="•"/>
              <a:defRPr sz="19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">
  <p:cSld name="Slide de Títul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g3cda7d82260_0_459"/>
          <p:cNvGrpSpPr/>
          <p:nvPr/>
        </p:nvGrpSpPr>
        <p:grpSpPr>
          <a:xfrm>
            <a:off x="0" y="6061602"/>
            <a:ext cx="12192000" cy="796528"/>
            <a:chOff x="0" y="6061602"/>
            <a:chExt cx="12192000" cy="796528"/>
          </a:xfrm>
        </p:grpSpPr>
        <p:sp>
          <p:nvSpPr>
            <p:cNvPr id="112" name="Google Shape;112;g3cda7d82260_0_459"/>
            <p:cNvSpPr/>
            <p:nvPr/>
          </p:nvSpPr>
          <p:spPr>
            <a:xfrm>
              <a:off x="0" y="6298330"/>
              <a:ext cx="12192000" cy="55980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3" name="Google Shape;113;g3cda7d82260_0_459" descr="A green circle with a black background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417318" y="6061602"/>
              <a:ext cx="671538" cy="7196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g3cda7d82260_0_459"/>
            <p:cNvSpPr txBox="1"/>
            <p:nvPr/>
          </p:nvSpPr>
          <p:spPr>
            <a:xfrm>
              <a:off x="348342" y="6353470"/>
              <a:ext cx="6096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">
  <p:cSld name="Título + Tex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9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127" cy="114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9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1925" cy="371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600"/>
              <a:buChar char="•"/>
              <a:defRPr sz="16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cf738033f_0_12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ccf738033f_0_12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ccf738033f_0_12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 1">
  <p:cSld name="1_Título + Text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0b4f4e08c_0_107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d0b4f4e08c_0_107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18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678"/>
              </a:buClr>
              <a:buSzPts val="1600"/>
              <a:buChar char="•"/>
              <a:defRPr sz="16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678"/>
              </a:buClr>
              <a:buSzPts val="1800"/>
              <a:buChar char="•"/>
              <a:defRPr sz="18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cf738033f_0_12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ccf738033f_0_12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2ccf738033f_0_12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ccf738033f_0_12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ccf738033f_0_12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AUTOLAYOUT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cf738033f_0_12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7F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ccf738033f_0_1237"/>
          <p:cNvSpPr/>
          <p:nvPr/>
        </p:nvSpPr>
        <p:spPr>
          <a:xfrm>
            <a:off x="4063533" y="0"/>
            <a:ext cx="81285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ccf738033f_0_12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32" name="Google Shape;132;g2ccf738033f_0_1237"/>
          <p:cNvSpPr txBox="1">
            <a:spLocks noGrp="1"/>
          </p:cNvSpPr>
          <p:nvPr>
            <p:ph type="body" idx="1"/>
          </p:nvPr>
        </p:nvSpPr>
        <p:spPr>
          <a:xfrm>
            <a:off x="247133" y="842700"/>
            <a:ext cx="3577500" cy="4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2100"/>
              <a:buChar char="•"/>
              <a:defRPr sz="2100">
                <a:solidFill>
                  <a:srgbClr val="FFFFFF"/>
                </a:solidFill>
              </a:defRPr>
            </a:lvl1pPr>
            <a:lvl2pPr marL="914400" lvl="1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1900">
                <a:solidFill>
                  <a:srgbClr val="FFFFFF"/>
                </a:solidFill>
              </a:defRPr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1900">
                <a:solidFill>
                  <a:srgbClr val="FFFFFF"/>
                </a:solidFill>
              </a:defRPr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900"/>
              <a:buChar char="•"/>
              <a:defRPr sz="1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cf738033f_0_12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ccf738033f_0_12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6" name="Google Shape;136;g2ccf738033f_0_12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2ccf738033f_0_12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ccf738033f_0_12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cf738033f_0_12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ccf738033f_0_12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g2ccf738033f_0_12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2ccf738033f_0_12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2ccf738033f_0_12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cf738033f_0_12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ccf738033f_0_12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g2ccf738033f_0_126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g2ccf738033f_0_12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ccf738033f_0_12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ccf738033f_0_12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cf738033f_0_126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ccf738033f_0_126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g2ccf738033f_0_126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2ccf738033f_0_126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7" name="Google Shape;157;g2ccf738033f_0_126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2ccf738033f_0_12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ccf738033f_0_12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2ccf738033f_0_12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cf738033f_0_12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2ccf738033f_0_12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2ccf738033f_0_12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2ccf738033f_0_12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cf738033f_0_128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2ccf738033f_0_128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g2ccf738033f_0_128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0" name="Google Shape;170;g2ccf738033f_0_12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2ccf738033f_0_12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2ccf738033f_0_12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cf738033f_0_128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2ccf738033f_0_128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g2ccf738033f_0_128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7" name="Google Shape;177;g2ccf738033f_0_12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2ccf738033f_0_12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2ccf738033f_0_12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cf738033f_0_12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2ccf738033f_0_1296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g2ccf738033f_0_12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2ccf738033f_0_12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2ccf738033f_0_12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cf738033f_0_130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2ccf738033f_0_130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g2ccf738033f_0_13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g2ccf738033f_0_13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2ccf738033f_0_13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ccf738033f_0_1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2ccf738033f_0_1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2ccf738033f_0_1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cf738033f_0_19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g2ccf738033f_0_19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6" name="Google Shape;206;g2ccf738033f_0_1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g2ccf738033f_0_1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g2ccf738033f_0_1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ccf738033f_0_2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g2ccf738033f_0_2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g2ccf738033f_0_2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g2ccf738033f_0_2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g2ccf738033f_0_2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ccf738033f_0_20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2ccf738033f_0_20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g2ccf738033f_0_2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g2ccf738033f_0_2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g2ccf738033f_0_2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ccf738033f_0_2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g2ccf738033f_0_2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g2ccf738033f_0_2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g2ccf738033f_0_2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g2ccf738033f_0_2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g2ccf738033f_0_2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ccf738033f_0_2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g2ccf738033f_0_2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1" name="Google Shape;231;g2ccf738033f_0_2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g2ccf738033f_0_2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3" name="Google Shape;233;g2ccf738033f_0_2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g2ccf738033f_0_2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g2ccf738033f_0_2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g2ccf738033f_0_2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AUTOLAYOUT"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15ae8dd162_0_14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7F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215ae8dd162_0_1433"/>
          <p:cNvSpPr/>
          <p:nvPr/>
        </p:nvSpPr>
        <p:spPr>
          <a:xfrm>
            <a:off x="4063533" y="0"/>
            <a:ext cx="81285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g215ae8dd162_0_14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7" name="Google Shape;27;g215ae8dd162_0_1433"/>
          <p:cNvSpPr txBox="1">
            <a:spLocks noGrp="1"/>
          </p:cNvSpPr>
          <p:nvPr>
            <p:ph type="body" idx="1"/>
          </p:nvPr>
        </p:nvSpPr>
        <p:spPr>
          <a:xfrm>
            <a:off x="247133" y="842700"/>
            <a:ext cx="3577500" cy="4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Char char="•"/>
              <a:defRPr sz="2100">
                <a:solidFill>
                  <a:srgbClr val="FFFFFF"/>
                </a:solidFill>
              </a:defRPr>
            </a:lvl1pPr>
            <a:lvl2pPr marL="914400" lvl="1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1900">
                <a:solidFill>
                  <a:srgbClr val="FFFFFF"/>
                </a:solidFill>
              </a:defRPr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1900"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Char char="•"/>
              <a:defRPr sz="1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cf738033f_0_2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g2ccf738033f_0_2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g2ccf738033f_0_2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g2ccf738033f_0_2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ccf738033f_0_2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g2ccf738033f_0_2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5" name="Google Shape;245;g2ccf738033f_0_2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6" name="Google Shape;246;g2ccf738033f_0_2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g2ccf738033f_0_2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g2ccf738033f_0_2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ccf738033f_0_2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g2ccf738033f_0_2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g2ccf738033f_0_2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53" name="Google Shape;253;g2ccf738033f_0_2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g2ccf738033f_0_2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g2ccf738033f_0_2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ccf738033f_0_2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g2ccf738033f_0_24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g2ccf738033f_0_2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g2ccf738033f_0_2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g2ccf738033f_0_2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ccf738033f_0_255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g2ccf738033f_0_255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g2ccf738033f_0_2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g2ccf738033f_0_2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g2ccf738033f_0_2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1">
  <p:cSld name="AUTOLAYOUT_1">
    <p:bg>
      <p:bgPr>
        <a:solidFill>
          <a:srgbClr val="FFFFF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15ae8dd162_0_16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g215ae8dd162_0_16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1" name="Google Shape;31;g215ae8dd162_0_1614"/>
          <p:cNvSpPr txBox="1">
            <a:spLocks noGrp="1"/>
          </p:cNvSpPr>
          <p:nvPr>
            <p:ph type="title"/>
          </p:nvPr>
        </p:nvSpPr>
        <p:spPr>
          <a:xfrm>
            <a:off x="439133" y="1477833"/>
            <a:ext cx="5330100" cy="1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7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g215ae8dd162_0_1614"/>
          <p:cNvSpPr txBox="1">
            <a:spLocks noGrp="1"/>
          </p:cNvSpPr>
          <p:nvPr>
            <p:ph type="body" idx="1"/>
          </p:nvPr>
        </p:nvSpPr>
        <p:spPr>
          <a:xfrm>
            <a:off x="439133" y="2926800"/>
            <a:ext cx="5330100" cy="24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16161"/>
              </a:buClr>
              <a:buSzPts val="2100"/>
              <a:buChar char="•"/>
              <a:defRPr sz="21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2400"/>
              <a:buChar char="•"/>
              <a:defRPr sz="19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2000"/>
              <a:buChar char="•"/>
              <a:defRPr sz="19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1800"/>
              <a:buChar char="•"/>
              <a:defRPr sz="19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1800"/>
              <a:buChar char="•"/>
              <a:defRPr sz="1900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1800"/>
              <a:buChar char="•"/>
              <a:defRPr sz="1900">
                <a:solidFill>
                  <a:srgbClr val="616161"/>
                </a:solidFill>
              </a:defRPr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1800"/>
              <a:buChar char="•"/>
              <a:defRPr sz="1900">
                <a:solidFill>
                  <a:srgbClr val="616161"/>
                </a:solidFill>
              </a:defRPr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616161"/>
              </a:buClr>
              <a:buSzPts val="1800"/>
              <a:buChar char="•"/>
              <a:defRPr sz="1900">
                <a:solidFill>
                  <a:srgbClr val="616161"/>
                </a:solidFill>
              </a:defRPr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616161"/>
              </a:buClr>
              <a:buSzPts val="1800"/>
              <a:buChar char="•"/>
              <a:defRPr sz="19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67" descr="Texto, Logotipo&#10;&#10;Descrição gerada automaticamente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223877" y="6056643"/>
            <a:ext cx="1401386" cy="4524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cf738033f_0_12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g2ccf738033f_0_12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ccf738033f_0_12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ccf738033f_0_12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4" name="Google Shape;104;g2ccf738033f_0_1224" descr="Texto, Logotipo&#10;&#10;Descrição gerada automaticamente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223877" y="6056643"/>
            <a:ext cx="1401394" cy="4524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cf738033f_0_1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g2ccf738033f_0_1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g2ccf738033f_0_1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g2ccf738033f_0_1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7" name="Google Shape;197;g2ccf738033f_0_185" descr="Texto, Logotipo&#10;&#10;Descrição gerada automaticament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23877" y="6056643"/>
            <a:ext cx="1401387" cy="4524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pt/view-image.php?image=437369&amp;picture=teia-de-aranha-teia-naturez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trilhoscadastro25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35.bienal.org.b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183rwzope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3cda7d82260_0_0" descr="Pessoas sentadas ao redor de uma mesa verde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 l="26885" b="6847"/>
          <a:stretch/>
        </p:blipFill>
        <p:spPr>
          <a:xfrm>
            <a:off x="0" y="-2"/>
            <a:ext cx="71772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cda7d82260_0_0"/>
          <p:cNvSpPr/>
          <p:nvPr/>
        </p:nvSpPr>
        <p:spPr>
          <a:xfrm>
            <a:off x="6496050" y="-266700"/>
            <a:ext cx="5829300" cy="7162800"/>
          </a:xfrm>
          <a:custGeom>
            <a:avLst/>
            <a:gdLst/>
            <a:ahLst/>
            <a:cxnLst/>
            <a:rect l="l" t="t" r="r" b="b"/>
            <a:pathLst>
              <a:path w="5829300" h="7162800" extrusionOk="0">
                <a:moveTo>
                  <a:pt x="5829300" y="76200"/>
                </a:moveTo>
                <a:lnTo>
                  <a:pt x="0" y="0"/>
                </a:lnTo>
                <a:lnTo>
                  <a:pt x="1104900" y="2838450"/>
                </a:lnTo>
                <a:lnTo>
                  <a:pt x="95250" y="5810250"/>
                </a:lnTo>
                <a:lnTo>
                  <a:pt x="666750" y="7162800"/>
                </a:lnTo>
                <a:lnTo>
                  <a:pt x="5791200" y="7124700"/>
                </a:lnTo>
                <a:lnTo>
                  <a:pt x="5829300" y="762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cda7d82260_0_0"/>
          <p:cNvSpPr/>
          <p:nvPr/>
        </p:nvSpPr>
        <p:spPr>
          <a:xfrm>
            <a:off x="7942796" y="2055429"/>
            <a:ext cx="424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 b="1" i="0" u="none" strike="noStrike" cap="none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rPr>
              <a:t>Trilhos da Alfabetização</a:t>
            </a:r>
            <a:endParaRPr sz="3600" b="1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 b="1" i="0" u="none" strike="noStrike" cap="none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rPr>
              <a:t>Professores/as de 1º e 2º Anos</a:t>
            </a:r>
            <a:endParaRPr sz="3600" b="1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 b="1" i="0" u="none" strike="noStrike" cap="none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rPr>
              <a:t>Ciclo 1- 2026</a:t>
            </a:r>
            <a:endParaRPr sz="3600" b="1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600" b="1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cda7d82260_0_0"/>
          <p:cNvSpPr/>
          <p:nvPr/>
        </p:nvSpPr>
        <p:spPr>
          <a:xfrm>
            <a:off x="5810250" y="-457200"/>
            <a:ext cx="1443663" cy="7944455"/>
          </a:xfrm>
          <a:custGeom>
            <a:avLst/>
            <a:gdLst/>
            <a:ahLst/>
            <a:cxnLst/>
            <a:rect l="l" t="t" r="r" b="b"/>
            <a:pathLst>
              <a:path w="1443663" h="7944455" extrusionOk="0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 cap="flat" cmpd="sng">
            <a:solidFill>
              <a:srgbClr val="007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cda7d82260_0_0"/>
          <p:cNvSpPr/>
          <p:nvPr/>
        </p:nvSpPr>
        <p:spPr>
          <a:xfrm>
            <a:off x="5787773" y="-457200"/>
            <a:ext cx="1443663" cy="7944455"/>
          </a:xfrm>
          <a:custGeom>
            <a:avLst/>
            <a:gdLst/>
            <a:ahLst/>
            <a:cxnLst/>
            <a:rect l="l" t="t" r="r" b="b"/>
            <a:pathLst>
              <a:path w="1443663" h="7944455" extrusionOk="0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190500" cap="rnd" cmpd="sng">
            <a:solidFill>
              <a:srgbClr val="E6AC2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cda7d82260_0_0"/>
          <p:cNvSpPr/>
          <p:nvPr/>
        </p:nvSpPr>
        <p:spPr>
          <a:xfrm>
            <a:off x="6172026" y="-543229"/>
            <a:ext cx="1443663" cy="7944455"/>
          </a:xfrm>
          <a:custGeom>
            <a:avLst/>
            <a:gdLst/>
            <a:ahLst/>
            <a:cxnLst/>
            <a:rect l="l" t="t" r="r" b="b"/>
            <a:pathLst>
              <a:path w="1443663" h="7944455" extrusionOk="0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 cap="flat" cmpd="sng">
            <a:solidFill>
              <a:srgbClr val="E6AC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cda7d82260_0_0"/>
          <p:cNvSpPr/>
          <p:nvPr/>
        </p:nvSpPr>
        <p:spPr>
          <a:xfrm>
            <a:off x="5446982" y="-371171"/>
            <a:ext cx="1443663" cy="7944455"/>
          </a:xfrm>
          <a:custGeom>
            <a:avLst/>
            <a:gdLst/>
            <a:ahLst/>
            <a:cxnLst/>
            <a:rect l="l" t="t" r="r" b="b"/>
            <a:pathLst>
              <a:path w="1443663" h="7944455" extrusionOk="0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g3cda7d82260_0_0" descr="Texto, 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136" y="202441"/>
            <a:ext cx="1934631" cy="62459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3cda7d82260_0_0"/>
          <p:cNvSpPr/>
          <p:nvPr/>
        </p:nvSpPr>
        <p:spPr>
          <a:xfrm>
            <a:off x="8740578" y="5943152"/>
            <a:ext cx="30252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100" b="1">
                <a:solidFill>
                  <a:srgbClr val="747678"/>
                </a:solidFill>
              </a:rPr>
              <a:t>Rio Piracicaba</a:t>
            </a:r>
            <a:endParaRPr sz="3100" b="1">
              <a:solidFill>
                <a:srgbClr val="747678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100" b="1">
              <a:solidFill>
                <a:srgbClr val="747678"/>
              </a:solidFill>
            </a:endParaRPr>
          </a:p>
        </p:txBody>
      </p:sp>
      <p:pic>
        <p:nvPicPr>
          <p:cNvPr id="281" name="Google Shape;281;g3cda7d82260_0_0" descr="Imagem digital fictícia de personagem de desenho animado&#10;&#10;Descrição gerada automaticamente com confiança mé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0147" y="50687"/>
            <a:ext cx="928100" cy="9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3f43b67975_0_6"/>
          <p:cNvSpPr txBox="1">
            <a:spLocks noGrp="1"/>
          </p:cNvSpPr>
          <p:nvPr>
            <p:ph type="ctrTitle"/>
          </p:nvPr>
        </p:nvSpPr>
        <p:spPr>
          <a:xfrm>
            <a:off x="181095" y="2859002"/>
            <a:ext cx="111939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Quais impressões, sensações ou imagens o poema desperta em vocês? </a:t>
            </a:r>
            <a:endParaRPr b="1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b="1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Que efeito provoca a escolha de escrever como se fosse uma carta dirigida aos “dias difíceis”?</a:t>
            </a:r>
            <a:endParaRPr b="1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b="1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Por que o poema chama os “dias difíceis” de “queridos”? O que essa escolha de palavra provoca em vocês?</a:t>
            </a:r>
            <a:endParaRPr b="1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b="1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O que significa dizer “acho que já deu”, mas não querer um “definitivo adeus”?</a:t>
            </a:r>
            <a:endParaRPr b="1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b="1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3ce65f870f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700" y="556075"/>
            <a:ext cx="260985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3ce65f870f5_0_0"/>
          <p:cNvSpPr txBox="1"/>
          <p:nvPr/>
        </p:nvSpPr>
        <p:spPr>
          <a:xfrm>
            <a:off x="228700" y="2515275"/>
            <a:ext cx="555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Edimilson Pereira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g3ce65f870f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5375" y="622741"/>
            <a:ext cx="2705100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3ce65f870f5_0_0"/>
          <p:cNvSpPr txBox="1"/>
          <p:nvPr/>
        </p:nvSpPr>
        <p:spPr>
          <a:xfrm>
            <a:off x="4425375" y="2515275"/>
            <a:ext cx="555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 Drummond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g3ce65f870f5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3283275"/>
            <a:ext cx="26955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3ce65f870f5_0_0"/>
          <p:cNvSpPr txBox="1"/>
          <p:nvPr/>
        </p:nvSpPr>
        <p:spPr>
          <a:xfrm>
            <a:off x="152400" y="5312500"/>
            <a:ext cx="555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Guimarães Rosa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g3ce65f870f5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25375" y="3235050"/>
            <a:ext cx="1743075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3ce65f870f5_0_0"/>
          <p:cNvSpPr txBox="1"/>
          <p:nvPr/>
        </p:nvSpPr>
        <p:spPr>
          <a:xfrm>
            <a:off x="4425375" y="6064875"/>
            <a:ext cx="555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Tula Pilar Ferreira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g3ce65f870f5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03700" y="3130875"/>
            <a:ext cx="4092625" cy="163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3ce65f870f5_0_0"/>
          <p:cNvSpPr txBox="1"/>
          <p:nvPr/>
        </p:nvSpPr>
        <p:spPr>
          <a:xfrm>
            <a:off x="7320825" y="4893050"/>
            <a:ext cx="487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Marilda Castanha e Nelson Cruz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3ce65f870f5_0_0"/>
          <p:cNvSpPr txBox="1"/>
          <p:nvPr/>
        </p:nvSpPr>
        <p:spPr>
          <a:xfrm>
            <a:off x="7951575" y="828525"/>
            <a:ext cx="42501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Alguns autores e autoras mineiros do Caderno dos Estudantes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f43b67975_0_1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33f43b67975_0_184"/>
          <p:cNvSpPr txBox="1"/>
          <p:nvPr/>
        </p:nvSpPr>
        <p:spPr>
          <a:xfrm>
            <a:off x="915876" y="4176425"/>
            <a:ext cx="102429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Plano de formação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f43b67975_0_65"/>
          <p:cNvSpPr/>
          <p:nvPr/>
        </p:nvSpPr>
        <p:spPr>
          <a:xfrm>
            <a:off x="-868867" y="175087"/>
            <a:ext cx="102696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Trilhos da Alfabetização </a:t>
            </a:r>
            <a:endParaRPr sz="32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33f43b67975_0_65"/>
          <p:cNvSpPr/>
          <p:nvPr/>
        </p:nvSpPr>
        <p:spPr>
          <a:xfrm>
            <a:off x="522515" y="871362"/>
            <a:ext cx="3445200" cy="49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Formação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33f43b67975_0_65"/>
          <p:cNvSpPr/>
          <p:nvPr/>
        </p:nvSpPr>
        <p:spPr>
          <a:xfrm>
            <a:off x="4373336" y="855026"/>
            <a:ext cx="3445200" cy="508800"/>
          </a:xfrm>
          <a:prstGeom prst="rect">
            <a:avLst/>
          </a:prstGeom>
          <a:solidFill>
            <a:srgbClr val="107F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Ampliação de conhecimento (materiais)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33f43b67975_0_65"/>
          <p:cNvSpPr/>
          <p:nvPr/>
        </p:nvSpPr>
        <p:spPr>
          <a:xfrm>
            <a:off x="8224157" y="871363"/>
            <a:ext cx="3445200" cy="521700"/>
          </a:xfrm>
          <a:prstGeom prst="rect">
            <a:avLst/>
          </a:prstGeom>
          <a:solidFill>
            <a:srgbClr val="BC19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Avaliação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33f43b67975_0_65"/>
          <p:cNvSpPr txBox="1"/>
          <p:nvPr/>
        </p:nvSpPr>
        <p:spPr>
          <a:xfrm>
            <a:off x="549809" y="1466634"/>
            <a:ext cx="3445200" cy="1323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172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E17223"/>
                </a:solidFill>
                <a:latin typeface="Arial"/>
                <a:ea typeface="Arial"/>
                <a:cs typeface="Arial"/>
                <a:sym typeface="Arial"/>
              </a:rPr>
              <a:t>Formação síncrona no município</a:t>
            </a:r>
            <a:endParaRPr sz="1300" b="0" i="0" u="none" strike="noStrike" cap="none">
              <a:solidFill>
                <a:srgbClr val="E172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97B"/>
              </a:buClr>
              <a:buSzPts val="8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7797B"/>
                </a:solidFill>
                <a:latin typeface="Arial"/>
                <a:ea typeface="Arial"/>
                <a:cs typeface="Arial"/>
                <a:sym typeface="Arial"/>
              </a:rPr>
              <a:t>formação com equipe técnica da Secretaria, formadores locais, diretores, coordenadores pedagógicos e professores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97B"/>
              </a:buClr>
              <a:buSzPts val="8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7797B"/>
                </a:solidFill>
                <a:latin typeface="Arial"/>
                <a:ea typeface="Arial"/>
                <a:cs typeface="Arial"/>
                <a:sym typeface="Arial"/>
              </a:rPr>
              <a:t>Realização de trabalho de campo</a:t>
            </a:r>
            <a:endParaRPr sz="1300" b="0" i="0" u="none" strike="noStrike" cap="none">
              <a:solidFill>
                <a:srgbClr val="7779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33f43b67975_0_65"/>
          <p:cNvSpPr txBox="1"/>
          <p:nvPr/>
        </p:nvSpPr>
        <p:spPr>
          <a:xfrm>
            <a:off x="522515" y="3021800"/>
            <a:ext cx="3445200" cy="923400"/>
          </a:xfrm>
          <a:prstGeom prst="rect">
            <a:avLst/>
          </a:prstGeom>
          <a:noFill/>
          <a:ln w="28575" cap="flat" cmpd="sng">
            <a:solidFill>
              <a:srgbClr val="E172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E17223"/>
                </a:solidFill>
                <a:latin typeface="Arial"/>
                <a:ea typeface="Arial"/>
                <a:cs typeface="Arial"/>
                <a:sym typeface="Arial"/>
              </a:rPr>
              <a:t>Formação assíncrona – ambiente virtual</a:t>
            </a:r>
            <a:endParaRPr sz="1300" b="0" i="0" u="none" strike="noStrike" cap="none">
              <a:solidFill>
                <a:srgbClr val="E172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97B"/>
              </a:buClr>
              <a:buSzPts val="8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7797B"/>
                </a:solidFill>
                <a:latin typeface="Arial"/>
                <a:ea typeface="Arial"/>
                <a:cs typeface="Arial"/>
                <a:sym typeface="Arial"/>
              </a:rPr>
              <a:t>Disponibilização de conteúdos formativos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97B"/>
              </a:buClr>
              <a:buSzPts val="8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7797B"/>
                </a:solidFill>
                <a:latin typeface="Arial"/>
                <a:ea typeface="Arial"/>
                <a:cs typeface="Arial"/>
                <a:sym typeface="Arial"/>
              </a:rPr>
              <a:t>Desenvolvimento de propostas práticas</a:t>
            </a:r>
            <a:endParaRPr sz="1300" b="0" i="0" u="none" strike="noStrike" cap="none">
              <a:solidFill>
                <a:srgbClr val="7779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33f43b67975_0_65"/>
          <p:cNvSpPr txBox="1"/>
          <p:nvPr/>
        </p:nvSpPr>
        <p:spPr>
          <a:xfrm>
            <a:off x="4373336" y="1487971"/>
            <a:ext cx="3445200" cy="1323600"/>
          </a:xfrm>
          <a:prstGeom prst="rect">
            <a:avLst/>
          </a:prstGeom>
          <a:noFill/>
          <a:ln w="28575" cap="flat" cmpd="sng">
            <a:solidFill>
              <a:srgbClr val="107F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Material para educadores -“Formação na Escola”</a:t>
            </a:r>
            <a:endParaRPr sz="13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Orientações didáticas para o desenvolvimento de </a:t>
            </a:r>
            <a:r>
              <a:rPr lang="en-US" sz="13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projetos,</a:t>
            </a: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sequências didáticas e atividades habituais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33f43b67975_0_65"/>
          <p:cNvSpPr txBox="1"/>
          <p:nvPr/>
        </p:nvSpPr>
        <p:spPr>
          <a:xfrm>
            <a:off x="4373337" y="2944080"/>
            <a:ext cx="3445200" cy="923400"/>
          </a:xfrm>
          <a:prstGeom prst="rect">
            <a:avLst/>
          </a:prstGeom>
          <a:noFill/>
          <a:ln w="28575" cap="flat" cmpd="sng">
            <a:solidFill>
              <a:srgbClr val="107F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Materiais para os estudantes</a:t>
            </a:r>
            <a:endParaRPr sz="13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Cadernos com atividades para os </a:t>
            </a:r>
            <a:r>
              <a:rPr lang="en-US" sz="13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estudantes dos 1º, 2º e 3º anos </a:t>
            </a: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 caderno de orientação para professores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33f43b67975_0_65"/>
          <p:cNvSpPr txBox="1"/>
          <p:nvPr/>
        </p:nvSpPr>
        <p:spPr>
          <a:xfrm>
            <a:off x="4391023" y="4000433"/>
            <a:ext cx="3445200" cy="923400"/>
          </a:xfrm>
          <a:prstGeom prst="rect">
            <a:avLst/>
          </a:prstGeom>
          <a:noFill/>
          <a:ln w="28575" cap="flat" cmpd="sng">
            <a:solidFill>
              <a:srgbClr val="107F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Jogos Matemáticos</a:t>
            </a:r>
            <a:endParaRPr sz="13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Entrega de </a:t>
            </a:r>
            <a:r>
              <a:rPr lang="en-US" sz="13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jogos de matemática </a:t>
            </a: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para serem utilizados em sala de aula (produção e compra)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33f43b67975_0_65"/>
          <p:cNvSpPr txBox="1"/>
          <p:nvPr/>
        </p:nvSpPr>
        <p:spPr>
          <a:xfrm>
            <a:off x="4371981" y="5068787"/>
            <a:ext cx="3445200" cy="923400"/>
          </a:xfrm>
          <a:prstGeom prst="rect">
            <a:avLst/>
          </a:prstGeom>
          <a:noFill/>
          <a:ln w="28575" cap="flat" cmpd="sng">
            <a:solidFill>
              <a:srgbClr val="107F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Ampliação dos acervos das escolas</a:t>
            </a:r>
            <a:endParaRPr sz="13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Entrega de livros de referência e fundamentação para atuação dos profissionais envolvidos e livros literários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33f43b67975_0_65"/>
          <p:cNvSpPr txBox="1"/>
          <p:nvPr/>
        </p:nvSpPr>
        <p:spPr>
          <a:xfrm>
            <a:off x="8224159" y="1466634"/>
            <a:ext cx="3445200" cy="723300"/>
          </a:xfrm>
          <a:prstGeom prst="rect">
            <a:avLst/>
          </a:prstGeom>
          <a:noFill/>
          <a:ln w="28575" cap="flat" cmpd="sng">
            <a:solidFill>
              <a:srgbClr val="BC19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BC1941"/>
                </a:solidFill>
                <a:latin typeface="Arial"/>
                <a:ea typeface="Arial"/>
                <a:cs typeface="Arial"/>
                <a:sym typeface="Arial"/>
              </a:rPr>
              <a:t>Avaliação dos estudantes em Língua Portuguesa e matemática</a:t>
            </a:r>
            <a:endParaRPr sz="1300" b="0" i="0" u="none" strike="noStrike" cap="none">
              <a:solidFill>
                <a:srgbClr val="BC19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5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Avaliação dos estudantes do 3º ano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0" name="Google Shape;370;g33f43b67975_0_65"/>
          <p:cNvCxnSpPr/>
          <p:nvPr/>
        </p:nvCxnSpPr>
        <p:spPr>
          <a:xfrm rot="-5400000" flipH="1">
            <a:off x="-108987" y="1890386"/>
            <a:ext cx="1291200" cy="900"/>
          </a:xfrm>
          <a:prstGeom prst="bentConnector3">
            <a:avLst>
              <a:gd name="adj1" fmla="val 0"/>
            </a:avLst>
          </a:prstGeom>
          <a:noFill/>
          <a:ln w="19050" cap="flat" cmpd="sng">
            <a:solidFill>
              <a:srgbClr val="E1722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g33f43b67975_0_65"/>
          <p:cNvCxnSpPr>
            <a:endCxn id="364" idx="1"/>
          </p:cNvCxnSpPr>
          <p:nvPr/>
        </p:nvCxnSpPr>
        <p:spPr>
          <a:xfrm rot="-5400000" flipH="1">
            <a:off x="-303685" y="2657300"/>
            <a:ext cx="1441500" cy="210900"/>
          </a:xfrm>
          <a:prstGeom prst="bentConnector2">
            <a:avLst/>
          </a:prstGeom>
          <a:noFill/>
          <a:ln w="19050" cap="flat" cmpd="sng">
            <a:solidFill>
              <a:srgbClr val="E1722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2" name="Google Shape;372;g33f43b67975_0_65"/>
          <p:cNvCxnSpPr/>
          <p:nvPr/>
        </p:nvCxnSpPr>
        <p:spPr>
          <a:xfrm rot="-5400000" flipH="1">
            <a:off x="3782818" y="1850880"/>
            <a:ext cx="1210800" cy="900"/>
          </a:xfrm>
          <a:prstGeom prst="bentConnector3">
            <a:avLst>
              <a:gd name="adj1" fmla="val 0"/>
            </a:avLst>
          </a:prstGeom>
          <a:noFill/>
          <a:ln w="19050" cap="flat" cmpd="sng">
            <a:solidFill>
              <a:srgbClr val="107F7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3" name="Google Shape;373;g33f43b67975_0_65"/>
          <p:cNvCxnSpPr>
            <a:endCxn id="366" idx="1"/>
          </p:cNvCxnSpPr>
          <p:nvPr/>
        </p:nvCxnSpPr>
        <p:spPr>
          <a:xfrm rot="-5400000" flipH="1">
            <a:off x="3558087" y="2590530"/>
            <a:ext cx="1415700" cy="214800"/>
          </a:xfrm>
          <a:prstGeom prst="bentConnector2">
            <a:avLst/>
          </a:prstGeom>
          <a:noFill/>
          <a:ln w="19050" cap="flat" cmpd="sng">
            <a:solidFill>
              <a:srgbClr val="107F7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g33f43b67975_0_65"/>
          <p:cNvCxnSpPr/>
          <p:nvPr/>
        </p:nvCxnSpPr>
        <p:spPr>
          <a:xfrm rot="-5400000" flipH="1">
            <a:off x="3696373" y="3856198"/>
            <a:ext cx="1144500" cy="212400"/>
          </a:xfrm>
          <a:prstGeom prst="bentConnector2">
            <a:avLst/>
          </a:prstGeom>
          <a:noFill/>
          <a:ln w="19050" cap="flat" cmpd="sng">
            <a:solidFill>
              <a:srgbClr val="107F7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5" name="Google Shape;375;g33f43b67975_0_65"/>
          <p:cNvCxnSpPr/>
          <p:nvPr/>
        </p:nvCxnSpPr>
        <p:spPr>
          <a:xfrm rot="-5400000" flipH="1">
            <a:off x="3599173" y="5007427"/>
            <a:ext cx="1338900" cy="212400"/>
          </a:xfrm>
          <a:prstGeom prst="bentConnector3">
            <a:avLst>
              <a:gd name="adj1" fmla="val 102447"/>
            </a:avLst>
          </a:prstGeom>
          <a:noFill/>
          <a:ln w="19050" cap="flat" cmpd="sng">
            <a:solidFill>
              <a:srgbClr val="107F7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g33f43b67975_0_65"/>
          <p:cNvCxnSpPr>
            <a:stCxn id="362" idx="1"/>
            <a:endCxn id="369" idx="1"/>
          </p:cNvCxnSpPr>
          <p:nvPr/>
        </p:nvCxnSpPr>
        <p:spPr>
          <a:xfrm>
            <a:off x="8224157" y="1132213"/>
            <a:ext cx="600" cy="696000"/>
          </a:xfrm>
          <a:prstGeom prst="bentConnector3">
            <a:avLst>
              <a:gd name="adj1" fmla="val -39687500"/>
            </a:avLst>
          </a:prstGeom>
          <a:noFill/>
          <a:ln w="19050" cap="flat" cmpd="sng">
            <a:solidFill>
              <a:srgbClr val="BC194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7" name="Google Shape;377;g33f43b67975_0_65"/>
          <p:cNvSpPr/>
          <p:nvPr/>
        </p:nvSpPr>
        <p:spPr>
          <a:xfrm>
            <a:off x="0" y="6055496"/>
            <a:ext cx="12192000" cy="769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Teoria da Mudança: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monitoramento, acompanhamento e avaliação de todas as frentes do projeto e de forma integrada com o Ciclo de Saúde e Proteção Social e Territórios em Rede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626BEEB-C2DE-9117-594A-12FD0058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67316"/>
            <a:ext cx="11809409" cy="66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0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ccf738033f_0_99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g2ccf738033f_0_991"/>
          <p:cNvSpPr txBox="1"/>
          <p:nvPr/>
        </p:nvSpPr>
        <p:spPr>
          <a:xfrm>
            <a:off x="915872" y="4176437"/>
            <a:ext cx="74943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Arial"/>
              <a:buNone/>
            </a:pPr>
            <a:r>
              <a:rPr lang="en-US" sz="5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Panorama das pausas avaliativas / 2025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3f43b67975_0_199"/>
          <p:cNvSpPr txBox="1"/>
          <p:nvPr/>
        </p:nvSpPr>
        <p:spPr>
          <a:xfrm>
            <a:off x="152400" y="159425"/>
            <a:ext cx="11804100" cy="6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8"/>
              <a:buFont typeface="Arial"/>
              <a:buNone/>
            </a:pPr>
            <a:r>
              <a:rPr lang="en-US" sz="2600" b="1" i="0" u="none" strike="noStrike" cap="none">
                <a:solidFill>
                  <a:srgbClr val="007E79"/>
                </a:solidFill>
                <a:latin typeface="Calibri"/>
                <a:ea typeface="Calibri"/>
                <a:cs typeface="Calibri"/>
                <a:sym typeface="Calibri"/>
              </a:rPr>
              <a:t>Apresentação</a:t>
            </a:r>
            <a:endParaRPr sz="2600" b="1" i="0" u="none" strike="noStrike" cap="none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8"/>
              <a:buFont typeface="Arial"/>
              <a:buNone/>
            </a:pPr>
            <a:endParaRPr sz="2600" b="1" i="0" u="none" strike="noStrike" cap="none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da pausa avaliativa dos professores de 1º e 2º anos município de 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Rio Piracicaba</a:t>
            </a: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Questão analisada: 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professor ou professora chegou novo na escola e pediu sua ajuda: o que não pode faltar no planejamento de uma rotina semanal para que os estudantes avancem em seus conhecimentos sobre leitura e escrita? Dê exemplos.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Total de respostas: </a:t>
            </a:r>
            <a:r>
              <a:rPr lang="en-US" sz="3000" b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US" sz="3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professores respondentes </a:t>
            </a:r>
            <a:endParaRPr sz="3000" b="1" i="0" u="none" strike="noStrike" cap="none">
              <a:solidFill>
                <a:srgbClr val="007E7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cda7d82260_0_2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1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3cda7d82260_0_246" descr="A green square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386" y="388109"/>
            <a:ext cx="3765697" cy="408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3cda7d82260_0_246" descr="A green square with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5510" y="76208"/>
            <a:ext cx="3906285" cy="423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3cda7d82260_0_246"/>
          <p:cNvPicPr preferRelativeResize="0"/>
          <p:nvPr/>
        </p:nvPicPr>
        <p:blipFill rotWithShape="1">
          <a:blip r:embed="rId5">
            <a:alphaModFix/>
          </a:blip>
          <a:srcRect l="9368" r="17097"/>
          <a:stretch/>
        </p:blipFill>
        <p:spPr>
          <a:xfrm>
            <a:off x="6115488" y="545545"/>
            <a:ext cx="5916300" cy="60339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417" name="Google Shape;417;g3cda7d82260_0_246"/>
          <p:cNvGrpSpPr/>
          <p:nvPr/>
        </p:nvGrpSpPr>
        <p:grpSpPr>
          <a:xfrm>
            <a:off x="-33453" y="6579718"/>
            <a:ext cx="12355639" cy="530502"/>
            <a:chOff x="0" y="4348975"/>
            <a:chExt cx="12772006" cy="524108"/>
          </a:xfrm>
        </p:grpSpPr>
        <p:pic>
          <p:nvPicPr>
            <p:cNvPr id="418" name="Google Shape;418;g3cda7d82260_0_24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0" y="4348975"/>
              <a:ext cx="6415811" cy="524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g3cda7d82260_0_24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6356195" y="4348975"/>
              <a:ext cx="6415811" cy="524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0" name="Google Shape;420;g3cda7d82260_0_246" descr="A black and orange wavy lines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85661" y="4583524"/>
            <a:ext cx="1659654" cy="1006284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3cda7d82260_0_246"/>
          <p:cNvSpPr txBox="1"/>
          <p:nvPr/>
        </p:nvSpPr>
        <p:spPr>
          <a:xfrm>
            <a:off x="491250" y="4701950"/>
            <a:ext cx="49287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Categorias de análise de dados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cda7d82260_0_258"/>
          <p:cNvSpPr txBox="1"/>
          <p:nvPr/>
        </p:nvSpPr>
        <p:spPr>
          <a:xfrm>
            <a:off x="130050" y="-49725"/>
            <a:ext cx="11931900" cy="7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3000" b="1" i="0" u="none" strike="noStrike" cap="none">
                <a:solidFill>
                  <a:srgbClr val="007E79"/>
                </a:solidFill>
                <a:latin typeface="Calibri"/>
                <a:ea typeface="Calibri"/>
                <a:cs typeface="Calibri"/>
                <a:sym typeface="Calibri"/>
              </a:rPr>
              <a:t>A análise foi realizada com base em oito categorias principais: </a:t>
            </a:r>
            <a:endParaRPr sz="3000" b="1" i="0" u="none" strike="noStrike" cap="none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situações didáticas fundamentais</a:t>
            </a:r>
            <a:endParaRPr sz="3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-Modalidades organizativas (aparecer pelo menos citação aos projetos)</a:t>
            </a:r>
            <a:endParaRPr sz="3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-Mapeamento dos saberes dos estudantes</a:t>
            </a:r>
            <a:endParaRPr sz="3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-Propósito social e comunicativo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-Biblioteca de classe</a:t>
            </a:r>
            <a:endParaRPr sz="3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-Ambiente alfabetizador</a:t>
            </a:r>
            <a:endParaRPr sz="3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-Intervenções docentes qualificadas em situações de leitura e escrita pelos estudantes ajustadas aos seus saberes</a:t>
            </a:r>
            <a:endParaRPr sz="3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-Agrupamentos entre as criança</a:t>
            </a:r>
            <a:r>
              <a:rPr lang="en-US"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g395dd5d6704_0_2"/>
          <p:cNvGrpSpPr/>
          <p:nvPr/>
        </p:nvGrpSpPr>
        <p:grpSpPr>
          <a:xfrm>
            <a:off x="394875" y="1441397"/>
            <a:ext cx="2692945" cy="1002822"/>
            <a:chOff x="427915" y="1761893"/>
            <a:chExt cx="2692945" cy="1002822"/>
          </a:xfrm>
        </p:grpSpPr>
        <p:pic>
          <p:nvPicPr>
            <p:cNvPr id="433" name="Google Shape;433;g395dd5d6704_0_2" descr="A green square with a black background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t="84395"/>
            <a:stretch/>
          </p:blipFill>
          <p:spPr>
            <a:xfrm>
              <a:off x="427915" y="1761893"/>
              <a:ext cx="2692945" cy="10028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g395dd5d6704_0_2"/>
            <p:cNvSpPr/>
            <p:nvPr/>
          </p:nvSpPr>
          <p:spPr>
            <a:xfrm>
              <a:off x="479942" y="1776134"/>
              <a:ext cx="2613300" cy="699000"/>
            </a:xfrm>
            <a:prstGeom prst="roundRect">
              <a:avLst>
                <a:gd name="adj" fmla="val 22243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Percentual</a:t>
              </a:r>
              <a:endParaRPr/>
            </a:p>
          </p:txBody>
        </p:sp>
      </p:grpSp>
      <p:sp>
        <p:nvSpPr>
          <p:cNvPr id="435" name="Google Shape;435;g395dd5d6704_0_2"/>
          <p:cNvSpPr txBox="1"/>
          <p:nvPr/>
        </p:nvSpPr>
        <p:spPr>
          <a:xfrm>
            <a:off x="394875" y="627379"/>
            <a:ext cx="9469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97132"/>
                </a:solidFill>
                <a:latin typeface="Arial"/>
                <a:ea typeface="Arial"/>
                <a:cs typeface="Arial"/>
                <a:sym typeface="Arial"/>
              </a:rPr>
              <a:t>Gráfico</a:t>
            </a:r>
            <a:endParaRPr/>
          </a:p>
        </p:txBody>
      </p:sp>
      <p:pic>
        <p:nvPicPr>
          <p:cNvPr id="436" name="Google Shape;436;g395dd5d6704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4699" y="627379"/>
            <a:ext cx="8232774" cy="5083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7F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"/>
          <p:cNvSpPr txBox="1"/>
          <p:nvPr/>
        </p:nvSpPr>
        <p:spPr>
          <a:xfrm>
            <a:off x="915876" y="4176425"/>
            <a:ext cx="90888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Professores/as 1º e 2º anos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g395dd5d6704_0_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050" y="347100"/>
            <a:ext cx="10507500" cy="56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g395dd5d6704_0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25" y="353725"/>
            <a:ext cx="10039176" cy="564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95dd5d6704_0_101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000" cy="114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 b="1">
                <a:solidFill>
                  <a:srgbClr val="F68B32"/>
                </a:solidFill>
                <a:latin typeface="Arial"/>
                <a:ea typeface="Arial"/>
                <a:cs typeface="Arial"/>
                <a:sym typeface="Arial"/>
              </a:rPr>
              <a:t>Ponto de atenção: mapeamento de saberes dos estudantes</a:t>
            </a:r>
            <a:endParaRPr sz="3600" b="1">
              <a:solidFill>
                <a:srgbClr val="F68B3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395dd5d6704_0_101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2100" cy="371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Apenas 3 professoras (21%)  mencionaram a importância de mapear os saberes dos estudantes, tanto para “conhecer o perfil da turma” (Cristina) como para “diagnosticar os saberes dos alunos e promover atividades em dupla” (Marli).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Ao longo de todo ano de formação discutimos em várias instâncias a consideração dos saberes dos estudantes para pensar em ajustes nos desafios propostos, nas intervenções, na forma de agrupamentos. Analisamos também os saberes a partir de escritas, comparamos as evoluções e tudo isso foi bastante discutido considerando a heterogeneidade de saberes como vantagem pedagógica.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Embora apareça em algumas outras situações, especialmente nas intervenções docentes, não foi um item que se destacou.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cda7d82260_0_6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3cda7d82260_0_669"/>
          <p:cNvSpPr txBox="1"/>
          <p:nvPr/>
        </p:nvSpPr>
        <p:spPr>
          <a:xfrm>
            <a:off x="443398" y="4156995"/>
            <a:ext cx="11305200" cy="2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Caderno dos Estudantes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cda7d82260_0_676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/>
          </a:p>
        </p:txBody>
      </p:sp>
      <p:sp>
        <p:nvSpPr>
          <p:cNvPr id="469" name="Google Shape;469;g3cda7d82260_0_676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21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470" name="Google Shape;470;g3cda7d82260_0_6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49" y="13574"/>
            <a:ext cx="12023149" cy="676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cda7d82260_0_683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/>
          </a:p>
        </p:txBody>
      </p:sp>
      <p:sp>
        <p:nvSpPr>
          <p:cNvPr id="477" name="Google Shape;477;g3cda7d82260_0_683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21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478" name="Google Shape;478;g3cda7d82260_0_6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625" y="123375"/>
            <a:ext cx="11742050" cy="66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cda7d82260_0_690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/>
          </a:p>
        </p:txBody>
      </p:sp>
      <p:sp>
        <p:nvSpPr>
          <p:cNvPr id="485" name="Google Shape;485;g3cda7d82260_0_690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21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486" name="Google Shape;486;g3cda7d82260_0_6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375" y="226400"/>
            <a:ext cx="11457150" cy="64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cda7d82260_0_697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/>
          </a:p>
        </p:txBody>
      </p:sp>
      <p:sp>
        <p:nvSpPr>
          <p:cNvPr id="493" name="Google Shape;493;g3cda7d82260_0_697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21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494" name="Google Shape;494;g3cda7d82260_0_6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975" y="214950"/>
            <a:ext cx="11558899" cy="65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cda7d82260_0_704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/>
          </a:p>
        </p:txBody>
      </p:sp>
      <p:sp>
        <p:nvSpPr>
          <p:cNvPr id="501" name="Google Shape;501;g3cda7d82260_0_704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21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502" name="Google Shape;502;g3cda7d82260_0_7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175" y="283625"/>
            <a:ext cx="11192600" cy="62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cda7d82260_0_711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/>
          </a:p>
        </p:txBody>
      </p:sp>
      <p:sp>
        <p:nvSpPr>
          <p:cNvPr id="509" name="Google Shape;509;g3cda7d82260_0_711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21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510" name="Google Shape;510;g3cda7d82260_0_7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975" y="340850"/>
            <a:ext cx="11335050" cy="63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"/>
          <p:cNvSpPr txBox="1"/>
          <p:nvPr/>
        </p:nvSpPr>
        <p:spPr>
          <a:xfrm>
            <a:off x="1001975" y="268295"/>
            <a:ext cx="111840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Pauta - Encontro presencial professores/as 1º a 2º Anos</a:t>
            </a:r>
            <a:endParaRPr sz="2800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4" name="Google Shape;294;p4"/>
          <p:cNvGraphicFramePr/>
          <p:nvPr/>
        </p:nvGraphicFramePr>
        <p:xfrm>
          <a:off x="2008963" y="1336410"/>
          <a:ext cx="7862300" cy="3461690"/>
        </p:xfrm>
        <a:graphic>
          <a:graphicData uri="http://schemas.openxmlformats.org/drawingml/2006/table">
            <a:tbl>
              <a:tblPr>
                <a:noFill/>
                <a:tableStyleId>{CAD356B0-F5BD-41C3-B656-5C26D2DFB204}</a:tableStyleId>
              </a:tblPr>
              <a:tblGrid>
                <a:gridCol w="78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1</a:t>
                      </a: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Leitura literária pela formadora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2- Plano de Formação 2026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3- Pausa Avaliativa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4- Cadernos dos estudantes: apresentação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5- SD Jogos de Mesa + tematização da prática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87C65"/>
                          </a:solidFill>
                        </a:rPr>
                        <a:t>6- Atividade Prática/ Combinados/ Espaço digital de formação/ Avaliação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cda7d82260_0_718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/>
          </a:p>
        </p:txBody>
      </p:sp>
      <p:sp>
        <p:nvSpPr>
          <p:cNvPr id="517" name="Google Shape;517;g3cda7d82260_0_718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21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518" name="Google Shape;518;g3cda7d82260_0_7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125" y="244200"/>
            <a:ext cx="11347875" cy="63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cda7d82260_0_725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/>
          </a:p>
        </p:txBody>
      </p:sp>
      <p:sp>
        <p:nvSpPr>
          <p:cNvPr id="525" name="Google Shape;525;g3cda7d82260_0_725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21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526" name="Google Shape;526;g3cda7d82260_0_7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425" y="283625"/>
            <a:ext cx="11294350" cy="63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cf09309773_0_0"/>
          <p:cNvSpPr txBox="1">
            <a:spLocks noGrp="1"/>
          </p:cNvSpPr>
          <p:nvPr>
            <p:ph type="ctrTitle"/>
          </p:nvPr>
        </p:nvSpPr>
        <p:spPr>
          <a:xfrm>
            <a:off x="745055" y="566316"/>
            <a:ext cx="10578000" cy="114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E79"/>
                </a:solidFill>
              </a:rPr>
              <a:t>Conhecer o acervo literário: Além de explorar os livros enviados, vamos fazer alguns combinados sobre seus usos.</a:t>
            </a:r>
            <a:endParaRPr b="1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g3cf09309773_0_0"/>
          <p:cNvSpPr txBox="1">
            <a:spLocks noGrp="1"/>
          </p:cNvSpPr>
          <p:nvPr>
            <p:ph type="body" idx="1"/>
          </p:nvPr>
        </p:nvSpPr>
        <p:spPr>
          <a:xfrm>
            <a:off x="759472" y="2107838"/>
            <a:ext cx="10562100" cy="371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000">
                <a:highlight>
                  <a:schemeClr val="lt1"/>
                </a:highlight>
              </a:rPr>
              <a:t>Orientação para uso dos livros:</a:t>
            </a:r>
            <a:endParaRPr sz="2000">
              <a:highlight>
                <a:schemeClr val="lt1"/>
              </a:highlight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000">
                <a:highlight>
                  <a:schemeClr val="lt1"/>
                </a:highlight>
              </a:rPr>
              <a:t>Os livros apoiam a realização das atividades dos Cadernos dos estudantes e dos Projetos e Sequências Didáticas do Formação na Escola e é importante que fiquem em um local em que os professores possam localizar facilmente para o desenvolvimento das propostas em sala de aula. É indicado que as crianças também possam explorar essas obras, no entanto, sugerimos que os materiais não fiquem na biblioteca de classe. Uma possibilidade é deixar na sala de leitura assegurando que não sejam emprestados e que a professora tenha acesso a qualquer momento. </a:t>
            </a:r>
            <a:endParaRPr sz="200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g3cf09309773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75" y="260725"/>
            <a:ext cx="11246099" cy="63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g3cf09309773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77826" cy="65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3f43b67975_0_57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g33f43b67975_0_573"/>
          <p:cNvSpPr txBox="1"/>
          <p:nvPr/>
        </p:nvSpPr>
        <p:spPr>
          <a:xfrm>
            <a:off x="443398" y="4156995"/>
            <a:ext cx="11305200" cy="2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Apresentação SD Jogos de Mesa e Tematização da prática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g33f43b67975_0_6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501" y="78013"/>
            <a:ext cx="5348675" cy="67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g33f43b67975_0_6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501" y="1271650"/>
            <a:ext cx="4256599" cy="413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cda7d82260_0_746"/>
          <p:cNvSpPr txBox="1"/>
          <p:nvPr/>
        </p:nvSpPr>
        <p:spPr>
          <a:xfrm>
            <a:off x="62100" y="45000"/>
            <a:ext cx="119154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Considerando a sugestão de desenvolvimento da Sequência Didática Jogos de Mesa e que, em algumas propostas dos Cadernos dos Estudantes dos 1º e 2º anos, há a sugestão de atividades de confecção de cartas para jogos, será analisada uma situação didática de escrita pelos e pelas estudantes no contexto da produção de um jogo da memória.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6" name="Google Shape;566;g3cda7d82260_0_7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000" y="2146700"/>
            <a:ext cx="3658675" cy="44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g3cda7d82260_0_7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0630" y="2146699"/>
            <a:ext cx="3334719" cy="44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g3cda7d82260_0_7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1651" y="2165757"/>
            <a:ext cx="3334725" cy="4420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cda7d82260_0_732"/>
          <p:cNvSpPr txBox="1"/>
          <p:nvPr/>
        </p:nvSpPr>
        <p:spPr>
          <a:xfrm>
            <a:off x="62100" y="45000"/>
            <a:ext cx="11915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5" name="Google Shape;575;g3cda7d82260_0_7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1" y="698700"/>
            <a:ext cx="2735900" cy="37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g3cda7d82260_0_7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3475" y="719959"/>
            <a:ext cx="2735900" cy="369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g3cda7d82260_0_7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4851" y="691783"/>
            <a:ext cx="2735900" cy="375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g3cda7d82260_0_7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27150" y="807074"/>
            <a:ext cx="2824150" cy="35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3f43b67975_0_765"/>
          <p:cNvSpPr txBox="1"/>
          <p:nvPr/>
        </p:nvSpPr>
        <p:spPr>
          <a:xfrm>
            <a:off x="352750" y="1055075"/>
            <a:ext cx="5840400" cy="5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en-US" sz="2300" b="1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Vamos ler uma cena (Anexo) em que uma professora propõe a revisão das cartas de um jogo da memória escritas por duas estudantes, que se responsabilizaram pelas cartas da personagem Mônica. Clara e Thayssa formaram uma dupla para essa tarefa. A professora solicitou que cada uma apresentasse à colega o que havia escrito nas cartas e, em seguida, que discutissem possibilidades de revisão para produzir uma única versão.</a:t>
            </a:r>
            <a:endParaRPr sz="2300" b="1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endParaRPr sz="2300" b="1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33f43b67975_0_765"/>
          <p:cNvSpPr txBox="1"/>
          <p:nvPr/>
        </p:nvSpPr>
        <p:spPr>
          <a:xfrm>
            <a:off x="211775" y="83925"/>
            <a:ext cx="91752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0"/>
              <a:buFont typeface="Arial"/>
              <a:buNone/>
            </a:pPr>
            <a:r>
              <a:rPr lang="en-US" sz="3300" b="1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Tematização da prática docente</a:t>
            </a:r>
            <a:endParaRPr sz="3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6" name="Google Shape;586;g33f43b67975_0_7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2700" y="792150"/>
            <a:ext cx="4161900" cy="4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15ae8dd162_0_1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7F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215ae8dd162_0_1078"/>
          <p:cNvSpPr txBox="1"/>
          <p:nvPr/>
        </p:nvSpPr>
        <p:spPr>
          <a:xfrm>
            <a:off x="915876" y="4176425"/>
            <a:ext cx="90888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Leitura literária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3f43b67975_0_865"/>
          <p:cNvSpPr txBox="1"/>
          <p:nvPr/>
        </p:nvSpPr>
        <p:spPr>
          <a:xfrm>
            <a:off x="108546" y="989726"/>
            <a:ext cx="11925300" cy="54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 que a professora precisou considerar ao organizar as crianças para a realização da atividade? Que hipóteses podem ser levantadas sobre os critérios de escolha das duplas?</a:t>
            </a:r>
            <a:endParaRPr sz="2300" b="1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 interações entre as crianças possibilitaram aprendizagens? Quais?</a:t>
            </a:r>
            <a:endParaRPr sz="2300" b="1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Quais intervenções da professora favoreceram a reflexão das crianças sobre o sistema de escrita?</a:t>
            </a:r>
            <a:endParaRPr sz="2300" b="1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Considerando o contexto da construção de um jogo da memória, que desafios poderiam ser propostos para crianças que já apresentam escrita alfabética?</a:t>
            </a:r>
            <a:endParaRPr sz="2300" b="1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33f43b67975_0_865"/>
          <p:cNvSpPr txBox="1"/>
          <p:nvPr/>
        </p:nvSpPr>
        <p:spPr>
          <a:xfrm>
            <a:off x="1522900" y="5422550"/>
            <a:ext cx="417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g33f43b67975_0_865"/>
          <p:cNvSpPr txBox="1"/>
          <p:nvPr/>
        </p:nvSpPr>
        <p:spPr>
          <a:xfrm>
            <a:off x="211775" y="83925"/>
            <a:ext cx="91752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0"/>
              <a:buFont typeface="Arial"/>
              <a:buNone/>
            </a:pPr>
            <a:r>
              <a:rPr lang="en-US" sz="3300" b="1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Em pequenos grupo, discutir: </a:t>
            </a:r>
            <a:endParaRPr sz="3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3f43b67975_0_874"/>
          <p:cNvSpPr txBox="1"/>
          <p:nvPr/>
        </p:nvSpPr>
        <p:spPr>
          <a:xfrm>
            <a:off x="108546" y="908325"/>
            <a:ext cx="11925300" cy="504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 err="1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Registros</a:t>
            </a:r>
            <a:r>
              <a:rPr lang="en-US" sz="2300" b="1" i="0" u="none" strike="noStrike" cap="none" dirty="0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lang="en-US" sz="2300" b="1" dirty="0">
              <a:solidFill>
                <a:schemeClr val="dk2"/>
              </a:solidFill>
              <a:highlight>
                <a:srgbClr val="FFFF00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30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Mapear</a:t>
            </a:r>
            <a:r>
              <a:rPr lang="en-US" sz="230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30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saberes</a:t>
            </a:r>
            <a:r>
              <a:rPr lang="en-US" sz="230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230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crianças</a:t>
            </a:r>
            <a:r>
              <a:rPr lang="en-US" sz="230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230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escrita</a:t>
            </a:r>
            <a:r>
              <a:rPr lang="en-US" sz="230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r>
              <a:rPr lang="en-US" sz="2300" dirty="0" err="1">
                <a:solidFill>
                  <a:schemeClr val="accent1"/>
                </a:solidFill>
              </a:rPr>
              <a:t>Escrita</a:t>
            </a:r>
            <a:r>
              <a:rPr lang="en-US" sz="2300" dirty="0">
                <a:solidFill>
                  <a:schemeClr val="accent1"/>
                </a:solidFill>
              </a:rPr>
              <a:t> </a:t>
            </a:r>
            <a:r>
              <a:rPr lang="en-US" sz="2300" dirty="0" err="1">
                <a:solidFill>
                  <a:schemeClr val="accent1"/>
                </a:solidFill>
              </a:rPr>
              <a:t>silabica</a:t>
            </a:r>
            <a:r>
              <a:rPr lang="en-US" sz="2300" dirty="0">
                <a:solidFill>
                  <a:schemeClr val="accent1"/>
                </a:solidFill>
              </a:rPr>
              <a:t> com valor </a:t>
            </a:r>
            <a:r>
              <a:rPr lang="en-US" sz="2300" dirty="0" err="1">
                <a:solidFill>
                  <a:schemeClr val="accent1"/>
                </a:solidFill>
              </a:rPr>
              <a:t>sonoro</a:t>
            </a:r>
            <a:r>
              <a:rPr lang="en-US" sz="2300" dirty="0">
                <a:solidFill>
                  <a:schemeClr val="accent1"/>
                </a:solidFill>
              </a:rPr>
              <a:t> </a:t>
            </a:r>
            <a:r>
              <a:rPr lang="en-US" sz="2300" dirty="0" err="1">
                <a:solidFill>
                  <a:schemeClr val="accent1"/>
                </a:solidFill>
              </a:rPr>
              <a:t>convencional</a:t>
            </a:r>
            <a:endParaRPr lang="en-US" sz="2300" dirty="0">
              <a:solidFill>
                <a:schemeClr val="accent1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r>
              <a:rPr lang="en-US" sz="230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Clara – centra </a:t>
            </a:r>
            <a:r>
              <a:rPr lang="en-US" sz="230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nas</a:t>
            </a:r>
            <a:r>
              <a:rPr lang="en-US" sz="230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vogais</a:t>
            </a:r>
            <a:r>
              <a:rPr lang="en-US" sz="230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0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ordem</a:t>
            </a:r>
            <a:r>
              <a:rPr lang="en-US" sz="230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30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emissão</a:t>
            </a:r>
            <a:r>
              <a:rPr lang="en-US" sz="230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sonora</a:t>
            </a:r>
            <a:endParaRPr lang="en-US" sz="2300" dirty="0">
              <a:solidFill>
                <a:schemeClr val="accent1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r>
              <a:rPr lang="en-US" sz="230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Thayssa</a:t>
            </a:r>
            <a:r>
              <a:rPr lang="en-US" sz="230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30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nas</a:t>
            </a:r>
            <a:r>
              <a:rPr lang="en-US" sz="230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consoant</a:t>
            </a:r>
            <a:r>
              <a:rPr lang="en-US" sz="2300" dirty="0" err="1">
                <a:solidFill>
                  <a:schemeClr val="accent1"/>
                </a:solidFill>
              </a:rPr>
              <a:t>es</a:t>
            </a:r>
            <a:r>
              <a:rPr lang="en-US" sz="2300" dirty="0">
                <a:solidFill>
                  <a:schemeClr val="accent1"/>
                </a:solidFill>
              </a:rPr>
              <a:t>, </a:t>
            </a:r>
            <a:r>
              <a:rPr lang="en-US" sz="2300" dirty="0" err="1">
                <a:solidFill>
                  <a:schemeClr val="accent1"/>
                </a:solidFill>
              </a:rPr>
              <a:t>sem</a:t>
            </a:r>
            <a:r>
              <a:rPr lang="en-US" sz="2300" dirty="0">
                <a:solidFill>
                  <a:schemeClr val="accent1"/>
                </a:solidFill>
              </a:rPr>
              <a:t> considerer a </a:t>
            </a:r>
            <a:r>
              <a:rPr lang="en-US" sz="2300" dirty="0" err="1">
                <a:solidFill>
                  <a:schemeClr val="accent1"/>
                </a:solidFill>
              </a:rPr>
              <a:t>ordem</a:t>
            </a:r>
            <a:r>
              <a:rPr lang="en-US" sz="2300" dirty="0">
                <a:solidFill>
                  <a:schemeClr val="accent1"/>
                </a:solidFill>
              </a:rPr>
              <a:t> da </a:t>
            </a:r>
            <a:r>
              <a:rPr lang="en-US" sz="2300" dirty="0" err="1">
                <a:solidFill>
                  <a:schemeClr val="accent1"/>
                </a:solidFill>
              </a:rPr>
              <a:t>emissão</a:t>
            </a:r>
            <a:r>
              <a:rPr lang="en-US" sz="2300" dirty="0">
                <a:solidFill>
                  <a:schemeClr val="accent1"/>
                </a:solidFill>
              </a:rPr>
              <a:t> </a:t>
            </a:r>
            <a:r>
              <a:rPr lang="en-US" sz="2300" dirty="0" err="1">
                <a:solidFill>
                  <a:schemeClr val="accent1"/>
                </a:solidFill>
              </a:rPr>
              <a:t>sonora</a:t>
            </a:r>
            <a:endParaRPr lang="en-US" sz="2300" dirty="0">
              <a:solidFill>
                <a:schemeClr val="accent1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endParaRPr lang="en-US" sz="230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</a:pPr>
            <a:r>
              <a:rPr lang="en-US" sz="2300" dirty="0">
                <a:solidFill>
                  <a:schemeClr val="accent1"/>
                </a:solidFill>
              </a:rPr>
              <a:t>2- </a:t>
            </a:r>
            <a:r>
              <a:rPr lang="en-US" sz="2300" dirty="0" err="1">
                <a:solidFill>
                  <a:schemeClr val="accent1"/>
                </a:solidFill>
              </a:rPr>
              <a:t>Interações</a:t>
            </a:r>
            <a:r>
              <a:rPr lang="en-US" sz="2300" dirty="0">
                <a:solidFill>
                  <a:schemeClr val="accent1"/>
                </a:solidFill>
              </a:rPr>
              <a:t> entre as </a:t>
            </a:r>
            <a:r>
              <a:rPr lang="en-US" sz="2300" dirty="0" err="1">
                <a:solidFill>
                  <a:schemeClr val="accent1"/>
                </a:solidFill>
              </a:rPr>
              <a:t>crianças</a:t>
            </a:r>
            <a:endParaRPr lang="en-US" sz="2300" dirty="0">
              <a:solidFill>
                <a:schemeClr val="accent1"/>
              </a:solidFill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</a:pPr>
            <a:r>
              <a:rPr lang="pt-BR" sz="230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Intervenção docente e interação entre as crianças potencializa as aprendizagens. 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</a:pPr>
            <a:r>
              <a:rPr lang="pt-BR" sz="2300" dirty="0">
                <a:solidFill>
                  <a:schemeClr val="accent1"/>
                </a:solidFill>
              </a:rPr>
              <a:t>As crianças analisam a última sílaba, mas é a intervenção da professora que ajuda a mudar a escrita. </a:t>
            </a:r>
            <a:r>
              <a:rPr lang="pt-BR" sz="230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30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i="0" u="none" strike="noStrike" cap="none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Clara ajuda </a:t>
            </a:r>
            <a:r>
              <a:rPr lang="pt-BR" sz="2300" dirty="0">
                <a:solidFill>
                  <a:schemeClr val="accent1"/>
                </a:solidFill>
                <a:highlight>
                  <a:srgbClr val="FFFFFF"/>
                </a:highlight>
              </a:rPr>
              <a:t>a pensar sobre como termina a palavra Mônica</a:t>
            </a:r>
            <a:endParaRPr sz="2300" i="0" u="none" strike="noStrike" cap="none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 dirty="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g33f43b67975_0_874"/>
          <p:cNvSpPr txBox="1"/>
          <p:nvPr/>
        </p:nvSpPr>
        <p:spPr>
          <a:xfrm>
            <a:off x="1522900" y="5422550"/>
            <a:ext cx="417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g33f43b67975_0_874"/>
          <p:cNvSpPr txBox="1"/>
          <p:nvPr/>
        </p:nvSpPr>
        <p:spPr>
          <a:xfrm>
            <a:off x="211775" y="83925"/>
            <a:ext cx="91752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0"/>
              <a:buFont typeface="Arial"/>
              <a:buNone/>
            </a:pPr>
            <a:r>
              <a:rPr lang="en-US" sz="3300" b="1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Tematização da prática docente</a:t>
            </a:r>
            <a:endParaRPr sz="3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>
          <a:extLst>
            <a:ext uri="{FF2B5EF4-FFF2-40B4-BE49-F238E27FC236}">
              <a16:creationId xmlns:a16="http://schemas.microsoft.com/office/drawing/2014/main" id="{4BE8A26D-8C9D-E796-0B16-7F846CCB8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3f43b67975_0_874">
            <a:extLst>
              <a:ext uri="{FF2B5EF4-FFF2-40B4-BE49-F238E27FC236}">
                <a16:creationId xmlns:a16="http://schemas.microsoft.com/office/drawing/2014/main" id="{94AE264E-030A-766D-88D9-6D1119E470F8}"/>
              </a:ext>
            </a:extLst>
          </p:cNvPr>
          <p:cNvSpPr txBox="1"/>
          <p:nvPr/>
        </p:nvSpPr>
        <p:spPr>
          <a:xfrm>
            <a:off x="108546" y="908325"/>
            <a:ext cx="11925300" cy="469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 err="1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Registros</a:t>
            </a:r>
            <a:r>
              <a:rPr lang="en-US" sz="2300" b="1" i="0" u="none" strike="noStrike" cap="none" dirty="0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endParaRPr sz="2300" b="1" i="0" u="none" strike="noStrike" cap="none" dirty="0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 dirty="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1" i="0" u="none" strike="noStrike" cap="none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3- intervenção das professoras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lang="pt-BR" sz="2300" b="1" dirty="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i="0" u="none" strike="noStrike" cap="none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Pedido da professora para as meninas lerem o que escreveram.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r>
              <a:rPr lang="pt-BR" sz="2300" i="0" u="none" strike="noStrike" cap="none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Dispara uma situação problema quando diz questiona se tem dois jeitos de escrever a palavra Mônica.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r>
              <a:rPr lang="pt-BR" sz="2300" dirty="0">
                <a:solidFill>
                  <a:schemeClr val="accent1"/>
                </a:solidFill>
                <a:highlight>
                  <a:srgbClr val="FFFFFF"/>
                </a:highlight>
              </a:rPr>
              <a:t>Deixa as crianças refletirem por um tempo a partir de uma provocação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r>
              <a:rPr lang="pt-BR" sz="2300" i="0" u="none" strike="noStrike" cap="none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Comparação entre o que a criança precisa escrever com uma palavra de referência/estável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lang="pt-BR" sz="2300" b="1" dirty="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 dirty="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g33f43b67975_0_874">
            <a:extLst>
              <a:ext uri="{FF2B5EF4-FFF2-40B4-BE49-F238E27FC236}">
                <a16:creationId xmlns:a16="http://schemas.microsoft.com/office/drawing/2014/main" id="{C9AB1ACF-179F-F2A1-11D0-874BA104FA9A}"/>
              </a:ext>
            </a:extLst>
          </p:cNvPr>
          <p:cNvSpPr txBox="1"/>
          <p:nvPr/>
        </p:nvSpPr>
        <p:spPr>
          <a:xfrm>
            <a:off x="1522900" y="5422550"/>
            <a:ext cx="4176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g33f43b67975_0_874">
            <a:extLst>
              <a:ext uri="{FF2B5EF4-FFF2-40B4-BE49-F238E27FC236}">
                <a16:creationId xmlns:a16="http://schemas.microsoft.com/office/drawing/2014/main" id="{C3B03C3C-17A6-36D1-7E5E-5DCFF4928C2A}"/>
              </a:ext>
            </a:extLst>
          </p:cNvPr>
          <p:cNvSpPr txBox="1"/>
          <p:nvPr/>
        </p:nvSpPr>
        <p:spPr>
          <a:xfrm>
            <a:off x="211775" y="83925"/>
            <a:ext cx="91752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0"/>
              <a:buFont typeface="Arial"/>
              <a:buNone/>
            </a:pPr>
            <a:r>
              <a:rPr lang="en-US" sz="3300" b="1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Tematização da prática docente</a:t>
            </a:r>
            <a:endParaRPr sz="3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1174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3f43b67975_0_892"/>
          <p:cNvSpPr txBox="1"/>
          <p:nvPr/>
        </p:nvSpPr>
        <p:spPr>
          <a:xfrm>
            <a:off x="138300" y="851425"/>
            <a:ext cx="11915400" cy="5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 que a professora precisou considerar ao organizar as crianças para a realização da atividade? Que hipóteses podem ser levantadas sobre os critérios de escolha das duplas?</a:t>
            </a: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Critério Principal: A professora agrupou as crianças considerando os saberes próximos a respeito do Sistema de Escrita Alfabética (SEA).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Hipótese sobre a dupla (Clara e Thayssa): Ambas produziram escritas silábicas utilizando letras pertinentes, demonstrando níveis de conceitualização semelhantes.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Por que saberes próximos? Agrupar crianças com saberes próximos (mas não idênticos) garante que a voz de uma seja ouvida e compreendida pela outra, abrindo espaço para dúvidas e confrontos produtivos. Outros critérios a considerar: Autonomia, confiança no próprio saber, postura perante a atividade e disponibilidade para ajudar o colega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33f43b67975_0_892"/>
          <p:cNvSpPr txBox="1"/>
          <p:nvPr/>
        </p:nvSpPr>
        <p:spPr>
          <a:xfrm>
            <a:off x="284400" y="102625"/>
            <a:ext cx="116232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0"/>
              <a:buFont typeface="Arial"/>
              <a:buNone/>
            </a:pPr>
            <a:r>
              <a:rPr lang="en-US" sz="3300" b="1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Tematização da prática docente - escrita pelo estudante</a:t>
            </a:r>
            <a:endParaRPr sz="3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cda7d82260_0_779"/>
          <p:cNvSpPr txBox="1"/>
          <p:nvPr/>
        </p:nvSpPr>
        <p:spPr>
          <a:xfrm>
            <a:off x="138300" y="851425"/>
            <a:ext cx="11915400" cy="5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 interações entre as crianças possibilitaram aprendizagens? Quais?</a:t>
            </a: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Sim, as interações possibilitaram aprendizagens por meio de conflitos cognitivos e cooperação. Quais aprendizagens ocorreram?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Reflexão sobre o sistema de escrita alfabética: Tiveram a oportunidade de pensar juntas sobre quais letras, quantas letras e em que ordem colocá-las na palavra.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Validação de Hipóteses: Ao comparar as escritas (ex: Clara questionando que Mônica não termina com 'M', como Thayssa havia escrito), elas colocaram suas próprias hipóteses à prova e trocaram informações sobre partes das palavras.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Apoio mútuo: O trabalho em parceria permitiu realizar operações e reflexões que elas ainda não conseguiriam fazer com total autonomia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g3cda7d82260_0_779"/>
          <p:cNvSpPr txBox="1"/>
          <p:nvPr/>
        </p:nvSpPr>
        <p:spPr>
          <a:xfrm>
            <a:off x="284400" y="102625"/>
            <a:ext cx="116232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0"/>
              <a:buFont typeface="Arial"/>
              <a:buNone/>
            </a:pPr>
            <a:r>
              <a:rPr lang="en-US" sz="3300" b="1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Tematização da prática docente - escrita pelo estudante</a:t>
            </a:r>
            <a:endParaRPr sz="3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cda7d82260_0_785"/>
          <p:cNvSpPr txBox="1"/>
          <p:nvPr/>
        </p:nvSpPr>
        <p:spPr>
          <a:xfrm>
            <a:off x="138300" y="851425"/>
            <a:ext cx="11915400" cy="6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Quais intervenções da professora favoreceram a reflexão das crianças sobre o sistema de escrita?</a:t>
            </a: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Solicitar a leitura mútua: Pedir que "leiam uma para a outra o que escreveram" leva as crianças a justificarem suas produções, desafiando-as a refletir.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Problematizar sem dar a resposta: Questionar "Podemos escrever o nome Mônica de forma diferente nas duas cartas?" para gerar dúvida e necessidade de revisão.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Garantir tempo e autonomia: Afastar-se temporariamente da dupla para dar espaço e condições para que pensem e negociem com mais autonomia.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Incentivar o uso de Fontes Seguras: Orientar a busca de palavras de referência na lista de nomes da turma (como o nome "Carolina") para analisar e comparar a parte sonora ("CA").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Foco na reflexão, não no acerto imediato: A intenção da professora não era que chegassem à escrita convencional de imediato, mas oferecer condições para novas análises sobre a escrita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g3cda7d82260_0_785"/>
          <p:cNvSpPr txBox="1"/>
          <p:nvPr/>
        </p:nvSpPr>
        <p:spPr>
          <a:xfrm>
            <a:off x="284400" y="102625"/>
            <a:ext cx="116232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0"/>
              <a:buFont typeface="Arial"/>
              <a:buNone/>
            </a:pPr>
            <a:r>
              <a:rPr lang="en-US" sz="3300" b="1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Tematização da prática docente - escrita pelo estudante</a:t>
            </a:r>
            <a:endParaRPr sz="3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cda7d82260_0_791"/>
          <p:cNvSpPr txBox="1"/>
          <p:nvPr/>
        </p:nvSpPr>
        <p:spPr>
          <a:xfrm>
            <a:off x="77250" y="200220"/>
            <a:ext cx="11915400" cy="7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Considerando o contexto da construção de um jogo da memória, que desafios poderiam ser propostos para crianças que já apresentam escrita alfabética?</a:t>
            </a: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Dentro do mesmo propósito comunicativo (Jogo da Memória), as crianças com escritas alfabéticas podem: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Desafios de Estrutura Silábica: Produzir as cartas contendo os nomes de personagens com estruturas silábicas mais complexas, como FRANJINHA (consoante/consoante/vogal).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Desafios Ortográficos: Focar na análise de regularidades e questões específicas de ortografia na hora da escrita.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Desafios de Produção de Texto: Ser convidadas a pesquisar e escrever as regras do jogo da memória em um cartaz para expor no mural, permitindo que toda a turma saiba como jogar.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Vantagem na Gestão da Aula: Agrupar os alunos com escritas alfabéticas com esses desafios autônomos cria condições para que a professora se aproxime e faça intervenções ajustadas com as crianças que mais precisam de ajuda no sistema de escrita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ccf738033f_0_6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g2ccf738033f_0_624"/>
          <p:cNvSpPr txBox="1"/>
          <p:nvPr/>
        </p:nvSpPr>
        <p:spPr>
          <a:xfrm>
            <a:off x="915876" y="4176425"/>
            <a:ext cx="97128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Atividade Prática – 1º e 2º  Anos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3f43b67975_0_1133"/>
          <p:cNvSpPr txBox="1">
            <a:spLocks noGrp="1"/>
          </p:cNvSpPr>
          <p:nvPr>
            <p:ph type="ctrTitle"/>
          </p:nvPr>
        </p:nvSpPr>
        <p:spPr>
          <a:xfrm>
            <a:off x="164555" y="-9"/>
            <a:ext cx="105780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Planejamento da prática e proposta de registro</a:t>
            </a:r>
            <a:endParaRPr b="1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33f43b67975_0_1133"/>
          <p:cNvSpPr txBox="1">
            <a:spLocks noGrp="1"/>
          </p:cNvSpPr>
          <p:nvPr>
            <p:ph type="body" idx="1"/>
          </p:nvPr>
        </p:nvSpPr>
        <p:spPr>
          <a:xfrm>
            <a:off x="164550" y="-541357"/>
            <a:ext cx="115488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chemeClr val="dk2"/>
                </a:solidFill>
              </a:rPr>
              <a:t> </a:t>
            </a:r>
            <a:endParaRPr sz="20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0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3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3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chemeClr val="dk2"/>
                </a:solidFill>
              </a:rPr>
              <a:t>1-Realize com sua turma a Produção das Cartelas do Jogo da Memória, conforme orientações do material Formação na Escola - Sequência Didática Jogos de Mesa</a:t>
            </a:r>
            <a:endParaRPr sz="23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chemeClr val="dk2"/>
                </a:solidFill>
              </a:rPr>
              <a:t>2-Desenvolva com sua turma a Atividade 7 – Revisão em duplas</a:t>
            </a:r>
            <a:endParaRPr sz="23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chemeClr val="dk2"/>
                </a:solidFill>
              </a:rPr>
              <a:t>3-Critérios de agrupamento</a:t>
            </a:r>
            <a:endParaRPr sz="23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chemeClr val="dk2"/>
                </a:solidFill>
              </a:rPr>
              <a:t>Registre brevemente: Quais critérios você considerou para organizar as duplas?</a:t>
            </a:r>
            <a:endParaRPr sz="23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chemeClr val="dk2"/>
                </a:solidFill>
              </a:rPr>
              <a:t>4-Intervenções docentes </a:t>
            </a:r>
            <a:endParaRPr sz="23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chemeClr val="dk2"/>
                </a:solidFill>
              </a:rPr>
              <a:t>Descreva algumas intervenções realizadas durante a revisão: Que perguntas você fez? Em que momentos interveio? Que tipo de reflexão buscou provocar?</a:t>
            </a:r>
            <a:endParaRPr sz="23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chemeClr val="dk2"/>
                </a:solidFill>
              </a:rPr>
              <a:t>5- Interações entre as crianças</a:t>
            </a:r>
            <a:endParaRPr sz="23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chemeClr val="dk2"/>
                </a:solidFill>
              </a:rPr>
              <a:t>Observe e registre: Como as crianças dialogaram sobre suas escritas? As interações possibilitaram aprendizagens? Quais?</a:t>
            </a:r>
            <a:endParaRPr sz="23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chemeClr val="dk2"/>
                </a:solidFill>
              </a:rPr>
              <a:t>6- Registro das produções</a:t>
            </a:r>
            <a:endParaRPr sz="23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chemeClr val="dk2"/>
                </a:solidFill>
              </a:rPr>
              <a:t>Inclua fotos de pelo menos uma dupla, com: cartelas antes da revisão; cartelas após a revisão.</a:t>
            </a:r>
            <a:endParaRPr sz="23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300">
                <a:solidFill>
                  <a:schemeClr val="dk2"/>
                </a:solidFill>
              </a:rPr>
              <a:t>7-Salve tudo num único arquivo (word ou PDF) e faça upload no Espaço Digital no Ciclo 1/Atividade Prática  </a:t>
            </a:r>
            <a:endParaRPr sz="23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30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3f43b67975_0_1152"/>
          <p:cNvSpPr txBox="1"/>
          <p:nvPr/>
        </p:nvSpPr>
        <p:spPr>
          <a:xfrm>
            <a:off x="487375" y="34925"/>
            <a:ext cx="110520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Acesso ao Espaço Digital de Formação </a:t>
            </a:r>
            <a:endParaRPr sz="3000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8" name="Google Shape;648;g33f43b67975_0_1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5425" y="1053575"/>
            <a:ext cx="4115738" cy="559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3f43b67975_0_58"/>
          <p:cNvSpPr txBox="1"/>
          <p:nvPr/>
        </p:nvSpPr>
        <p:spPr>
          <a:xfrm>
            <a:off x="4830170" y="472125"/>
            <a:ext cx="6181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TEIA LITERÁRIA </a:t>
            </a:r>
            <a:endParaRPr sz="3000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33f43b67975_0_58"/>
          <p:cNvSpPr txBox="1"/>
          <p:nvPr/>
        </p:nvSpPr>
        <p:spPr>
          <a:xfrm>
            <a:off x="6599325" y="1216400"/>
            <a:ext cx="5186700" cy="50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3"/>
              <a:buFont typeface="Arial"/>
              <a:buNone/>
            </a:pPr>
            <a:r>
              <a:rPr lang="en-US" sz="2300" b="1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Conteúdo transversal de formação literária:</a:t>
            </a: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3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Sequência de histórias previamente pensada e organizada para provocar distintas experiências estéticas.</a:t>
            </a:r>
            <a:endParaRPr sz="2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Para 2026: Autores e Autoras Mineiras. </a:t>
            </a:r>
            <a:endParaRPr sz="2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3"/>
              <a:buFont typeface="Arial"/>
              <a:buNone/>
            </a:pPr>
            <a:endParaRPr sz="2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3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33f43b67975_0_5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125" y="1328250"/>
            <a:ext cx="5920001" cy="44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3f43b67975_0_1246"/>
          <p:cNvSpPr txBox="1"/>
          <p:nvPr/>
        </p:nvSpPr>
        <p:spPr>
          <a:xfrm>
            <a:off x="487375" y="34925"/>
            <a:ext cx="110520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Acesso ao Espaço Digital de Formação </a:t>
            </a:r>
            <a:endParaRPr sz="3000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4" name="Google Shape;654;g33f43b67975_0_1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75" y="733625"/>
            <a:ext cx="9474624" cy="532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3f43b67975_0_1340"/>
          <p:cNvSpPr txBox="1"/>
          <p:nvPr/>
        </p:nvSpPr>
        <p:spPr>
          <a:xfrm>
            <a:off x="944575" y="-41275"/>
            <a:ext cx="110520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Acesso ao Espaço Digital de Formação </a:t>
            </a:r>
            <a:endParaRPr sz="3000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0" name="Google Shape;660;g33f43b67975_0_1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938" y="605875"/>
            <a:ext cx="9674126" cy="544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d0b4f4e08c_0_311"/>
          <p:cNvSpPr txBox="1"/>
          <p:nvPr/>
        </p:nvSpPr>
        <p:spPr>
          <a:xfrm>
            <a:off x="873475" y="1269500"/>
            <a:ext cx="104325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188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387C65"/>
                </a:solidFill>
              </a:rPr>
              <a:t>erica.faria</a:t>
            </a:r>
            <a:r>
              <a:rPr lang="en-US" sz="3600" b="0" i="0" u="none" strike="noStrike" cap="none">
                <a:solidFill>
                  <a:srgbClr val="387C65"/>
                </a:solidFill>
                <a:latin typeface="Arial"/>
                <a:ea typeface="Arial"/>
                <a:cs typeface="Arial"/>
                <a:sym typeface="Arial"/>
              </a:rPr>
              <a:t>@roda.org.br</a:t>
            </a:r>
            <a:endParaRPr sz="3600" b="0" i="0" u="none" strike="noStrike" cap="none">
              <a:solidFill>
                <a:srgbClr val="387C6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2533"/>
              <a:buFont typeface="Arial"/>
              <a:buNone/>
            </a:pPr>
            <a:endParaRPr sz="2533" b="0" i="0" u="none" strike="noStrike" cap="none">
              <a:solidFill>
                <a:srgbClr val="387C6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2533"/>
              <a:buFont typeface="Arial"/>
              <a:buNone/>
            </a:pPr>
            <a:endParaRPr sz="2533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g2d0b4f4e08c_0_311"/>
          <p:cNvSpPr txBox="1"/>
          <p:nvPr/>
        </p:nvSpPr>
        <p:spPr>
          <a:xfrm>
            <a:off x="563575" y="187325"/>
            <a:ext cx="110520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7"/>
              <a:buFont typeface="Arial"/>
              <a:buNone/>
            </a:pPr>
            <a:r>
              <a:rPr lang="en-US" sz="3067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Contato formadora</a:t>
            </a:r>
            <a:endParaRPr sz="3067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17a5d2081f_0_65"/>
          <p:cNvSpPr txBox="1"/>
          <p:nvPr/>
        </p:nvSpPr>
        <p:spPr>
          <a:xfrm>
            <a:off x="806400" y="2021511"/>
            <a:ext cx="11056800" cy="4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88888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82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g217a5d2081f_0_65"/>
          <p:cNvSpPr txBox="1"/>
          <p:nvPr/>
        </p:nvSpPr>
        <p:spPr>
          <a:xfrm>
            <a:off x="558750" y="566738"/>
            <a:ext cx="11074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7F7B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Avaliação de Satisfação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3" name="Google Shape;673;g217a5d2081f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625" y="1356675"/>
            <a:ext cx="4429050" cy="47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17a5d2081f_0_72"/>
          <p:cNvSpPr txBox="1"/>
          <p:nvPr/>
        </p:nvSpPr>
        <p:spPr>
          <a:xfrm>
            <a:off x="558750" y="1504664"/>
            <a:ext cx="11056800" cy="4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sng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https://bit.ly/trilhoscadastro25</a:t>
            </a:r>
            <a:r>
              <a:rPr lang="en-US" sz="10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g217a5d2081f_0_72"/>
          <p:cNvSpPr txBox="1"/>
          <p:nvPr/>
        </p:nvSpPr>
        <p:spPr>
          <a:xfrm>
            <a:off x="558750" y="566738"/>
            <a:ext cx="110745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7F7B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Inscrição/Cadastro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0" name="Google Shape;680;g217a5d2081f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8100" y="2863075"/>
            <a:ext cx="2381025" cy="23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ccf738033f_0_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6" name="Google Shape;686;g2ccf738033f_0_176" descr="Texto, 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847" y="2907686"/>
            <a:ext cx="3227754" cy="1042629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g2ccf738033f_0_176"/>
          <p:cNvSpPr txBox="1"/>
          <p:nvPr/>
        </p:nvSpPr>
        <p:spPr>
          <a:xfrm>
            <a:off x="7884852" y="2263125"/>
            <a:ext cx="1403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INICIATIVA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2ccf738033f_0_176"/>
          <p:cNvSpPr txBox="1"/>
          <p:nvPr/>
        </p:nvSpPr>
        <p:spPr>
          <a:xfrm>
            <a:off x="1462348" y="2263125"/>
            <a:ext cx="1403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PARCEIROS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9" name="Google Shape;689;g2ccf738033f_0_176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776" y="2491727"/>
            <a:ext cx="3218536" cy="182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g2ccf738033f_0_176" descr="Imagem digital fictícia de personagem de desenho animado&#10;&#10;Descrição gerada automaticamente com confiança mé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4451" y="2712895"/>
            <a:ext cx="1237425" cy="12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"/>
          <p:cNvSpPr txBox="1"/>
          <p:nvPr/>
        </p:nvSpPr>
        <p:spPr>
          <a:xfrm>
            <a:off x="268613" y="154800"/>
            <a:ext cx="1105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Teia literária - Ricardo Aleixo</a:t>
            </a:r>
            <a:endParaRPr sz="3000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6"/>
          <p:cNvSpPr txBox="1"/>
          <p:nvPr/>
        </p:nvSpPr>
        <p:spPr>
          <a:xfrm>
            <a:off x="268625" y="1152875"/>
            <a:ext cx="6738600" cy="50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Ricardo Aleixo (nascido em Belo Horizonte, MG, em 1960) é um artista intermídia e pesquisador de literaturas, outras artes e mídias. Ele atua de forma múltipla: compõe poemas, performa palavras, dança ideias e vocaliza imagens. Em sua obra, ele atualiza conceitos da poesia concreta, pois trabalha a dimensão escrita, visual e sonora de forma integrada, utilizando o próprio corpo como um instrumento que incorpora e apresenta a poesia. Com mais de quarenta anos de ofício, Aleixo possui dezoito livros publicados (como Modelos vivos e Extraquadro) e recebeu da UFMG, em 2021, o título de Notório Saber, equivalente ao grau de doutor.  (</a:t>
            </a:r>
            <a:r>
              <a:rPr lang="en-US" sz="2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https://35.bienal.org.br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6" descr="Ricardo Aleixo - Editora Cobogó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2725" y="1297800"/>
            <a:ext cx="4029325" cy="40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5ae8dd162_0_83"/>
          <p:cNvSpPr txBox="1">
            <a:spLocks noGrp="1"/>
          </p:cNvSpPr>
          <p:nvPr>
            <p:ph type="ctrTitle"/>
          </p:nvPr>
        </p:nvSpPr>
        <p:spPr>
          <a:xfrm>
            <a:off x="323545" y="-274925"/>
            <a:ext cx="111939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Cantiga de Caminho</a:t>
            </a:r>
            <a:endParaRPr/>
          </a:p>
        </p:txBody>
      </p:sp>
      <p:sp>
        <p:nvSpPr>
          <p:cNvPr id="322" name="Google Shape;322;g215ae8dd162_0_83"/>
          <p:cNvSpPr txBox="1"/>
          <p:nvPr/>
        </p:nvSpPr>
        <p:spPr>
          <a:xfrm>
            <a:off x="1259675" y="223875"/>
            <a:ext cx="3387000" cy="6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Sou filho de mãe mineira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meu pai é de Minas Gerais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sei rezar latim pro nobis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sou primo do preto Brás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Sou filho de pai mineiro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mamãe é de Minas Gerais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vou vivendo como vivo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faço o que ninguém mais faz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Desde menino eu misturo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o antes, o agora e o depois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sei somar zero com zero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e ainda divido por dois</a:t>
            </a:r>
            <a:br>
              <a:rPr lang="en-US" sz="10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10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000" b="0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rgbClr val="003300"/>
              </a:solidFill>
              <a:highlight>
                <a:srgbClr val="98CBCB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3" name="Google Shape;323;g215ae8dd162_0_83"/>
          <p:cNvSpPr txBox="1"/>
          <p:nvPr/>
        </p:nvSpPr>
        <p:spPr>
          <a:xfrm>
            <a:off x="6216750" y="223875"/>
            <a:ext cx="3578400" cy="6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Desde menino eu misturo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o antes, o agora e o depois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sempre que posso eu passo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o carro à frente dos bois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Sou filho de pai mineiro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mamãe é de Minas Gerais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sou rosa e pedra no caminho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sou capaz de guerra e paz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Sou filho de mãe mineira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meu pai é de Minas Gerais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dou volta e meia no mundo</a:t>
            </a:r>
            <a:b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 e o mundo não acaba mais</a:t>
            </a:r>
            <a:endParaRPr sz="1800" b="0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300"/>
              </a:solidFill>
              <a:highlight>
                <a:srgbClr val="98CBCB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4" name="Google Shape;324;g215ae8dd162_0_83"/>
          <p:cNvSpPr txBox="1"/>
          <p:nvPr/>
        </p:nvSpPr>
        <p:spPr>
          <a:xfrm>
            <a:off x="10059750" y="4517725"/>
            <a:ext cx="21570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In </a:t>
            </a:r>
            <a:r>
              <a:rPr lang="en-US" sz="1800" b="0" i="1" u="none" strike="noStrike" cap="none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Pesado Demais para a Ventania</a:t>
            </a:r>
            <a:r>
              <a:rPr lang="en-US" sz="1800" b="0" i="0" u="none" strike="noStrike" cap="none">
                <a:solidFill>
                  <a:srgbClr val="0033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   	Todavia, São Paulo, 2018</a:t>
            </a:r>
            <a:endParaRPr sz="1800" b="0" i="0" u="none" strike="noStrike" cap="none">
              <a:solidFill>
                <a:srgbClr val="0033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cda7d82260_0_232"/>
          <p:cNvSpPr txBox="1">
            <a:spLocks noGrp="1"/>
          </p:cNvSpPr>
          <p:nvPr>
            <p:ph type="ctrTitle"/>
          </p:nvPr>
        </p:nvSpPr>
        <p:spPr>
          <a:xfrm>
            <a:off x="323545" y="-274925"/>
            <a:ext cx="111939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Queridos dias difíceis</a:t>
            </a:r>
            <a:endParaRPr/>
          </a:p>
        </p:txBody>
      </p:sp>
      <p:sp>
        <p:nvSpPr>
          <p:cNvPr id="331" name="Google Shape;331;g3cda7d82260_0_232"/>
          <p:cNvSpPr txBox="1"/>
          <p:nvPr/>
        </p:nvSpPr>
        <p:spPr>
          <a:xfrm>
            <a:off x="8893025" y="956452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2" name="Google Shape;332;g3cda7d82260_0_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9949" y="662875"/>
            <a:ext cx="8201100" cy="50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cda7d82260_0_232"/>
          <p:cNvSpPr txBox="1"/>
          <p:nvPr/>
        </p:nvSpPr>
        <p:spPr>
          <a:xfrm>
            <a:off x="3235650" y="5881200"/>
            <a:ext cx="601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https://www.youtube.com/watch?v=D183rwzope4</a:t>
            </a:r>
            <a:r>
              <a:rPr lang="en-US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cda7d82260_0_220"/>
          <p:cNvSpPr txBox="1">
            <a:spLocks noGrp="1"/>
          </p:cNvSpPr>
          <p:nvPr>
            <p:ph type="ctrTitle"/>
          </p:nvPr>
        </p:nvSpPr>
        <p:spPr>
          <a:xfrm>
            <a:off x="323545" y="-274925"/>
            <a:ext cx="111939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b="1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Queridos dias difíceis</a:t>
            </a:r>
            <a:endParaRPr/>
          </a:p>
        </p:txBody>
      </p:sp>
      <p:sp>
        <p:nvSpPr>
          <p:cNvPr id="340" name="Google Shape;340;g3cda7d82260_0_220"/>
          <p:cNvSpPr txBox="1"/>
          <p:nvPr/>
        </p:nvSpPr>
        <p:spPr>
          <a:xfrm>
            <a:off x="1503871" y="712250"/>
            <a:ext cx="3387000" cy="85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Queridos dias difíceis,</a:t>
            </a: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acho que já deu – embora</a:t>
            </a: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eu considere prematuro</a:t>
            </a: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um definitivo adeus.</a:t>
            </a: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Querendo, voltem. Minha</a:t>
            </a: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casa é de vocês. Agora,</a:t>
            </a: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pensem bem se será mesmo</a:t>
            </a: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saudável nos testarmos em</a:t>
            </a: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br>
              <a:rPr lang="en-US" sz="10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10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000" b="0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3300"/>
              </a:solidFill>
              <a:highlight>
                <a:srgbClr val="98CBCB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1" name="Google Shape;341;g3cda7d82260_0_220"/>
          <p:cNvSpPr txBox="1"/>
          <p:nvPr/>
        </p:nvSpPr>
        <p:spPr>
          <a:xfrm>
            <a:off x="5901826" y="712250"/>
            <a:ext cx="4015500" cy="72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novos convívios tão longos</a:t>
            </a: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(também não sou fácil) como</a:t>
            </a: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foi desta vez. Menos mal se</a:t>
            </a: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vierem em grupos – tantos,</a:t>
            </a: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em tais e tais períodos do mês.</a:t>
            </a: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Topam correr o risco? Vão resistir</a:t>
            </a: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até o fim? Podem vir, eu insisto.</a:t>
            </a: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Mas contem primeiro até três.</a:t>
            </a: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2" name="Google Shape;342;g3cda7d82260_0_220"/>
          <p:cNvSpPr txBox="1"/>
          <p:nvPr/>
        </p:nvSpPr>
        <p:spPr>
          <a:xfrm>
            <a:off x="8893025" y="956452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2470</Words>
  <Application>Microsoft Macintosh PowerPoint</Application>
  <PresentationFormat>Widescreen</PresentationFormat>
  <Paragraphs>263</Paragraphs>
  <Slides>55</Slides>
  <Notes>54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55</vt:i4>
      </vt:variant>
    </vt:vector>
  </HeadingPairs>
  <TitlesOfParts>
    <vt:vector size="62" baseType="lpstr">
      <vt:lpstr>Arial</vt:lpstr>
      <vt:lpstr>Calibri</vt:lpstr>
      <vt:lpstr>Times New Roman</vt:lpstr>
      <vt:lpstr>Trebuchet MS</vt:lpstr>
      <vt:lpstr>Tema do Office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Cantiga de Caminho</vt:lpstr>
      <vt:lpstr>Queridos dias difíceis</vt:lpstr>
      <vt:lpstr>Queridos dias difíceis</vt:lpstr>
      <vt:lpstr>Quais impressões, sensações ou imagens o poema desperta em vocês?   Que efeito provoca a escolha de escrever como se fosse uma carta dirigida aos “dias difíceis”?  Por que o poema chama os “dias difíceis” de “queridos”? O que essa escolha de palavra provoca em vocês?  O que significa dizer “acho que já deu”, mas não querer um “definitivo adeus”?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Ponto de atenção: mapeamento de saberes dos estudantes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Conhecer o acervo literário: Além de explorar os livros enviados, vamos fazer alguns combinados sobre seus usos.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Planejamento da prática e proposta de registro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bruno.coelho.queiroz@vale.com</dc:creator>
  <cp:lastModifiedBy>ERICA DUTRA</cp:lastModifiedBy>
  <cp:revision>5</cp:revision>
  <dcterms:created xsi:type="dcterms:W3CDTF">2021-02-10T12:29:23Z</dcterms:created>
  <dcterms:modified xsi:type="dcterms:W3CDTF">2026-03-31T00:32:21Z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0x01010075467E5792BD2C46A4DEE73301ABD4C7</vt:lpwstr>
  </property>
</Properties>
</file>