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147375758" r:id="rId2"/>
    <p:sldId id="2147375734" r:id="rId3"/>
    <p:sldId id="2147375965" r:id="rId4"/>
    <p:sldId id="2147375978" r:id="rId5"/>
    <p:sldId id="2147375969" r:id="rId6"/>
    <p:sldId id="2147375976" r:id="rId7"/>
    <p:sldId id="2147375977" r:id="rId8"/>
    <p:sldId id="2147375723" r:id="rId9"/>
    <p:sldId id="2147375979" r:id="rId10"/>
    <p:sldId id="2147375988" r:id="rId11"/>
    <p:sldId id="2147375582" r:id="rId12"/>
    <p:sldId id="2147375956" r:id="rId13"/>
    <p:sldId id="2147375957" r:id="rId14"/>
    <p:sldId id="2147375959" r:id="rId15"/>
    <p:sldId id="2147375989" r:id="rId16"/>
    <p:sldId id="2147375990" r:id="rId17"/>
    <p:sldId id="2147375975" r:id="rId18"/>
    <p:sldId id="2147375986" r:id="rId19"/>
    <p:sldId id="2147375991" r:id="rId20"/>
    <p:sldId id="2147375992" r:id="rId21"/>
    <p:sldId id="2147375993" r:id="rId22"/>
    <p:sldId id="2147375985" r:id="rId23"/>
    <p:sldId id="2147375987" r:id="rId24"/>
    <p:sldId id="2147375983" r:id="rId25"/>
    <p:sldId id="2147375984" r:id="rId26"/>
    <p:sldId id="2147375994" r:id="rId27"/>
    <p:sldId id="2147375995" r:id="rId28"/>
    <p:sldId id="2147375996" r:id="rId29"/>
    <p:sldId id="2147375997" r:id="rId30"/>
    <p:sldId id="2147375998" r:id="rId31"/>
    <p:sldId id="2147375980" r:id="rId32"/>
    <p:sldId id="2147375981" r:id="rId33"/>
    <p:sldId id="2147375790" r:id="rId34"/>
    <p:sldId id="2147375963" r:id="rId35"/>
    <p:sldId id="2147375999" r:id="rId36"/>
    <p:sldId id="2147375783" r:id="rId37"/>
    <p:sldId id="2147375808" r:id="rId38"/>
    <p:sldId id="273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136" y="-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B3929-F8B8-48C8-9067-A9EE027DD35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15896E-EBE8-43B2-8C48-687D2BD9D9BB}">
      <dgm:prSet phldrT="[Texto]" custT="1"/>
      <dgm:spPr>
        <a:solidFill>
          <a:srgbClr val="107F7B"/>
        </a:solidFill>
      </dgm:spPr>
      <dgm:t>
        <a:bodyPr/>
        <a:lstStyle/>
        <a:p>
          <a:r>
            <a:rPr lang="pt-BR" sz="2200" b="1" dirty="0">
              <a:solidFill>
                <a:schemeClr val="bg1"/>
              </a:solidFill>
              <a:latin typeface="Vale Sans" panose="020B0503020204030204"/>
              <a:cs typeface="Segoe UI" panose="020B0502040204020203" pitchFamily="34" charset="0"/>
            </a:rPr>
            <a:t>Aprendizagem</a:t>
          </a:r>
          <a:endParaRPr lang="en-US" sz="2200" b="1" dirty="0">
            <a:solidFill>
              <a:schemeClr val="bg1"/>
            </a:solidFill>
            <a:latin typeface="Vale Sans" panose="020B0503020204030204"/>
            <a:cs typeface="Segoe UI" panose="020B0502040204020203" pitchFamily="34" charset="0"/>
          </a:endParaRPr>
        </a:p>
      </dgm:t>
    </dgm:pt>
    <dgm:pt modelId="{FC853301-4343-479C-A186-29B74A887E31}" type="parTrans" cxnId="{DC18EBA0-B955-4795-9B1C-79E0A62ABCDA}">
      <dgm:prSet/>
      <dgm:spPr/>
      <dgm:t>
        <a:bodyPr/>
        <a:lstStyle/>
        <a:p>
          <a:endParaRPr lang="en-US"/>
        </a:p>
      </dgm:t>
    </dgm:pt>
    <dgm:pt modelId="{A7C82593-8759-44DA-86CA-8FF1355D12E9}" type="sibTrans" cxnId="{DC18EBA0-B955-4795-9B1C-79E0A62ABCDA}">
      <dgm:prSet custT="1"/>
      <dgm:spPr>
        <a:solidFill>
          <a:srgbClr val="F07010"/>
        </a:solidFill>
      </dgm:spPr>
      <dgm:t>
        <a:bodyPr/>
        <a:lstStyle/>
        <a:p>
          <a:r>
            <a:rPr lang="pt-BR" sz="2000" b="1" kern="1200" dirty="0">
              <a:solidFill>
                <a:srgbClr val="FFFFFF"/>
              </a:solidFill>
              <a:effectLst/>
              <a:latin typeface="Vale Sans" panose="020B0503020204030204"/>
              <a:ea typeface="MS Mincho" panose="02020609040205080304" pitchFamily="49" charset="-128"/>
              <a:cs typeface="Segoe UI" panose="020B0502040204020203" pitchFamily="34" charset="0"/>
            </a:rPr>
            <a:t>Gestão do Tempo</a:t>
          </a:r>
          <a:endParaRPr lang="en-US" sz="2000" b="1" kern="1200" dirty="0">
            <a:solidFill>
              <a:srgbClr val="FFFFFF"/>
            </a:solidFill>
            <a:effectLst/>
            <a:latin typeface="Vale Sans" panose="020B0503020204030204"/>
            <a:ea typeface="MS Mincho" panose="02020609040205080304" pitchFamily="49" charset="-128"/>
            <a:cs typeface="Segoe UI" panose="020B0502040204020203" pitchFamily="34" charset="0"/>
          </a:endParaRPr>
        </a:p>
      </dgm:t>
    </dgm:pt>
    <dgm:pt modelId="{7E4D26CF-0B5C-4937-8027-4D775C320973}">
      <dgm:prSet phldrT="[Texto]" custT="1"/>
      <dgm:spPr>
        <a:solidFill>
          <a:srgbClr val="F07010"/>
        </a:solidFill>
      </dgm:spPr>
      <dgm:t>
        <a:bodyPr/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>
              <a:solidFill>
                <a:srgbClr val="FFFFFF"/>
              </a:solidFill>
              <a:effectLst/>
              <a:latin typeface="Vale Sans" panose="020B0503020204030204"/>
              <a:ea typeface="MS Mincho" panose="02020609040205080304" pitchFamily="49" charset="-128"/>
              <a:cs typeface="Segoe UI" panose="020B0502040204020203" pitchFamily="34" charset="0"/>
            </a:rPr>
            <a:t>Gestão de Processos</a:t>
          </a:r>
          <a:endParaRPr lang="en-US" sz="1700" b="1" kern="1200" dirty="0">
            <a:solidFill>
              <a:srgbClr val="FFFFFF"/>
            </a:solidFill>
            <a:effectLst/>
            <a:latin typeface="Vale Sans" panose="020B0503020204030204"/>
            <a:ea typeface="MS Mincho" panose="02020609040205080304" pitchFamily="49" charset="-128"/>
            <a:cs typeface="Segoe UI" panose="020B0502040204020203" pitchFamily="34" charset="0"/>
          </a:endParaRPr>
        </a:p>
      </dgm:t>
    </dgm:pt>
    <dgm:pt modelId="{15338C5E-4548-4339-BA25-AFFC1B6E4B28}" type="parTrans" cxnId="{258A9979-31AB-4E6E-8F62-A0D7C98E66D3}">
      <dgm:prSet/>
      <dgm:spPr/>
      <dgm:t>
        <a:bodyPr/>
        <a:lstStyle/>
        <a:p>
          <a:endParaRPr lang="en-US"/>
        </a:p>
      </dgm:t>
    </dgm:pt>
    <dgm:pt modelId="{981CB28D-ACB0-460C-91D8-C24F83D8B6F6}" type="sibTrans" cxnId="{258A9979-31AB-4E6E-8F62-A0D7C98E66D3}">
      <dgm:prSet custT="1"/>
      <dgm:spPr>
        <a:solidFill>
          <a:srgbClr val="F07010"/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rgbClr val="FFFFFF"/>
              </a:solidFill>
              <a:effectLst/>
              <a:latin typeface="Vale Sans" panose="020B0503020204030204"/>
              <a:ea typeface="MS Mincho" panose="02020609040205080304" pitchFamily="49" charset="-128"/>
              <a:cs typeface="Segoe UI" panose="020B0502040204020203" pitchFamily="34" charset="0"/>
            </a:rPr>
            <a:t>Gestão de Recursos</a:t>
          </a:r>
          <a:endParaRPr lang="en-US" sz="2000" b="1" kern="1200" dirty="0">
            <a:solidFill>
              <a:srgbClr val="FFFFFF"/>
            </a:solidFill>
            <a:effectLst/>
            <a:latin typeface="Vale Sans" panose="020B0503020204030204"/>
            <a:ea typeface="MS Mincho" panose="02020609040205080304" pitchFamily="49" charset="-128"/>
            <a:cs typeface="Segoe UI" panose="020B0502040204020203" pitchFamily="34" charset="0"/>
          </a:endParaRPr>
        </a:p>
      </dgm:t>
    </dgm:pt>
    <dgm:pt modelId="{1D29EE1D-E1D3-45F7-8A6D-2D1F7BF00158}">
      <dgm:prSet phldrT="[Texto]" custT="1"/>
      <dgm:spPr>
        <a:solidFill>
          <a:srgbClr val="F07010"/>
        </a:solidFill>
      </dgm:spPr>
      <dgm:t>
        <a:bodyPr/>
        <a:lstStyle/>
        <a:p>
          <a:endParaRPr lang="en-US" sz="1100" dirty="0">
            <a:solidFill>
              <a:schemeClr val="bg1"/>
            </a:solidFill>
          </a:endParaRPr>
        </a:p>
      </dgm:t>
    </dgm:pt>
    <dgm:pt modelId="{7BD664AD-9EDA-4E19-B35E-AF5D5D49F42C}" type="parTrans" cxnId="{70087356-9907-4273-8360-ACA3DBB40844}">
      <dgm:prSet/>
      <dgm:spPr/>
      <dgm:t>
        <a:bodyPr/>
        <a:lstStyle/>
        <a:p>
          <a:endParaRPr lang="en-US"/>
        </a:p>
      </dgm:t>
    </dgm:pt>
    <dgm:pt modelId="{CF8500CD-62C7-48D9-9C2A-D746AE17B5DE}" type="sibTrans" cxnId="{70087356-9907-4273-8360-ACA3DBB40844}">
      <dgm:prSet custT="1"/>
      <dgm:spPr>
        <a:solidFill>
          <a:srgbClr val="F07010"/>
        </a:solidFill>
      </dgm:spPr>
      <dgm:t>
        <a:bodyPr/>
        <a:lstStyle/>
        <a:p>
          <a:r>
            <a:rPr lang="pt-BR" sz="2000" b="1" kern="1200" dirty="0">
              <a:solidFill>
                <a:srgbClr val="FFFFFF"/>
              </a:solidFill>
              <a:effectLst/>
              <a:latin typeface="Vale Sans" panose="020B0503020204030204"/>
              <a:ea typeface="MS Mincho" panose="02020609040205080304" pitchFamily="49" charset="-128"/>
              <a:cs typeface="Segoe UI" panose="020B0502040204020203" pitchFamily="34" charset="0"/>
            </a:rPr>
            <a:t>Gestão de Pessoas</a:t>
          </a:r>
          <a:endParaRPr lang="en-US" sz="2000" b="1" kern="1200" dirty="0">
            <a:solidFill>
              <a:srgbClr val="FFFFFF"/>
            </a:solidFill>
            <a:effectLst/>
            <a:latin typeface="Vale Sans" panose="020B0503020204030204"/>
            <a:ea typeface="MS Mincho" panose="02020609040205080304" pitchFamily="49" charset="-128"/>
            <a:cs typeface="Segoe UI" panose="020B0502040204020203" pitchFamily="34" charset="0"/>
          </a:endParaRPr>
        </a:p>
      </dgm:t>
    </dgm:pt>
    <dgm:pt modelId="{06A280F4-6079-47B8-BF44-49FFD82506A6}" type="pres">
      <dgm:prSet presAssocID="{71CB3929-F8B8-48C8-9067-A9EE027DD357}" presName="Name0" presStyleCnt="0">
        <dgm:presLayoutVars>
          <dgm:chMax/>
          <dgm:chPref/>
          <dgm:dir/>
          <dgm:animLvl val="lvl"/>
        </dgm:presLayoutVars>
      </dgm:prSet>
      <dgm:spPr/>
    </dgm:pt>
    <dgm:pt modelId="{FCD21821-F321-469E-92A0-09F51132F640}" type="pres">
      <dgm:prSet presAssocID="{1D29EE1D-E1D3-45F7-8A6D-2D1F7BF00158}" presName="composite" presStyleCnt="0"/>
      <dgm:spPr/>
    </dgm:pt>
    <dgm:pt modelId="{AA7AEBAA-C50B-43B5-890A-C2D2B03CD786}" type="pres">
      <dgm:prSet presAssocID="{1D29EE1D-E1D3-45F7-8A6D-2D1F7BF0015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27EB6B07-3844-4A4B-A606-AEED688E36A2}" type="pres">
      <dgm:prSet presAssocID="{1D29EE1D-E1D3-45F7-8A6D-2D1F7BF0015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2140660-52E4-468F-A778-7770EEB63773}" type="pres">
      <dgm:prSet presAssocID="{1D29EE1D-E1D3-45F7-8A6D-2D1F7BF00158}" presName="BalanceSpacing" presStyleCnt="0"/>
      <dgm:spPr/>
    </dgm:pt>
    <dgm:pt modelId="{5BAD550D-9BEA-4C48-AC9A-F11D2CAA9ECB}" type="pres">
      <dgm:prSet presAssocID="{1D29EE1D-E1D3-45F7-8A6D-2D1F7BF00158}" presName="BalanceSpacing1" presStyleCnt="0"/>
      <dgm:spPr/>
    </dgm:pt>
    <dgm:pt modelId="{405CCF60-C763-4B3E-ABF6-597D5FF26D77}" type="pres">
      <dgm:prSet presAssocID="{CF8500CD-62C7-48D9-9C2A-D746AE17B5DE}" presName="Accent1Text" presStyleLbl="node1" presStyleIdx="1" presStyleCnt="6"/>
      <dgm:spPr/>
    </dgm:pt>
    <dgm:pt modelId="{E75A49CE-6456-492A-94C1-FF3406F22607}" type="pres">
      <dgm:prSet presAssocID="{CF8500CD-62C7-48D9-9C2A-D746AE17B5DE}" presName="spaceBetweenRectangles" presStyleCnt="0"/>
      <dgm:spPr/>
    </dgm:pt>
    <dgm:pt modelId="{1DD4662D-56A1-4ABA-B619-5402A2ECAFF4}" type="pres">
      <dgm:prSet presAssocID="{A915896E-EBE8-43B2-8C48-687D2BD9D9BB}" presName="composite" presStyleCnt="0"/>
      <dgm:spPr/>
    </dgm:pt>
    <dgm:pt modelId="{B82DEBAC-5CFC-4E35-AD8D-046C29C32B9A}" type="pres">
      <dgm:prSet presAssocID="{A915896E-EBE8-43B2-8C48-687D2BD9D9BB}" presName="Parent1" presStyleLbl="node1" presStyleIdx="2" presStyleCnt="6" custScaleX="105007" custLinFactNeighborX="843">
        <dgm:presLayoutVars>
          <dgm:chMax val="1"/>
          <dgm:chPref val="1"/>
          <dgm:bulletEnabled val="1"/>
        </dgm:presLayoutVars>
      </dgm:prSet>
      <dgm:spPr/>
    </dgm:pt>
    <dgm:pt modelId="{C7CF8C86-554A-42B7-9958-43390AE23F3F}" type="pres">
      <dgm:prSet presAssocID="{A915896E-EBE8-43B2-8C48-687D2BD9D9B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9C4D5B2-5EE3-4411-B401-E5C11DF046DE}" type="pres">
      <dgm:prSet presAssocID="{A915896E-EBE8-43B2-8C48-687D2BD9D9BB}" presName="BalanceSpacing" presStyleCnt="0"/>
      <dgm:spPr/>
    </dgm:pt>
    <dgm:pt modelId="{DEF0ACAA-C33B-46FE-BA05-13AEB771E266}" type="pres">
      <dgm:prSet presAssocID="{A915896E-EBE8-43B2-8C48-687D2BD9D9BB}" presName="BalanceSpacing1" presStyleCnt="0"/>
      <dgm:spPr/>
    </dgm:pt>
    <dgm:pt modelId="{386851BB-062E-43D6-8F5F-B28ADFD43C56}" type="pres">
      <dgm:prSet presAssocID="{A7C82593-8759-44DA-86CA-8FF1355D12E9}" presName="Accent1Text" presStyleLbl="node1" presStyleIdx="3" presStyleCnt="6"/>
      <dgm:spPr/>
    </dgm:pt>
    <dgm:pt modelId="{0A29F4A6-A4B6-4865-84A7-32BA917E826F}" type="pres">
      <dgm:prSet presAssocID="{A7C82593-8759-44DA-86CA-8FF1355D12E9}" presName="spaceBetweenRectangles" presStyleCnt="0"/>
      <dgm:spPr/>
    </dgm:pt>
    <dgm:pt modelId="{8E5EFCB8-9EFC-48BF-B9B4-69B5D29C1805}" type="pres">
      <dgm:prSet presAssocID="{7E4D26CF-0B5C-4937-8027-4D775C320973}" presName="composite" presStyleCnt="0"/>
      <dgm:spPr/>
    </dgm:pt>
    <dgm:pt modelId="{BF6674DD-62DD-4B17-AF29-A769F9894FDB}" type="pres">
      <dgm:prSet presAssocID="{7E4D26CF-0B5C-4937-8027-4D775C320973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BAEF3C3A-EEC4-4F7D-B4B8-0629058BAE60}" type="pres">
      <dgm:prSet presAssocID="{7E4D26CF-0B5C-4937-8027-4D775C32097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C2C82A2-DE18-46DE-8182-5CF4D677D263}" type="pres">
      <dgm:prSet presAssocID="{7E4D26CF-0B5C-4937-8027-4D775C320973}" presName="BalanceSpacing" presStyleCnt="0"/>
      <dgm:spPr/>
    </dgm:pt>
    <dgm:pt modelId="{EBF3E111-695F-4138-A0E0-CB874A043FE6}" type="pres">
      <dgm:prSet presAssocID="{7E4D26CF-0B5C-4937-8027-4D775C320973}" presName="BalanceSpacing1" presStyleCnt="0"/>
      <dgm:spPr/>
    </dgm:pt>
    <dgm:pt modelId="{A8F5F309-9EE0-4BD6-ABC0-4114DA29B591}" type="pres">
      <dgm:prSet presAssocID="{981CB28D-ACB0-460C-91D8-C24F83D8B6F6}" presName="Accent1Text" presStyleLbl="node1" presStyleIdx="5" presStyleCnt="6"/>
      <dgm:spPr/>
    </dgm:pt>
  </dgm:ptLst>
  <dgm:cxnLst>
    <dgm:cxn modelId="{61BAF70C-3A86-43D3-A1AD-B3DD37401E4D}" type="presOf" srcId="{A915896E-EBE8-43B2-8C48-687D2BD9D9BB}" destId="{B82DEBAC-5CFC-4E35-AD8D-046C29C32B9A}" srcOrd="0" destOrd="0" presId="urn:microsoft.com/office/officeart/2008/layout/AlternatingHexagons"/>
    <dgm:cxn modelId="{03B32030-D879-4353-9C28-E24EAF24BEAF}" type="presOf" srcId="{CF8500CD-62C7-48D9-9C2A-D746AE17B5DE}" destId="{405CCF60-C763-4B3E-ABF6-597D5FF26D77}" srcOrd="0" destOrd="0" presId="urn:microsoft.com/office/officeart/2008/layout/AlternatingHexagons"/>
    <dgm:cxn modelId="{1BA67B5C-9853-4CD8-B468-578AA76F3159}" type="presOf" srcId="{71CB3929-F8B8-48C8-9067-A9EE027DD357}" destId="{06A280F4-6079-47B8-BF44-49FFD82506A6}" srcOrd="0" destOrd="0" presId="urn:microsoft.com/office/officeart/2008/layout/AlternatingHexagons"/>
    <dgm:cxn modelId="{70087356-9907-4273-8360-ACA3DBB40844}" srcId="{71CB3929-F8B8-48C8-9067-A9EE027DD357}" destId="{1D29EE1D-E1D3-45F7-8A6D-2D1F7BF00158}" srcOrd="0" destOrd="0" parTransId="{7BD664AD-9EDA-4E19-B35E-AF5D5D49F42C}" sibTransId="{CF8500CD-62C7-48D9-9C2A-D746AE17B5DE}"/>
    <dgm:cxn modelId="{87B6A076-C8C5-40B0-924B-65A9845B34EC}" type="presOf" srcId="{1D29EE1D-E1D3-45F7-8A6D-2D1F7BF00158}" destId="{AA7AEBAA-C50B-43B5-890A-C2D2B03CD786}" srcOrd="0" destOrd="0" presId="urn:microsoft.com/office/officeart/2008/layout/AlternatingHexagons"/>
    <dgm:cxn modelId="{258A9979-31AB-4E6E-8F62-A0D7C98E66D3}" srcId="{71CB3929-F8B8-48C8-9067-A9EE027DD357}" destId="{7E4D26CF-0B5C-4937-8027-4D775C320973}" srcOrd="2" destOrd="0" parTransId="{15338C5E-4548-4339-BA25-AFFC1B6E4B28}" sibTransId="{981CB28D-ACB0-460C-91D8-C24F83D8B6F6}"/>
    <dgm:cxn modelId="{6E068386-9955-4757-96B4-25945D2740B6}" type="presOf" srcId="{981CB28D-ACB0-460C-91D8-C24F83D8B6F6}" destId="{A8F5F309-9EE0-4BD6-ABC0-4114DA29B591}" srcOrd="0" destOrd="0" presId="urn:microsoft.com/office/officeart/2008/layout/AlternatingHexagons"/>
    <dgm:cxn modelId="{DC18EBA0-B955-4795-9B1C-79E0A62ABCDA}" srcId="{71CB3929-F8B8-48C8-9067-A9EE027DD357}" destId="{A915896E-EBE8-43B2-8C48-687D2BD9D9BB}" srcOrd="1" destOrd="0" parTransId="{FC853301-4343-479C-A186-29B74A887E31}" sibTransId="{A7C82593-8759-44DA-86CA-8FF1355D12E9}"/>
    <dgm:cxn modelId="{E3D212BB-285E-43BF-82A3-17412EB6B00B}" type="presOf" srcId="{A7C82593-8759-44DA-86CA-8FF1355D12E9}" destId="{386851BB-062E-43D6-8F5F-B28ADFD43C56}" srcOrd="0" destOrd="0" presId="urn:microsoft.com/office/officeart/2008/layout/AlternatingHexagons"/>
    <dgm:cxn modelId="{E298FAF5-3088-469D-92CC-F436F93FC18F}" type="presOf" srcId="{7E4D26CF-0B5C-4937-8027-4D775C320973}" destId="{BF6674DD-62DD-4B17-AF29-A769F9894FDB}" srcOrd="0" destOrd="0" presId="urn:microsoft.com/office/officeart/2008/layout/AlternatingHexagons"/>
    <dgm:cxn modelId="{2704A73D-3E17-44AB-9B2F-6C0529B89279}" type="presParOf" srcId="{06A280F4-6079-47B8-BF44-49FFD82506A6}" destId="{FCD21821-F321-469E-92A0-09F51132F640}" srcOrd="0" destOrd="0" presId="urn:microsoft.com/office/officeart/2008/layout/AlternatingHexagons"/>
    <dgm:cxn modelId="{957D6F78-0EBE-4F56-A918-6BEC00BC58A2}" type="presParOf" srcId="{FCD21821-F321-469E-92A0-09F51132F640}" destId="{AA7AEBAA-C50B-43B5-890A-C2D2B03CD786}" srcOrd="0" destOrd="0" presId="urn:microsoft.com/office/officeart/2008/layout/AlternatingHexagons"/>
    <dgm:cxn modelId="{C920E5AE-244D-4BCF-AD1A-6A5C70D59E66}" type="presParOf" srcId="{FCD21821-F321-469E-92A0-09F51132F640}" destId="{27EB6B07-3844-4A4B-A606-AEED688E36A2}" srcOrd="1" destOrd="0" presId="urn:microsoft.com/office/officeart/2008/layout/AlternatingHexagons"/>
    <dgm:cxn modelId="{5D304640-B18B-4043-B404-1221BE41188F}" type="presParOf" srcId="{FCD21821-F321-469E-92A0-09F51132F640}" destId="{72140660-52E4-468F-A778-7770EEB63773}" srcOrd="2" destOrd="0" presId="urn:microsoft.com/office/officeart/2008/layout/AlternatingHexagons"/>
    <dgm:cxn modelId="{8110655C-815D-413A-B271-B94E3746694D}" type="presParOf" srcId="{FCD21821-F321-469E-92A0-09F51132F640}" destId="{5BAD550D-9BEA-4C48-AC9A-F11D2CAA9ECB}" srcOrd="3" destOrd="0" presId="urn:microsoft.com/office/officeart/2008/layout/AlternatingHexagons"/>
    <dgm:cxn modelId="{32B355FD-CED2-4ED2-8DCF-A49A741559FD}" type="presParOf" srcId="{FCD21821-F321-469E-92A0-09F51132F640}" destId="{405CCF60-C763-4B3E-ABF6-597D5FF26D77}" srcOrd="4" destOrd="0" presId="urn:microsoft.com/office/officeart/2008/layout/AlternatingHexagons"/>
    <dgm:cxn modelId="{20974D83-36CE-4043-AB73-FAEACEE26AE7}" type="presParOf" srcId="{06A280F4-6079-47B8-BF44-49FFD82506A6}" destId="{E75A49CE-6456-492A-94C1-FF3406F22607}" srcOrd="1" destOrd="0" presId="urn:microsoft.com/office/officeart/2008/layout/AlternatingHexagons"/>
    <dgm:cxn modelId="{84D725E9-65C3-45B3-981B-CAFDA8FFFF75}" type="presParOf" srcId="{06A280F4-6079-47B8-BF44-49FFD82506A6}" destId="{1DD4662D-56A1-4ABA-B619-5402A2ECAFF4}" srcOrd="2" destOrd="0" presId="urn:microsoft.com/office/officeart/2008/layout/AlternatingHexagons"/>
    <dgm:cxn modelId="{165666C4-14B5-4D2E-8C20-95E753B92C1E}" type="presParOf" srcId="{1DD4662D-56A1-4ABA-B619-5402A2ECAFF4}" destId="{B82DEBAC-5CFC-4E35-AD8D-046C29C32B9A}" srcOrd="0" destOrd="0" presId="urn:microsoft.com/office/officeart/2008/layout/AlternatingHexagons"/>
    <dgm:cxn modelId="{11F20DAF-9AAE-4E0A-B11E-E74B48DF35B8}" type="presParOf" srcId="{1DD4662D-56A1-4ABA-B619-5402A2ECAFF4}" destId="{C7CF8C86-554A-42B7-9958-43390AE23F3F}" srcOrd="1" destOrd="0" presId="urn:microsoft.com/office/officeart/2008/layout/AlternatingHexagons"/>
    <dgm:cxn modelId="{92AB5116-7531-4F42-9288-55A68E4BBBFC}" type="presParOf" srcId="{1DD4662D-56A1-4ABA-B619-5402A2ECAFF4}" destId="{C9C4D5B2-5EE3-4411-B401-E5C11DF046DE}" srcOrd="2" destOrd="0" presId="urn:microsoft.com/office/officeart/2008/layout/AlternatingHexagons"/>
    <dgm:cxn modelId="{1D1E248C-BDCC-4A89-A6F7-BD3BB6333465}" type="presParOf" srcId="{1DD4662D-56A1-4ABA-B619-5402A2ECAFF4}" destId="{DEF0ACAA-C33B-46FE-BA05-13AEB771E266}" srcOrd="3" destOrd="0" presId="urn:microsoft.com/office/officeart/2008/layout/AlternatingHexagons"/>
    <dgm:cxn modelId="{8D5BF6D2-9D0B-42DF-BEBE-2D3DF79D61F2}" type="presParOf" srcId="{1DD4662D-56A1-4ABA-B619-5402A2ECAFF4}" destId="{386851BB-062E-43D6-8F5F-B28ADFD43C56}" srcOrd="4" destOrd="0" presId="urn:microsoft.com/office/officeart/2008/layout/AlternatingHexagons"/>
    <dgm:cxn modelId="{5D319999-1BF3-41F3-A9F7-BB68BC54149E}" type="presParOf" srcId="{06A280F4-6079-47B8-BF44-49FFD82506A6}" destId="{0A29F4A6-A4B6-4865-84A7-32BA917E826F}" srcOrd="3" destOrd="0" presId="urn:microsoft.com/office/officeart/2008/layout/AlternatingHexagons"/>
    <dgm:cxn modelId="{55564D9A-AA5B-4BE3-8257-B639A8DD7C8E}" type="presParOf" srcId="{06A280F4-6079-47B8-BF44-49FFD82506A6}" destId="{8E5EFCB8-9EFC-48BF-B9B4-69B5D29C1805}" srcOrd="4" destOrd="0" presId="urn:microsoft.com/office/officeart/2008/layout/AlternatingHexagons"/>
    <dgm:cxn modelId="{699892DB-199B-4510-8A1C-D6B5E68539EE}" type="presParOf" srcId="{8E5EFCB8-9EFC-48BF-B9B4-69B5D29C1805}" destId="{BF6674DD-62DD-4B17-AF29-A769F9894FDB}" srcOrd="0" destOrd="0" presId="urn:microsoft.com/office/officeart/2008/layout/AlternatingHexagons"/>
    <dgm:cxn modelId="{856EE56B-5BAB-4BB4-9635-E3EDBE43FD28}" type="presParOf" srcId="{8E5EFCB8-9EFC-48BF-B9B4-69B5D29C1805}" destId="{BAEF3C3A-EEC4-4F7D-B4B8-0629058BAE60}" srcOrd="1" destOrd="0" presId="urn:microsoft.com/office/officeart/2008/layout/AlternatingHexagons"/>
    <dgm:cxn modelId="{AECE8586-0A6B-4987-94B6-30A472C9C4AE}" type="presParOf" srcId="{8E5EFCB8-9EFC-48BF-B9B4-69B5D29C1805}" destId="{AC2C82A2-DE18-46DE-8182-5CF4D677D263}" srcOrd="2" destOrd="0" presId="urn:microsoft.com/office/officeart/2008/layout/AlternatingHexagons"/>
    <dgm:cxn modelId="{8CA2C6D5-94A8-48CC-8FCA-DFB9EBA583E5}" type="presParOf" srcId="{8E5EFCB8-9EFC-48BF-B9B4-69B5D29C1805}" destId="{EBF3E111-695F-4138-A0E0-CB874A043FE6}" srcOrd="3" destOrd="0" presId="urn:microsoft.com/office/officeart/2008/layout/AlternatingHexagons"/>
    <dgm:cxn modelId="{B002946F-A0EF-44EA-8B49-791689F022E8}" type="presParOf" srcId="{8E5EFCB8-9EFC-48BF-B9B4-69B5D29C1805}" destId="{A8F5F309-9EE0-4BD6-ABC0-4114DA29B59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CB3929-F8B8-48C8-9067-A9EE027DD35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15896E-EBE8-43B2-8C48-687D2BD9D9BB}">
      <dgm:prSet phldrT="[Texto]" custT="1"/>
      <dgm:spPr>
        <a:solidFill>
          <a:srgbClr val="003399"/>
        </a:solidFill>
      </dgm:spPr>
      <dgm:t>
        <a:bodyPr/>
        <a:lstStyle/>
        <a:p>
          <a:endParaRPr lang="en-US" sz="1200" b="1" dirty="0">
            <a:solidFill>
              <a:schemeClr val="bg2"/>
            </a:solidFill>
          </a:endParaRPr>
        </a:p>
      </dgm:t>
    </dgm:pt>
    <dgm:pt modelId="{FC853301-4343-479C-A186-29B74A887E31}" type="parTrans" cxnId="{DC18EBA0-B955-4795-9B1C-79E0A62ABCDA}">
      <dgm:prSet/>
      <dgm:spPr/>
      <dgm:t>
        <a:bodyPr/>
        <a:lstStyle/>
        <a:p>
          <a:endParaRPr lang="en-US"/>
        </a:p>
      </dgm:t>
    </dgm:pt>
    <dgm:pt modelId="{A7C82593-8759-44DA-86CA-8FF1355D12E9}" type="sibTrans" cxnId="{DC18EBA0-B955-4795-9B1C-79E0A62ABCDA}">
      <dgm:prSet custT="1"/>
      <dgm:spPr>
        <a:solidFill>
          <a:srgbClr val="FF6600"/>
        </a:solidFill>
      </dgm:spPr>
      <dgm:t>
        <a:bodyPr/>
        <a:lstStyle/>
        <a:p>
          <a:r>
            <a:rPr lang="pt-BR" sz="1600" b="1" kern="1200" dirty="0">
              <a:solidFill>
                <a:srgbClr val="FFFFFF"/>
              </a:solidFill>
              <a:effectLst/>
              <a:latin typeface="Barlow" panose="00000500000000000000" pitchFamily="2" charset="0"/>
              <a:ea typeface="MS Mincho" panose="02020609040205080304" pitchFamily="49" charset="-128"/>
              <a:cs typeface="Segoe UI" panose="020B0502040204020203" pitchFamily="34" charset="0"/>
            </a:rPr>
            <a:t>Gestão do Tempo</a:t>
          </a:r>
          <a:endParaRPr lang="en-US" sz="1600" b="1" kern="1200" dirty="0">
            <a:solidFill>
              <a:srgbClr val="FFFFFF"/>
            </a:solidFill>
            <a:effectLst/>
            <a:latin typeface="Barlow" panose="00000500000000000000" pitchFamily="2" charset="0"/>
            <a:ea typeface="MS Mincho" panose="02020609040205080304" pitchFamily="49" charset="-128"/>
            <a:cs typeface="Segoe UI" panose="020B0502040204020203" pitchFamily="34" charset="0"/>
          </a:endParaRPr>
        </a:p>
      </dgm:t>
    </dgm:pt>
    <dgm:pt modelId="{7E4D26CF-0B5C-4937-8027-4D775C320973}">
      <dgm:prSet phldrT="[Texto]" custT="1"/>
      <dgm:spPr>
        <a:solidFill>
          <a:srgbClr val="FF6600"/>
        </a:solidFill>
      </dgm:spPr>
      <dgm:t>
        <a:bodyPr/>
        <a:lstStyle/>
        <a:p>
          <a:pPr marL="0" lvl="0" indent="0" algn="ctr" defTabSz="889000">
            <a:lnSpc>
              <a:spcPct val="114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FFFFFF"/>
              </a:solidFill>
              <a:effectLst/>
              <a:latin typeface="Barlow" panose="00000500000000000000" pitchFamily="2" charset="0"/>
              <a:ea typeface="MS Mincho" panose="02020609040205080304" pitchFamily="49" charset="-128"/>
              <a:cs typeface="Segoe UI" panose="020B0502040204020203" pitchFamily="34" charset="0"/>
            </a:rPr>
            <a:t>Gestão de Processos</a:t>
          </a:r>
          <a:endParaRPr lang="en-US" sz="1600" b="1" kern="1200" dirty="0">
            <a:solidFill>
              <a:srgbClr val="FFFFFF"/>
            </a:solidFill>
            <a:effectLst/>
            <a:latin typeface="Barlow" panose="00000500000000000000" pitchFamily="2" charset="0"/>
            <a:ea typeface="MS Mincho" panose="02020609040205080304" pitchFamily="49" charset="-128"/>
            <a:cs typeface="Segoe UI" panose="020B0502040204020203" pitchFamily="34" charset="0"/>
          </a:endParaRPr>
        </a:p>
      </dgm:t>
    </dgm:pt>
    <dgm:pt modelId="{15338C5E-4548-4339-BA25-AFFC1B6E4B28}" type="parTrans" cxnId="{258A9979-31AB-4E6E-8F62-A0D7C98E66D3}">
      <dgm:prSet/>
      <dgm:spPr/>
      <dgm:t>
        <a:bodyPr/>
        <a:lstStyle/>
        <a:p>
          <a:endParaRPr lang="en-US"/>
        </a:p>
      </dgm:t>
    </dgm:pt>
    <dgm:pt modelId="{981CB28D-ACB0-460C-91D8-C24F83D8B6F6}" type="sibTrans" cxnId="{258A9979-31AB-4E6E-8F62-A0D7C98E66D3}">
      <dgm:prSet custT="1"/>
      <dgm:spPr>
        <a:solidFill>
          <a:srgbClr val="FF6600"/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FFFFFF"/>
              </a:solidFill>
              <a:effectLst/>
              <a:latin typeface="Barlow" panose="00000500000000000000" pitchFamily="2" charset="0"/>
              <a:ea typeface="MS Mincho" panose="02020609040205080304" pitchFamily="49" charset="-128"/>
              <a:cs typeface="Segoe UI" panose="020B0502040204020203" pitchFamily="34" charset="0"/>
            </a:rPr>
            <a:t>Gestão de Recursos</a:t>
          </a:r>
          <a:endParaRPr lang="en-US" sz="1600" b="1" kern="1200" dirty="0">
            <a:solidFill>
              <a:srgbClr val="FFFFFF"/>
            </a:solidFill>
            <a:effectLst/>
            <a:latin typeface="Barlow" panose="00000500000000000000" pitchFamily="2" charset="0"/>
            <a:ea typeface="MS Mincho" panose="02020609040205080304" pitchFamily="49" charset="-128"/>
            <a:cs typeface="Segoe UI" panose="020B0502040204020203" pitchFamily="34" charset="0"/>
          </a:endParaRPr>
        </a:p>
      </dgm:t>
    </dgm:pt>
    <dgm:pt modelId="{1D29EE1D-E1D3-45F7-8A6D-2D1F7BF00158}">
      <dgm:prSet phldrT="[Texto]" custT="1"/>
      <dgm:spPr>
        <a:solidFill>
          <a:srgbClr val="FF6600"/>
        </a:solidFill>
      </dgm:spPr>
      <dgm:t>
        <a:bodyPr/>
        <a:lstStyle/>
        <a:p>
          <a:endParaRPr lang="en-US" sz="1100" dirty="0">
            <a:solidFill>
              <a:schemeClr val="bg1"/>
            </a:solidFill>
          </a:endParaRPr>
        </a:p>
      </dgm:t>
    </dgm:pt>
    <dgm:pt modelId="{7BD664AD-9EDA-4E19-B35E-AF5D5D49F42C}" type="parTrans" cxnId="{70087356-9907-4273-8360-ACA3DBB40844}">
      <dgm:prSet/>
      <dgm:spPr/>
      <dgm:t>
        <a:bodyPr/>
        <a:lstStyle/>
        <a:p>
          <a:endParaRPr lang="en-US"/>
        </a:p>
      </dgm:t>
    </dgm:pt>
    <dgm:pt modelId="{CF8500CD-62C7-48D9-9C2A-D746AE17B5DE}" type="sibTrans" cxnId="{70087356-9907-4273-8360-ACA3DBB40844}">
      <dgm:prSet custT="1"/>
      <dgm:spPr>
        <a:solidFill>
          <a:srgbClr val="FF6600"/>
        </a:solidFill>
      </dgm:spPr>
      <dgm:t>
        <a:bodyPr/>
        <a:lstStyle/>
        <a:p>
          <a:r>
            <a:rPr lang="pt-BR" sz="1600" b="1" kern="1200" dirty="0">
              <a:solidFill>
                <a:srgbClr val="FFFFFF"/>
              </a:solidFill>
              <a:effectLst/>
              <a:latin typeface="Barlow" panose="00000500000000000000" pitchFamily="2" charset="0"/>
              <a:ea typeface="MS Mincho" panose="02020609040205080304" pitchFamily="49" charset="-128"/>
              <a:cs typeface="Segoe UI" panose="020B0502040204020203" pitchFamily="34" charset="0"/>
            </a:rPr>
            <a:t>Gestão de Pessoas</a:t>
          </a:r>
          <a:endParaRPr lang="en-US" sz="1600" b="1" kern="1200" dirty="0">
            <a:solidFill>
              <a:srgbClr val="FFFFFF"/>
            </a:solidFill>
            <a:effectLst/>
            <a:latin typeface="Barlow" panose="00000500000000000000" pitchFamily="2" charset="0"/>
            <a:ea typeface="MS Mincho" panose="02020609040205080304" pitchFamily="49" charset="-128"/>
            <a:cs typeface="Segoe UI" panose="020B0502040204020203" pitchFamily="34" charset="0"/>
          </a:endParaRPr>
        </a:p>
      </dgm:t>
    </dgm:pt>
    <dgm:pt modelId="{06A280F4-6079-47B8-BF44-49FFD82506A6}" type="pres">
      <dgm:prSet presAssocID="{71CB3929-F8B8-48C8-9067-A9EE027DD357}" presName="Name0" presStyleCnt="0">
        <dgm:presLayoutVars>
          <dgm:chMax/>
          <dgm:chPref/>
          <dgm:dir/>
          <dgm:animLvl val="lvl"/>
        </dgm:presLayoutVars>
      </dgm:prSet>
      <dgm:spPr/>
    </dgm:pt>
    <dgm:pt modelId="{FCD21821-F321-469E-92A0-09F51132F640}" type="pres">
      <dgm:prSet presAssocID="{1D29EE1D-E1D3-45F7-8A6D-2D1F7BF00158}" presName="composite" presStyleCnt="0"/>
      <dgm:spPr/>
    </dgm:pt>
    <dgm:pt modelId="{AA7AEBAA-C50B-43B5-890A-C2D2B03CD786}" type="pres">
      <dgm:prSet presAssocID="{1D29EE1D-E1D3-45F7-8A6D-2D1F7BF0015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27EB6B07-3844-4A4B-A606-AEED688E36A2}" type="pres">
      <dgm:prSet presAssocID="{1D29EE1D-E1D3-45F7-8A6D-2D1F7BF0015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2140660-52E4-468F-A778-7770EEB63773}" type="pres">
      <dgm:prSet presAssocID="{1D29EE1D-E1D3-45F7-8A6D-2D1F7BF00158}" presName="BalanceSpacing" presStyleCnt="0"/>
      <dgm:spPr/>
    </dgm:pt>
    <dgm:pt modelId="{5BAD550D-9BEA-4C48-AC9A-F11D2CAA9ECB}" type="pres">
      <dgm:prSet presAssocID="{1D29EE1D-E1D3-45F7-8A6D-2D1F7BF00158}" presName="BalanceSpacing1" presStyleCnt="0"/>
      <dgm:spPr/>
    </dgm:pt>
    <dgm:pt modelId="{405CCF60-C763-4B3E-ABF6-597D5FF26D77}" type="pres">
      <dgm:prSet presAssocID="{CF8500CD-62C7-48D9-9C2A-D746AE17B5DE}" presName="Accent1Text" presStyleLbl="node1" presStyleIdx="1" presStyleCnt="6"/>
      <dgm:spPr/>
    </dgm:pt>
    <dgm:pt modelId="{E75A49CE-6456-492A-94C1-FF3406F22607}" type="pres">
      <dgm:prSet presAssocID="{CF8500CD-62C7-48D9-9C2A-D746AE17B5DE}" presName="spaceBetweenRectangles" presStyleCnt="0"/>
      <dgm:spPr/>
    </dgm:pt>
    <dgm:pt modelId="{1DD4662D-56A1-4ABA-B619-5402A2ECAFF4}" type="pres">
      <dgm:prSet presAssocID="{A915896E-EBE8-43B2-8C48-687D2BD9D9BB}" presName="composite" presStyleCnt="0"/>
      <dgm:spPr/>
    </dgm:pt>
    <dgm:pt modelId="{B82DEBAC-5CFC-4E35-AD8D-046C29C32B9A}" type="pres">
      <dgm:prSet presAssocID="{A915896E-EBE8-43B2-8C48-687D2BD9D9BB}" presName="Parent1" presStyleLbl="node1" presStyleIdx="2" presStyleCnt="6" custScaleX="105255">
        <dgm:presLayoutVars>
          <dgm:chMax val="1"/>
          <dgm:chPref val="1"/>
          <dgm:bulletEnabled val="1"/>
        </dgm:presLayoutVars>
      </dgm:prSet>
      <dgm:spPr/>
    </dgm:pt>
    <dgm:pt modelId="{C7CF8C86-554A-42B7-9958-43390AE23F3F}" type="pres">
      <dgm:prSet presAssocID="{A915896E-EBE8-43B2-8C48-687D2BD9D9B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9C4D5B2-5EE3-4411-B401-E5C11DF046DE}" type="pres">
      <dgm:prSet presAssocID="{A915896E-EBE8-43B2-8C48-687D2BD9D9BB}" presName="BalanceSpacing" presStyleCnt="0"/>
      <dgm:spPr/>
    </dgm:pt>
    <dgm:pt modelId="{DEF0ACAA-C33B-46FE-BA05-13AEB771E266}" type="pres">
      <dgm:prSet presAssocID="{A915896E-EBE8-43B2-8C48-687D2BD9D9BB}" presName="BalanceSpacing1" presStyleCnt="0"/>
      <dgm:spPr/>
    </dgm:pt>
    <dgm:pt modelId="{386851BB-062E-43D6-8F5F-B28ADFD43C56}" type="pres">
      <dgm:prSet presAssocID="{A7C82593-8759-44DA-86CA-8FF1355D12E9}" presName="Accent1Text" presStyleLbl="node1" presStyleIdx="3" presStyleCnt="6"/>
      <dgm:spPr/>
    </dgm:pt>
    <dgm:pt modelId="{0A29F4A6-A4B6-4865-84A7-32BA917E826F}" type="pres">
      <dgm:prSet presAssocID="{A7C82593-8759-44DA-86CA-8FF1355D12E9}" presName="spaceBetweenRectangles" presStyleCnt="0"/>
      <dgm:spPr/>
    </dgm:pt>
    <dgm:pt modelId="{8E5EFCB8-9EFC-48BF-B9B4-69B5D29C1805}" type="pres">
      <dgm:prSet presAssocID="{7E4D26CF-0B5C-4937-8027-4D775C320973}" presName="composite" presStyleCnt="0"/>
      <dgm:spPr/>
    </dgm:pt>
    <dgm:pt modelId="{BF6674DD-62DD-4B17-AF29-A769F9894FDB}" type="pres">
      <dgm:prSet presAssocID="{7E4D26CF-0B5C-4937-8027-4D775C320973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BAEF3C3A-EEC4-4F7D-B4B8-0629058BAE60}" type="pres">
      <dgm:prSet presAssocID="{7E4D26CF-0B5C-4937-8027-4D775C32097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C2C82A2-DE18-46DE-8182-5CF4D677D263}" type="pres">
      <dgm:prSet presAssocID="{7E4D26CF-0B5C-4937-8027-4D775C320973}" presName="BalanceSpacing" presStyleCnt="0"/>
      <dgm:spPr/>
    </dgm:pt>
    <dgm:pt modelId="{EBF3E111-695F-4138-A0E0-CB874A043FE6}" type="pres">
      <dgm:prSet presAssocID="{7E4D26CF-0B5C-4937-8027-4D775C320973}" presName="BalanceSpacing1" presStyleCnt="0"/>
      <dgm:spPr/>
    </dgm:pt>
    <dgm:pt modelId="{A8F5F309-9EE0-4BD6-ABC0-4114DA29B591}" type="pres">
      <dgm:prSet presAssocID="{981CB28D-ACB0-460C-91D8-C24F83D8B6F6}" presName="Accent1Text" presStyleLbl="node1" presStyleIdx="5" presStyleCnt="6"/>
      <dgm:spPr/>
    </dgm:pt>
  </dgm:ptLst>
  <dgm:cxnLst>
    <dgm:cxn modelId="{61BAF70C-3A86-43D3-A1AD-B3DD37401E4D}" type="presOf" srcId="{A915896E-EBE8-43B2-8C48-687D2BD9D9BB}" destId="{B82DEBAC-5CFC-4E35-AD8D-046C29C32B9A}" srcOrd="0" destOrd="0" presId="urn:microsoft.com/office/officeart/2008/layout/AlternatingHexagons"/>
    <dgm:cxn modelId="{03B32030-D879-4353-9C28-E24EAF24BEAF}" type="presOf" srcId="{CF8500CD-62C7-48D9-9C2A-D746AE17B5DE}" destId="{405CCF60-C763-4B3E-ABF6-597D5FF26D77}" srcOrd="0" destOrd="0" presId="urn:microsoft.com/office/officeart/2008/layout/AlternatingHexagons"/>
    <dgm:cxn modelId="{1BA67B5C-9853-4CD8-B468-578AA76F3159}" type="presOf" srcId="{71CB3929-F8B8-48C8-9067-A9EE027DD357}" destId="{06A280F4-6079-47B8-BF44-49FFD82506A6}" srcOrd="0" destOrd="0" presId="urn:microsoft.com/office/officeart/2008/layout/AlternatingHexagons"/>
    <dgm:cxn modelId="{70087356-9907-4273-8360-ACA3DBB40844}" srcId="{71CB3929-F8B8-48C8-9067-A9EE027DD357}" destId="{1D29EE1D-E1D3-45F7-8A6D-2D1F7BF00158}" srcOrd="0" destOrd="0" parTransId="{7BD664AD-9EDA-4E19-B35E-AF5D5D49F42C}" sibTransId="{CF8500CD-62C7-48D9-9C2A-D746AE17B5DE}"/>
    <dgm:cxn modelId="{87B6A076-C8C5-40B0-924B-65A9845B34EC}" type="presOf" srcId="{1D29EE1D-E1D3-45F7-8A6D-2D1F7BF00158}" destId="{AA7AEBAA-C50B-43B5-890A-C2D2B03CD786}" srcOrd="0" destOrd="0" presId="urn:microsoft.com/office/officeart/2008/layout/AlternatingHexagons"/>
    <dgm:cxn modelId="{258A9979-31AB-4E6E-8F62-A0D7C98E66D3}" srcId="{71CB3929-F8B8-48C8-9067-A9EE027DD357}" destId="{7E4D26CF-0B5C-4937-8027-4D775C320973}" srcOrd="2" destOrd="0" parTransId="{15338C5E-4548-4339-BA25-AFFC1B6E4B28}" sibTransId="{981CB28D-ACB0-460C-91D8-C24F83D8B6F6}"/>
    <dgm:cxn modelId="{6E068386-9955-4757-96B4-25945D2740B6}" type="presOf" srcId="{981CB28D-ACB0-460C-91D8-C24F83D8B6F6}" destId="{A8F5F309-9EE0-4BD6-ABC0-4114DA29B591}" srcOrd="0" destOrd="0" presId="urn:microsoft.com/office/officeart/2008/layout/AlternatingHexagons"/>
    <dgm:cxn modelId="{DC18EBA0-B955-4795-9B1C-79E0A62ABCDA}" srcId="{71CB3929-F8B8-48C8-9067-A9EE027DD357}" destId="{A915896E-EBE8-43B2-8C48-687D2BD9D9BB}" srcOrd="1" destOrd="0" parTransId="{FC853301-4343-479C-A186-29B74A887E31}" sibTransId="{A7C82593-8759-44DA-86CA-8FF1355D12E9}"/>
    <dgm:cxn modelId="{E3D212BB-285E-43BF-82A3-17412EB6B00B}" type="presOf" srcId="{A7C82593-8759-44DA-86CA-8FF1355D12E9}" destId="{386851BB-062E-43D6-8F5F-B28ADFD43C56}" srcOrd="0" destOrd="0" presId="urn:microsoft.com/office/officeart/2008/layout/AlternatingHexagons"/>
    <dgm:cxn modelId="{E298FAF5-3088-469D-92CC-F436F93FC18F}" type="presOf" srcId="{7E4D26CF-0B5C-4937-8027-4D775C320973}" destId="{BF6674DD-62DD-4B17-AF29-A769F9894FDB}" srcOrd="0" destOrd="0" presId="urn:microsoft.com/office/officeart/2008/layout/AlternatingHexagons"/>
    <dgm:cxn modelId="{2704A73D-3E17-44AB-9B2F-6C0529B89279}" type="presParOf" srcId="{06A280F4-6079-47B8-BF44-49FFD82506A6}" destId="{FCD21821-F321-469E-92A0-09F51132F640}" srcOrd="0" destOrd="0" presId="urn:microsoft.com/office/officeart/2008/layout/AlternatingHexagons"/>
    <dgm:cxn modelId="{957D6F78-0EBE-4F56-A918-6BEC00BC58A2}" type="presParOf" srcId="{FCD21821-F321-469E-92A0-09F51132F640}" destId="{AA7AEBAA-C50B-43B5-890A-C2D2B03CD786}" srcOrd="0" destOrd="0" presId="urn:microsoft.com/office/officeart/2008/layout/AlternatingHexagons"/>
    <dgm:cxn modelId="{C920E5AE-244D-4BCF-AD1A-6A5C70D59E66}" type="presParOf" srcId="{FCD21821-F321-469E-92A0-09F51132F640}" destId="{27EB6B07-3844-4A4B-A606-AEED688E36A2}" srcOrd="1" destOrd="0" presId="urn:microsoft.com/office/officeart/2008/layout/AlternatingHexagons"/>
    <dgm:cxn modelId="{5D304640-B18B-4043-B404-1221BE41188F}" type="presParOf" srcId="{FCD21821-F321-469E-92A0-09F51132F640}" destId="{72140660-52E4-468F-A778-7770EEB63773}" srcOrd="2" destOrd="0" presId="urn:microsoft.com/office/officeart/2008/layout/AlternatingHexagons"/>
    <dgm:cxn modelId="{8110655C-815D-413A-B271-B94E3746694D}" type="presParOf" srcId="{FCD21821-F321-469E-92A0-09F51132F640}" destId="{5BAD550D-9BEA-4C48-AC9A-F11D2CAA9ECB}" srcOrd="3" destOrd="0" presId="urn:microsoft.com/office/officeart/2008/layout/AlternatingHexagons"/>
    <dgm:cxn modelId="{32B355FD-CED2-4ED2-8DCF-A49A741559FD}" type="presParOf" srcId="{FCD21821-F321-469E-92A0-09F51132F640}" destId="{405CCF60-C763-4B3E-ABF6-597D5FF26D77}" srcOrd="4" destOrd="0" presId="urn:microsoft.com/office/officeart/2008/layout/AlternatingHexagons"/>
    <dgm:cxn modelId="{20974D83-36CE-4043-AB73-FAEACEE26AE7}" type="presParOf" srcId="{06A280F4-6079-47B8-BF44-49FFD82506A6}" destId="{E75A49CE-6456-492A-94C1-FF3406F22607}" srcOrd="1" destOrd="0" presId="urn:microsoft.com/office/officeart/2008/layout/AlternatingHexagons"/>
    <dgm:cxn modelId="{84D725E9-65C3-45B3-981B-CAFDA8FFFF75}" type="presParOf" srcId="{06A280F4-6079-47B8-BF44-49FFD82506A6}" destId="{1DD4662D-56A1-4ABA-B619-5402A2ECAFF4}" srcOrd="2" destOrd="0" presId="urn:microsoft.com/office/officeart/2008/layout/AlternatingHexagons"/>
    <dgm:cxn modelId="{165666C4-14B5-4D2E-8C20-95E753B92C1E}" type="presParOf" srcId="{1DD4662D-56A1-4ABA-B619-5402A2ECAFF4}" destId="{B82DEBAC-5CFC-4E35-AD8D-046C29C32B9A}" srcOrd="0" destOrd="0" presId="urn:microsoft.com/office/officeart/2008/layout/AlternatingHexagons"/>
    <dgm:cxn modelId="{11F20DAF-9AAE-4E0A-B11E-E74B48DF35B8}" type="presParOf" srcId="{1DD4662D-56A1-4ABA-B619-5402A2ECAFF4}" destId="{C7CF8C86-554A-42B7-9958-43390AE23F3F}" srcOrd="1" destOrd="0" presId="urn:microsoft.com/office/officeart/2008/layout/AlternatingHexagons"/>
    <dgm:cxn modelId="{92AB5116-7531-4F42-9288-55A68E4BBBFC}" type="presParOf" srcId="{1DD4662D-56A1-4ABA-B619-5402A2ECAFF4}" destId="{C9C4D5B2-5EE3-4411-B401-E5C11DF046DE}" srcOrd="2" destOrd="0" presId="urn:microsoft.com/office/officeart/2008/layout/AlternatingHexagons"/>
    <dgm:cxn modelId="{1D1E248C-BDCC-4A89-A6F7-BD3BB6333465}" type="presParOf" srcId="{1DD4662D-56A1-4ABA-B619-5402A2ECAFF4}" destId="{DEF0ACAA-C33B-46FE-BA05-13AEB771E266}" srcOrd="3" destOrd="0" presId="urn:microsoft.com/office/officeart/2008/layout/AlternatingHexagons"/>
    <dgm:cxn modelId="{8D5BF6D2-9D0B-42DF-BEBE-2D3DF79D61F2}" type="presParOf" srcId="{1DD4662D-56A1-4ABA-B619-5402A2ECAFF4}" destId="{386851BB-062E-43D6-8F5F-B28ADFD43C56}" srcOrd="4" destOrd="0" presId="urn:microsoft.com/office/officeart/2008/layout/AlternatingHexagons"/>
    <dgm:cxn modelId="{5D319999-1BF3-41F3-A9F7-BB68BC54149E}" type="presParOf" srcId="{06A280F4-6079-47B8-BF44-49FFD82506A6}" destId="{0A29F4A6-A4B6-4865-84A7-32BA917E826F}" srcOrd="3" destOrd="0" presId="urn:microsoft.com/office/officeart/2008/layout/AlternatingHexagons"/>
    <dgm:cxn modelId="{55564D9A-AA5B-4BE3-8257-B639A8DD7C8E}" type="presParOf" srcId="{06A280F4-6079-47B8-BF44-49FFD82506A6}" destId="{8E5EFCB8-9EFC-48BF-B9B4-69B5D29C1805}" srcOrd="4" destOrd="0" presId="urn:microsoft.com/office/officeart/2008/layout/AlternatingHexagons"/>
    <dgm:cxn modelId="{699892DB-199B-4510-8A1C-D6B5E68539EE}" type="presParOf" srcId="{8E5EFCB8-9EFC-48BF-B9B4-69B5D29C1805}" destId="{BF6674DD-62DD-4B17-AF29-A769F9894FDB}" srcOrd="0" destOrd="0" presId="urn:microsoft.com/office/officeart/2008/layout/AlternatingHexagons"/>
    <dgm:cxn modelId="{856EE56B-5BAB-4BB4-9635-E3EDBE43FD28}" type="presParOf" srcId="{8E5EFCB8-9EFC-48BF-B9B4-69B5D29C1805}" destId="{BAEF3C3A-EEC4-4F7D-B4B8-0629058BAE60}" srcOrd="1" destOrd="0" presId="urn:microsoft.com/office/officeart/2008/layout/AlternatingHexagons"/>
    <dgm:cxn modelId="{AECE8586-0A6B-4987-94B6-30A472C9C4AE}" type="presParOf" srcId="{8E5EFCB8-9EFC-48BF-B9B4-69B5D29C1805}" destId="{AC2C82A2-DE18-46DE-8182-5CF4D677D263}" srcOrd="2" destOrd="0" presId="urn:microsoft.com/office/officeart/2008/layout/AlternatingHexagons"/>
    <dgm:cxn modelId="{8CA2C6D5-94A8-48CC-8FCA-DFB9EBA583E5}" type="presParOf" srcId="{8E5EFCB8-9EFC-48BF-B9B4-69B5D29C1805}" destId="{EBF3E111-695F-4138-A0E0-CB874A043FE6}" srcOrd="3" destOrd="0" presId="urn:microsoft.com/office/officeart/2008/layout/AlternatingHexagons"/>
    <dgm:cxn modelId="{B002946F-A0EF-44EA-8B49-791689F022E8}" type="presParOf" srcId="{8E5EFCB8-9EFC-48BF-B9B4-69B5D29C1805}" destId="{A8F5F309-9EE0-4BD6-ABC0-4114DA29B59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AEBAA-C50B-43B5-890A-C2D2B03CD786}">
      <dsp:nvSpPr>
        <dsp:cNvPr id="0" name=""/>
        <dsp:cNvSpPr/>
      </dsp:nvSpPr>
      <dsp:spPr>
        <a:xfrm rot="5400000">
          <a:off x="3687686" y="129005"/>
          <a:ext cx="1976404" cy="1719472"/>
        </a:xfrm>
        <a:prstGeom prst="hexagon">
          <a:avLst>
            <a:gd name="adj" fmla="val 25000"/>
            <a:gd name="vf" fmla="val 115470"/>
          </a:avLst>
        </a:prstGeom>
        <a:solidFill>
          <a:srgbClr val="F0701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schemeClr val="bg1"/>
            </a:solidFill>
          </a:endParaRPr>
        </a:p>
      </dsp:txBody>
      <dsp:txXfrm rot="-5400000">
        <a:off x="4084103" y="308529"/>
        <a:ext cx="1183570" cy="1360424"/>
      </dsp:txXfrm>
    </dsp:sp>
    <dsp:sp modelId="{27EB6B07-3844-4A4B-A606-AEED688E36A2}">
      <dsp:nvSpPr>
        <dsp:cNvPr id="0" name=""/>
        <dsp:cNvSpPr/>
      </dsp:nvSpPr>
      <dsp:spPr>
        <a:xfrm>
          <a:off x="5587801" y="395820"/>
          <a:ext cx="2205667" cy="118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5CCF60-C763-4B3E-ABF6-597D5FF26D77}">
      <dsp:nvSpPr>
        <dsp:cNvPr id="0" name=""/>
        <dsp:cNvSpPr/>
      </dsp:nvSpPr>
      <dsp:spPr>
        <a:xfrm rot="5400000">
          <a:off x="1830656" y="129005"/>
          <a:ext cx="1976404" cy="1719472"/>
        </a:xfrm>
        <a:prstGeom prst="hexagon">
          <a:avLst>
            <a:gd name="adj" fmla="val 25000"/>
            <a:gd name="vf" fmla="val 115470"/>
          </a:avLst>
        </a:prstGeom>
        <a:solidFill>
          <a:srgbClr val="F0701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rgbClr val="FFFFFF"/>
              </a:solidFill>
              <a:effectLst/>
              <a:latin typeface="Vale Sans" panose="020B0503020204030204"/>
              <a:ea typeface="MS Mincho" panose="02020609040205080304" pitchFamily="49" charset="-128"/>
              <a:cs typeface="Segoe UI" panose="020B0502040204020203" pitchFamily="34" charset="0"/>
            </a:rPr>
            <a:t>Gestão de Pessoas</a:t>
          </a:r>
          <a:endParaRPr lang="en-US" sz="2000" b="1" kern="1200" dirty="0">
            <a:solidFill>
              <a:srgbClr val="FFFFFF"/>
            </a:solidFill>
            <a:effectLst/>
            <a:latin typeface="Vale Sans" panose="020B0503020204030204"/>
            <a:ea typeface="MS Mincho" panose="02020609040205080304" pitchFamily="49" charset="-128"/>
            <a:cs typeface="Segoe UI" panose="020B0502040204020203" pitchFamily="34" charset="0"/>
          </a:endParaRPr>
        </a:p>
      </dsp:txBody>
      <dsp:txXfrm rot="-5400000">
        <a:off x="2227073" y="308529"/>
        <a:ext cx="1183570" cy="1360424"/>
      </dsp:txXfrm>
    </dsp:sp>
    <dsp:sp modelId="{B82DEBAC-5CFC-4E35-AD8D-046C29C32B9A}">
      <dsp:nvSpPr>
        <dsp:cNvPr id="0" name=""/>
        <dsp:cNvSpPr/>
      </dsp:nvSpPr>
      <dsp:spPr>
        <a:xfrm rot="5400000">
          <a:off x="2770108" y="1763530"/>
          <a:ext cx="1976404" cy="1805566"/>
        </a:xfrm>
        <a:prstGeom prst="hexagon">
          <a:avLst>
            <a:gd name="adj" fmla="val 25000"/>
            <a:gd name="vf" fmla="val 115470"/>
          </a:avLst>
        </a:prstGeom>
        <a:solidFill>
          <a:srgbClr val="107F7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>
              <a:solidFill>
                <a:schemeClr val="bg1"/>
              </a:solidFill>
              <a:latin typeface="Vale Sans" panose="020B0503020204030204"/>
              <a:cs typeface="Segoe UI" panose="020B0502040204020203" pitchFamily="34" charset="0"/>
            </a:rPr>
            <a:t>Aprendizagem</a:t>
          </a:r>
          <a:endParaRPr lang="en-US" sz="2200" b="1" kern="1200" dirty="0">
            <a:solidFill>
              <a:schemeClr val="bg1"/>
            </a:solidFill>
            <a:latin typeface="Vale Sans" panose="020B0503020204030204"/>
            <a:cs typeface="Segoe UI" panose="020B0502040204020203" pitchFamily="34" charset="0"/>
          </a:endParaRPr>
        </a:p>
      </dsp:txBody>
      <dsp:txXfrm rot="-5400000">
        <a:off x="3143449" y="1993275"/>
        <a:ext cx="1229722" cy="1346076"/>
      </dsp:txXfrm>
    </dsp:sp>
    <dsp:sp modelId="{C7CF8C86-554A-42B7-9958-43390AE23F3F}">
      <dsp:nvSpPr>
        <dsp:cNvPr id="0" name=""/>
        <dsp:cNvSpPr/>
      </dsp:nvSpPr>
      <dsp:spPr>
        <a:xfrm>
          <a:off x="678412" y="2073392"/>
          <a:ext cx="2134517" cy="118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851BB-062E-43D6-8F5F-B28ADFD43C56}">
      <dsp:nvSpPr>
        <dsp:cNvPr id="0" name=""/>
        <dsp:cNvSpPr/>
      </dsp:nvSpPr>
      <dsp:spPr>
        <a:xfrm rot="5400000">
          <a:off x="4612643" y="1806577"/>
          <a:ext cx="1976404" cy="1719472"/>
        </a:xfrm>
        <a:prstGeom prst="hexagon">
          <a:avLst>
            <a:gd name="adj" fmla="val 25000"/>
            <a:gd name="vf" fmla="val 115470"/>
          </a:avLst>
        </a:prstGeom>
        <a:solidFill>
          <a:srgbClr val="F0701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rgbClr val="FFFFFF"/>
              </a:solidFill>
              <a:effectLst/>
              <a:latin typeface="Vale Sans" panose="020B0503020204030204"/>
              <a:ea typeface="MS Mincho" panose="02020609040205080304" pitchFamily="49" charset="-128"/>
              <a:cs typeface="Segoe UI" panose="020B0502040204020203" pitchFamily="34" charset="0"/>
            </a:rPr>
            <a:t>Gestão do Tempo</a:t>
          </a:r>
          <a:endParaRPr lang="en-US" sz="2000" b="1" kern="1200" dirty="0">
            <a:solidFill>
              <a:srgbClr val="FFFFFF"/>
            </a:solidFill>
            <a:effectLst/>
            <a:latin typeface="Vale Sans" panose="020B0503020204030204"/>
            <a:ea typeface="MS Mincho" panose="02020609040205080304" pitchFamily="49" charset="-128"/>
            <a:cs typeface="Segoe UI" panose="020B0502040204020203" pitchFamily="34" charset="0"/>
          </a:endParaRPr>
        </a:p>
      </dsp:txBody>
      <dsp:txXfrm rot="-5400000">
        <a:off x="5009060" y="1986101"/>
        <a:ext cx="1183570" cy="1360424"/>
      </dsp:txXfrm>
    </dsp:sp>
    <dsp:sp modelId="{BF6674DD-62DD-4B17-AF29-A769F9894FDB}">
      <dsp:nvSpPr>
        <dsp:cNvPr id="0" name=""/>
        <dsp:cNvSpPr/>
      </dsp:nvSpPr>
      <dsp:spPr>
        <a:xfrm rot="5400000">
          <a:off x="3687686" y="3484150"/>
          <a:ext cx="1976404" cy="1719472"/>
        </a:xfrm>
        <a:prstGeom prst="hexagon">
          <a:avLst>
            <a:gd name="adj" fmla="val 25000"/>
            <a:gd name="vf" fmla="val 115470"/>
          </a:avLst>
        </a:prstGeom>
        <a:solidFill>
          <a:srgbClr val="F0701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>
              <a:solidFill>
                <a:srgbClr val="FFFFFF"/>
              </a:solidFill>
              <a:effectLst/>
              <a:latin typeface="Vale Sans" panose="020B0503020204030204"/>
              <a:ea typeface="MS Mincho" panose="02020609040205080304" pitchFamily="49" charset="-128"/>
              <a:cs typeface="Segoe UI" panose="020B0502040204020203" pitchFamily="34" charset="0"/>
            </a:rPr>
            <a:t>Gestão de Processos</a:t>
          </a:r>
          <a:endParaRPr lang="en-US" sz="1700" b="1" kern="1200" dirty="0">
            <a:solidFill>
              <a:srgbClr val="FFFFFF"/>
            </a:solidFill>
            <a:effectLst/>
            <a:latin typeface="Vale Sans" panose="020B0503020204030204"/>
            <a:ea typeface="MS Mincho" panose="02020609040205080304" pitchFamily="49" charset="-128"/>
            <a:cs typeface="Segoe UI" panose="020B0502040204020203" pitchFamily="34" charset="0"/>
          </a:endParaRPr>
        </a:p>
      </dsp:txBody>
      <dsp:txXfrm rot="-5400000">
        <a:off x="4084103" y="3663674"/>
        <a:ext cx="1183570" cy="1360424"/>
      </dsp:txXfrm>
    </dsp:sp>
    <dsp:sp modelId="{BAEF3C3A-EEC4-4F7D-B4B8-0629058BAE60}">
      <dsp:nvSpPr>
        <dsp:cNvPr id="0" name=""/>
        <dsp:cNvSpPr/>
      </dsp:nvSpPr>
      <dsp:spPr>
        <a:xfrm>
          <a:off x="5587801" y="3750964"/>
          <a:ext cx="2205667" cy="118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F5F309-9EE0-4BD6-ABC0-4114DA29B591}">
      <dsp:nvSpPr>
        <dsp:cNvPr id="0" name=""/>
        <dsp:cNvSpPr/>
      </dsp:nvSpPr>
      <dsp:spPr>
        <a:xfrm rot="5400000">
          <a:off x="1830656" y="3484150"/>
          <a:ext cx="1976404" cy="1719472"/>
        </a:xfrm>
        <a:prstGeom prst="hexagon">
          <a:avLst>
            <a:gd name="adj" fmla="val 25000"/>
            <a:gd name="vf" fmla="val 115470"/>
          </a:avLst>
        </a:prstGeom>
        <a:solidFill>
          <a:srgbClr val="F0701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rgbClr val="FFFFFF"/>
              </a:solidFill>
              <a:effectLst/>
              <a:latin typeface="Vale Sans" panose="020B0503020204030204"/>
              <a:ea typeface="MS Mincho" panose="02020609040205080304" pitchFamily="49" charset="-128"/>
              <a:cs typeface="Segoe UI" panose="020B0502040204020203" pitchFamily="34" charset="0"/>
            </a:rPr>
            <a:t>Gestão de Recursos</a:t>
          </a:r>
          <a:endParaRPr lang="en-US" sz="2000" b="1" kern="1200" dirty="0">
            <a:solidFill>
              <a:srgbClr val="FFFFFF"/>
            </a:solidFill>
            <a:effectLst/>
            <a:latin typeface="Vale Sans" panose="020B0503020204030204"/>
            <a:ea typeface="MS Mincho" panose="02020609040205080304" pitchFamily="49" charset="-128"/>
            <a:cs typeface="Segoe UI" panose="020B0502040204020203" pitchFamily="34" charset="0"/>
          </a:endParaRPr>
        </a:p>
      </dsp:txBody>
      <dsp:txXfrm rot="-5400000">
        <a:off x="2227073" y="3663674"/>
        <a:ext cx="1183570" cy="13604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AEBAA-C50B-43B5-890A-C2D2B03CD786}">
      <dsp:nvSpPr>
        <dsp:cNvPr id="0" name=""/>
        <dsp:cNvSpPr/>
      </dsp:nvSpPr>
      <dsp:spPr>
        <a:xfrm rot="5400000">
          <a:off x="3778775" y="126263"/>
          <a:ext cx="1915098" cy="1666135"/>
        </a:xfrm>
        <a:prstGeom prst="hexagon">
          <a:avLst>
            <a:gd name="adj" fmla="val 25000"/>
            <a:gd name="vf" fmla="val 115470"/>
          </a:avLst>
        </a:prstGeom>
        <a:solidFill>
          <a:srgbClr val="FF66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schemeClr val="bg1"/>
            </a:solidFill>
          </a:endParaRPr>
        </a:p>
      </dsp:txBody>
      <dsp:txXfrm rot="-5400000">
        <a:off x="4162895" y="300218"/>
        <a:ext cx="1146857" cy="1318226"/>
      </dsp:txXfrm>
    </dsp:sp>
    <dsp:sp modelId="{27EB6B07-3844-4A4B-A606-AEED688E36A2}">
      <dsp:nvSpPr>
        <dsp:cNvPr id="0" name=""/>
        <dsp:cNvSpPr/>
      </dsp:nvSpPr>
      <dsp:spPr>
        <a:xfrm>
          <a:off x="5619951" y="384802"/>
          <a:ext cx="2137249" cy="1149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5CCF60-C763-4B3E-ABF6-597D5FF26D77}">
      <dsp:nvSpPr>
        <dsp:cNvPr id="0" name=""/>
        <dsp:cNvSpPr/>
      </dsp:nvSpPr>
      <dsp:spPr>
        <a:xfrm rot="5400000">
          <a:off x="1979349" y="126263"/>
          <a:ext cx="1915098" cy="1666135"/>
        </a:xfrm>
        <a:prstGeom prst="hexagon">
          <a:avLst>
            <a:gd name="adj" fmla="val 25000"/>
            <a:gd name="vf" fmla="val 115470"/>
          </a:avLst>
        </a:prstGeom>
        <a:solidFill>
          <a:srgbClr val="FF66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FFFFFF"/>
              </a:solidFill>
              <a:effectLst/>
              <a:latin typeface="Barlow" panose="00000500000000000000" pitchFamily="2" charset="0"/>
              <a:ea typeface="MS Mincho" panose="02020609040205080304" pitchFamily="49" charset="-128"/>
              <a:cs typeface="Segoe UI" panose="020B0502040204020203" pitchFamily="34" charset="0"/>
            </a:rPr>
            <a:t>Gestão de Pessoas</a:t>
          </a:r>
          <a:endParaRPr lang="en-US" sz="1600" b="1" kern="1200" dirty="0">
            <a:solidFill>
              <a:srgbClr val="FFFFFF"/>
            </a:solidFill>
            <a:effectLst/>
            <a:latin typeface="Barlow" panose="00000500000000000000" pitchFamily="2" charset="0"/>
            <a:ea typeface="MS Mincho" panose="02020609040205080304" pitchFamily="49" charset="-128"/>
            <a:cs typeface="Segoe UI" panose="020B0502040204020203" pitchFamily="34" charset="0"/>
          </a:endParaRPr>
        </a:p>
      </dsp:txBody>
      <dsp:txXfrm rot="-5400000">
        <a:off x="2363469" y="300218"/>
        <a:ext cx="1146857" cy="1318226"/>
      </dsp:txXfrm>
    </dsp:sp>
    <dsp:sp modelId="{B82DEBAC-5CFC-4E35-AD8D-046C29C32B9A}">
      <dsp:nvSpPr>
        <dsp:cNvPr id="0" name=""/>
        <dsp:cNvSpPr/>
      </dsp:nvSpPr>
      <dsp:spPr>
        <a:xfrm rot="5400000">
          <a:off x="2875615" y="1708021"/>
          <a:ext cx="1915098" cy="1753691"/>
        </a:xfrm>
        <a:prstGeom prst="hexagon">
          <a:avLst>
            <a:gd name="adj" fmla="val 25000"/>
            <a:gd name="vf" fmla="val 115470"/>
          </a:avLst>
        </a:prstGeom>
        <a:solidFill>
          <a:srgbClr val="00339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dirty="0">
            <a:solidFill>
              <a:schemeClr val="bg2"/>
            </a:solidFill>
          </a:endParaRPr>
        </a:p>
      </dsp:txBody>
      <dsp:txXfrm rot="-5400000">
        <a:off x="3236283" y="1933050"/>
        <a:ext cx="1193761" cy="1303634"/>
      </dsp:txXfrm>
    </dsp:sp>
    <dsp:sp modelId="{C7CF8C86-554A-42B7-9958-43390AE23F3F}">
      <dsp:nvSpPr>
        <dsp:cNvPr id="0" name=""/>
        <dsp:cNvSpPr/>
      </dsp:nvSpPr>
      <dsp:spPr>
        <a:xfrm>
          <a:off x="862846" y="2010337"/>
          <a:ext cx="2068306" cy="1149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851BB-062E-43D6-8F5F-B28ADFD43C56}">
      <dsp:nvSpPr>
        <dsp:cNvPr id="0" name=""/>
        <dsp:cNvSpPr/>
      </dsp:nvSpPr>
      <dsp:spPr>
        <a:xfrm rot="5400000">
          <a:off x="4675041" y="1751799"/>
          <a:ext cx="1915098" cy="1666135"/>
        </a:xfrm>
        <a:prstGeom prst="hexagon">
          <a:avLst>
            <a:gd name="adj" fmla="val 25000"/>
            <a:gd name="vf" fmla="val 115470"/>
          </a:avLst>
        </a:prstGeom>
        <a:solidFill>
          <a:srgbClr val="FF66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FFFFFF"/>
              </a:solidFill>
              <a:effectLst/>
              <a:latin typeface="Barlow" panose="00000500000000000000" pitchFamily="2" charset="0"/>
              <a:ea typeface="MS Mincho" panose="02020609040205080304" pitchFamily="49" charset="-128"/>
              <a:cs typeface="Segoe UI" panose="020B0502040204020203" pitchFamily="34" charset="0"/>
            </a:rPr>
            <a:t>Gestão do Tempo</a:t>
          </a:r>
          <a:endParaRPr lang="en-US" sz="1600" b="1" kern="1200" dirty="0">
            <a:solidFill>
              <a:srgbClr val="FFFFFF"/>
            </a:solidFill>
            <a:effectLst/>
            <a:latin typeface="Barlow" panose="00000500000000000000" pitchFamily="2" charset="0"/>
            <a:ea typeface="MS Mincho" panose="02020609040205080304" pitchFamily="49" charset="-128"/>
            <a:cs typeface="Segoe UI" panose="020B0502040204020203" pitchFamily="34" charset="0"/>
          </a:endParaRPr>
        </a:p>
      </dsp:txBody>
      <dsp:txXfrm rot="-5400000">
        <a:off x="5059161" y="1925754"/>
        <a:ext cx="1146857" cy="1318226"/>
      </dsp:txXfrm>
    </dsp:sp>
    <dsp:sp modelId="{BF6674DD-62DD-4B17-AF29-A769F9894FDB}">
      <dsp:nvSpPr>
        <dsp:cNvPr id="0" name=""/>
        <dsp:cNvSpPr/>
      </dsp:nvSpPr>
      <dsp:spPr>
        <a:xfrm rot="5400000">
          <a:off x="3778775" y="3377335"/>
          <a:ext cx="1915098" cy="1666135"/>
        </a:xfrm>
        <a:prstGeom prst="hexagon">
          <a:avLst>
            <a:gd name="adj" fmla="val 25000"/>
            <a:gd name="vf" fmla="val 115470"/>
          </a:avLst>
        </a:prstGeom>
        <a:solidFill>
          <a:srgbClr val="FF66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114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FFFFFF"/>
              </a:solidFill>
              <a:effectLst/>
              <a:latin typeface="Barlow" panose="00000500000000000000" pitchFamily="2" charset="0"/>
              <a:ea typeface="MS Mincho" panose="02020609040205080304" pitchFamily="49" charset="-128"/>
              <a:cs typeface="Segoe UI" panose="020B0502040204020203" pitchFamily="34" charset="0"/>
            </a:rPr>
            <a:t>Gestão de Processos</a:t>
          </a:r>
          <a:endParaRPr lang="en-US" sz="1600" b="1" kern="1200" dirty="0">
            <a:solidFill>
              <a:srgbClr val="FFFFFF"/>
            </a:solidFill>
            <a:effectLst/>
            <a:latin typeface="Barlow" panose="00000500000000000000" pitchFamily="2" charset="0"/>
            <a:ea typeface="MS Mincho" panose="02020609040205080304" pitchFamily="49" charset="-128"/>
            <a:cs typeface="Segoe UI" panose="020B0502040204020203" pitchFamily="34" charset="0"/>
          </a:endParaRPr>
        </a:p>
      </dsp:txBody>
      <dsp:txXfrm rot="-5400000">
        <a:off x="4162895" y="3551290"/>
        <a:ext cx="1146857" cy="1318226"/>
      </dsp:txXfrm>
    </dsp:sp>
    <dsp:sp modelId="{BAEF3C3A-EEC4-4F7D-B4B8-0629058BAE60}">
      <dsp:nvSpPr>
        <dsp:cNvPr id="0" name=""/>
        <dsp:cNvSpPr/>
      </dsp:nvSpPr>
      <dsp:spPr>
        <a:xfrm>
          <a:off x="5619951" y="3635873"/>
          <a:ext cx="2137249" cy="1149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F5F309-9EE0-4BD6-ABC0-4114DA29B591}">
      <dsp:nvSpPr>
        <dsp:cNvPr id="0" name=""/>
        <dsp:cNvSpPr/>
      </dsp:nvSpPr>
      <dsp:spPr>
        <a:xfrm rot="5400000">
          <a:off x="1979349" y="3377335"/>
          <a:ext cx="1915098" cy="1666135"/>
        </a:xfrm>
        <a:prstGeom prst="hexagon">
          <a:avLst>
            <a:gd name="adj" fmla="val 25000"/>
            <a:gd name="vf" fmla="val 115470"/>
          </a:avLst>
        </a:prstGeom>
        <a:solidFill>
          <a:srgbClr val="FF66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FFFFFF"/>
              </a:solidFill>
              <a:effectLst/>
              <a:latin typeface="Barlow" panose="00000500000000000000" pitchFamily="2" charset="0"/>
              <a:ea typeface="MS Mincho" panose="02020609040205080304" pitchFamily="49" charset="-128"/>
              <a:cs typeface="Segoe UI" panose="020B0502040204020203" pitchFamily="34" charset="0"/>
            </a:rPr>
            <a:t>Gestão de Recursos</a:t>
          </a:r>
          <a:endParaRPr lang="en-US" sz="1600" b="1" kern="1200" dirty="0">
            <a:solidFill>
              <a:srgbClr val="FFFFFF"/>
            </a:solidFill>
            <a:effectLst/>
            <a:latin typeface="Barlow" panose="00000500000000000000" pitchFamily="2" charset="0"/>
            <a:ea typeface="MS Mincho" panose="02020609040205080304" pitchFamily="49" charset="-128"/>
            <a:cs typeface="Segoe UI" panose="020B0502040204020203" pitchFamily="34" charset="0"/>
          </a:endParaRPr>
        </a:p>
      </dsp:txBody>
      <dsp:txXfrm rot="-5400000">
        <a:off x="2363469" y="3551290"/>
        <a:ext cx="1146857" cy="1318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2562E-C9BC-401E-A152-6301230AC9DC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6B641-E6D0-49E4-A106-8DC54B104A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49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9E4E8B98-223B-5C36-E35B-26325CDDA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>
            <a:extLst>
              <a:ext uri="{FF2B5EF4-FFF2-40B4-BE49-F238E27FC236}">
                <a16:creationId xmlns:a16="http://schemas.microsoft.com/office/drawing/2014/main" id="{3032FBFC-78F9-3E59-F42A-9EDB72EB6F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ale Sans" panose="020B0503020204030204" pitchFamily="34" charset="0"/>
            </a:endParaRPr>
          </a:p>
        </p:txBody>
      </p:sp>
      <p:sp>
        <p:nvSpPr>
          <p:cNvPr id="88" name="Google Shape;88;p1:notes">
            <a:extLst>
              <a:ext uri="{FF2B5EF4-FFF2-40B4-BE49-F238E27FC236}">
                <a16:creationId xmlns:a16="http://schemas.microsoft.com/office/drawing/2014/main" id="{C79F86FB-D791-F139-9DA5-19B3D268A6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0799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6F75B-F070-6A52-1375-669FC5DFB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CB73B82-1827-407C-8792-D5C66FBE89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21C922D-215E-4C78-2D04-A6382D8C4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225FA73-4B79-DB76-8124-EF9B06764E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25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488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2A0BD-E0D9-5436-95DC-82B6B9789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A82028C-DA00-BC1A-2597-BABB8A5F9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3276C14-2819-68F7-F369-90005B735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7DEA34-6123-6406-D37D-F3C4865E6D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5C0BB-01E8-4EB1-8696-D5A14F05E3A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4938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6D148-3DD1-77FD-3D5C-757F653F4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2A3960B-1B6B-484A-98D6-784B38FC5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AC26C0-6EE3-ADD8-B790-DDD160D1D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A48502-BA4D-77BF-5D2B-125DBBC33A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30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100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F8B8B-44B8-3D60-1902-63298CF50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8AC67E4-9A85-B77D-9F9B-B31CE990A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4EA2A9-183F-735C-E093-DF7216603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AEF9D57-417E-CA69-6DAC-9AFDE2D745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31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889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36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330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ale Sans" panose="020B0503020204030204" pitchFamily="34" charset="0"/>
            </a:endParaRPr>
          </a:p>
        </p:txBody>
      </p:sp>
      <p:sp>
        <p:nvSpPr>
          <p:cNvPr id="241" name="Google Shape;2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EA571-1DB8-69F7-6192-38802CA75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A5688B7-97BB-4213-1A3F-B488042942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1863A4E-3408-DF93-B798-96CB4A17C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59D5CE5-3E9A-9248-88C9-B4F88C828F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5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422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5C0BB-01E8-4EB1-8696-D5A14F05E3A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58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0899D-28B1-E9CA-ED36-DAC7C3521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D92493A-0B22-06D0-94DB-B28BD1322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E559628-2EAA-9D48-09C8-94159CB06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10BF91-8185-401F-6F3A-93AD292A40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12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183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7930-D69C-DCE5-004E-670B0C329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53E14DF-B2CA-3EE5-0C71-76BC95C75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AE1383D-7332-5D5C-A3A3-B64294FC8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8E61285-F91D-CD15-1EEE-C1A74733B1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13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39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F35F8-C113-D179-9683-205386E5C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CFB3A2F-41FE-8E92-0673-3925EEE0CF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7D53139-2742-EFC0-3A33-21D21D4A1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BE43B4-1981-901F-31A4-CA485B99C9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14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737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6F426-5F6D-9BF5-030B-BDC0E0B41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108DAA8-9D55-0CFA-1BF7-A378D38437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7C4AA3B-3943-8032-C3F5-E34E890AB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5646AD-FA98-8447-47F9-7AB1DB8E3C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21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628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FE576-4109-37DD-F75E-7CAEBE081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E681C84-7ECF-4722-8404-D533DDDE0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E1D5D7A-933C-AD4F-5532-D88A67AA4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D831CC8-4574-DBCA-0AF6-F9A626B132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22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9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7EBC3-ADC3-FF99-C9EA-531FAA13E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8D05DC5-1A99-EFD4-A33E-A7BD880A3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02EE7DE-409F-D2AC-4B39-5500DDD3A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6C743F-9934-7AF9-4902-3094A6A653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24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104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A948A1-A12E-55DF-EA4F-BF7E69126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2EE937-DB9D-9276-D0F4-BB6E01AA0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28FCB9-ABAC-00E8-5C0C-AB85EA9A6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B54-95A0-4884-9C3D-BB2FC6B28B5E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0BA385-6727-634D-5AF6-3455F2CDA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0FB6F9-05CC-1983-AA30-9C2872BA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E833-063E-49E9-9492-8097A4A42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379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13D7B-068C-621B-895B-54E52E04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D9A715A-D945-D25C-EFBC-40D722448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8200DB-043E-3DEA-FEBA-4A6A06432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B54-95A0-4884-9C3D-BB2FC6B28B5E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0EF737-A761-F6F9-4C93-49AB8E558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625B18-ED99-4976-D8BE-5BEE3A32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E833-063E-49E9-9492-8097A4A42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0550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BD49CB2-5704-FBF2-6574-D4716BB89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42CEA73-EF98-549A-2DD3-4E1FF11BA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B2D4E9-C863-91DA-31FE-7B99B3583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B54-95A0-4884-9C3D-BB2FC6B28B5E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36B20E-E187-3827-DEB1-A34C5266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83E567-0329-C8CB-5BDD-4316E576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E833-063E-49E9-9492-8097A4A42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564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919939-82FE-1871-924E-66E407BD6CED}"/>
              </a:ext>
            </a:extLst>
          </p:cNvPr>
          <p:cNvGrpSpPr/>
          <p:nvPr userDrawn="1"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F8075-67F3-7637-7C30-868A73A8E49F}"/>
                </a:ext>
              </a:extLst>
            </p:cNvPr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 descr="A green circle with a black background&#10;&#10;Description automatically generated">
              <a:extLst>
                <a:ext uri="{FF2B5EF4-FFF2-40B4-BE49-F238E27FC236}">
                  <a16:creationId xmlns:a16="http://schemas.microsoft.com/office/drawing/2014/main" id="{828B8FE7-CED7-F806-9846-62247D48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F7A62-7796-7E34-E997-24247F982DE4}"/>
                </a:ext>
              </a:extLst>
            </p:cNvPr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400" b="1" dirty="0">
                <a:solidFill>
                  <a:schemeClr val="bg1"/>
                </a:solidFill>
                <a:latin typeface="Vale Sans Light" panose="020B04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643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360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857E6D-C3A1-7728-E788-8DD6BDD3C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AB859F-94EB-C40B-88B1-E46DCA117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94B4AC-62BA-0C63-BFA1-06619E10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B54-95A0-4884-9C3D-BB2FC6B28B5E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860FB7-F9B3-7A58-2BAD-59EB5AD0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3D4DFC-4858-724C-A419-22B5DA88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E833-063E-49E9-9492-8097A4A42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93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EC1F7-4D93-7C43-0EA4-BE79A2AE5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79D7AE-1C2C-453A-0CD1-7C5DCF31F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A99A1C-634B-881D-BB63-8E9711EB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B54-95A0-4884-9C3D-BB2FC6B28B5E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E02783-537A-9322-E0FB-44275801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863225-6C08-2329-8983-FDD69D20A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E833-063E-49E9-9492-8097A4A42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376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93FF0F-A9AE-C93B-CD2C-5B3003725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DB4849-B7B4-8525-1D27-724A7082D9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BA33FF8-CE35-900D-15C4-6A0510F26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74122A-CA8B-2600-DB0B-367B7A84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B54-95A0-4884-9C3D-BB2FC6B28B5E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9EA1E6A-D2D1-4837-590B-79F6B5C0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8974C6F-9F58-257E-4A4E-C29F98743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E833-063E-49E9-9492-8097A4A42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2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4228C-A93A-1A41-B024-C38D125B1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D70299-BFA3-C2D4-A997-4D7C84F9E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878AB2-3CAB-E636-B67D-2C9B5C939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C38270F-6035-D984-C236-1E94F9003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517B57-1106-C680-5F50-CA8C871B5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3F4D380-0444-6803-BB7F-33940309C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B54-95A0-4884-9C3D-BB2FC6B28B5E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43EDA64-12B1-4B6B-D5FD-BC99D82D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962BBF7-33D0-ED1B-96F6-78716D30D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E833-063E-49E9-9492-8097A4A42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57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29F81-9904-E5C6-49A9-9994C87E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E293B81-3886-848E-BEA1-4A1E80DFD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B54-95A0-4884-9C3D-BB2FC6B28B5E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358AF15-B068-9872-94F7-D72ED9B9B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12950C-D398-FC7B-D7A7-BCC383F6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E833-063E-49E9-9492-8097A4A42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08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507ED9E-8D4A-8E22-2B6E-FFD0CCE5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B54-95A0-4884-9C3D-BB2FC6B28B5E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A8C99D6-35BD-4CE1-6443-0B863265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E5F900-1637-2256-FECB-91D70B8D3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E833-063E-49E9-9492-8097A4A42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990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ED9FE9-F0D0-6118-D70E-A322A1B47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712307-CB75-2358-D7F5-1A5CCEC07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DC55A42-F7AB-2059-7CF1-3DB48B8DB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9AA6B88-9674-DECD-5CD6-CF244F9A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B54-95A0-4884-9C3D-BB2FC6B28B5E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15E6BE-18A6-A522-6C90-020DBA6D0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5B16D4-727A-4233-6486-60D6AA0E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E833-063E-49E9-9492-8097A4A42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08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35342E-ED18-CE30-27A9-D0A5FE403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400364B-4E5B-8A86-E74F-0291A89EF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9F8F9BA-AAC8-82B1-B48F-24AA72451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79B8D2A-A414-3088-F6EF-75EAA939D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DB54-95A0-4884-9C3D-BB2FC6B28B5E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0B1C50D-89EB-B8FD-A640-4FE908C25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7CEA435-A5CD-41F8-D92D-355F52DC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E833-063E-49E9-9492-8097A4A42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514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110FFCA-F7FD-3023-477B-59072B0A6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BE6127-5BEA-D361-06E1-4A3B50C84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9F2428-9461-E936-EF34-979F26CC2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C0DB54-95A0-4884-9C3D-BB2FC6B28B5E}" type="datetimeFigureOut">
              <a:rPr lang="pt-BR" smtClean="0"/>
              <a:t>20/08/2025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0FAD0E-BB47-19EE-044B-DA7686B7C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D633EC-79CC-F40D-9C7E-A82B56180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48E833-063E-49E9-9492-8097A4A42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821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rodaeducativa.org.br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bit.ly/trilhoscadastr25" TargetMode="External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://bit.ly/av-trilhos-2025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g"/><Relationship Id="rId4" Type="http://schemas.openxmlformats.org/officeDocument/2006/relationships/hyperlink" Target="http://bit.ly/trilhoscadastr25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Zyu8VmFHo9I?feature=oembed" TargetMode="External"/><Relationship Id="rId4" Type="http://schemas.openxmlformats.org/officeDocument/2006/relationships/hyperlink" Target="https://youtu.be/Zyu8VmFHo9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48FD6418-0A9F-204C-9AD0-E4A7C066F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DBE42D8-175D-0688-40DD-04A9B6A55B07}"/>
              </a:ext>
            </a:extLst>
          </p:cNvPr>
          <p:cNvSpPr/>
          <p:nvPr/>
        </p:nvSpPr>
        <p:spPr>
          <a:xfrm>
            <a:off x="-33453" y="0"/>
            <a:ext cx="12244940" cy="6858000"/>
          </a:xfrm>
          <a:prstGeom prst="rect">
            <a:avLst/>
          </a:prstGeom>
          <a:solidFill>
            <a:srgbClr val="00B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BFA78C-8DCC-7C68-73AB-EE392D3D88B6}"/>
              </a:ext>
            </a:extLst>
          </p:cNvPr>
          <p:cNvSpPr/>
          <p:nvPr/>
        </p:nvSpPr>
        <p:spPr>
          <a:xfrm>
            <a:off x="-61359" y="8851"/>
            <a:ext cx="12353692" cy="2513117"/>
          </a:xfrm>
          <a:prstGeom prst="rect">
            <a:avLst/>
          </a:prstGeom>
          <a:solidFill>
            <a:srgbClr val="009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7501D2-9AD0-3162-0215-AAF8EEA054F0}"/>
              </a:ext>
            </a:extLst>
          </p:cNvPr>
          <p:cNvSpPr/>
          <p:nvPr/>
        </p:nvSpPr>
        <p:spPr>
          <a:xfrm>
            <a:off x="-61359" y="2281877"/>
            <a:ext cx="12353692" cy="2086313"/>
          </a:xfrm>
          <a:prstGeom prst="rect">
            <a:avLst/>
          </a:prstGeom>
          <a:solidFill>
            <a:srgbClr val="F68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0" name="Picture 19" descr="A green circle with a black background&#10;&#10;Description automatically generated">
            <a:extLst>
              <a:ext uri="{FF2B5EF4-FFF2-40B4-BE49-F238E27FC236}">
                <a16:creationId xmlns:a16="http://schemas.microsoft.com/office/drawing/2014/main" id="{325C88C8-D9E6-DC42-87B2-B231B992C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613" y="435620"/>
            <a:ext cx="6548387" cy="654838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118E86E-722C-A9A0-700F-C820330A9EA3}"/>
              </a:ext>
            </a:extLst>
          </p:cNvPr>
          <p:cNvSpPr txBox="1"/>
          <p:nvPr/>
        </p:nvSpPr>
        <p:spPr>
          <a:xfrm>
            <a:off x="66953" y="2517949"/>
            <a:ext cx="5576660" cy="1676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300"/>
              </a:lnSpc>
            </a:pPr>
            <a:r>
              <a:rPr lang="pt-BR" sz="3600" b="1" dirty="0">
                <a:solidFill>
                  <a:schemeClr val="bg1"/>
                </a:solidFill>
                <a:latin typeface="Vale Sans Black" panose="020B0A03020204030204" pitchFamily="34" charset="0"/>
              </a:rPr>
              <a:t>Encontro presencial</a:t>
            </a:r>
          </a:p>
          <a:p>
            <a:pPr algn="ctr">
              <a:lnSpc>
                <a:spcPts val="4300"/>
              </a:lnSpc>
            </a:pPr>
            <a:r>
              <a:rPr lang="pt-BR" sz="3600" b="1" dirty="0">
                <a:solidFill>
                  <a:schemeClr val="bg1"/>
                </a:solidFill>
                <a:latin typeface="Vale Sans Black" panose="020B0A03020204030204" pitchFamily="34" charset="0"/>
              </a:rPr>
              <a:t>Gestão Educacional</a:t>
            </a:r>
          </a:p>
          <a:p>
            <a:pPr algn="ctr">
              <a:lnSpc>
                <a:spcPts val="4300"/>
              </a:lnSpc>
            </a:pPr>
            <a:r>
              <a:rPr lang="pt-BR" sz="2000" b="1" dirty="0">
                <a:solidFill>
                  <a:schemeClr val="bg1"/>
                </a:solidFill>
                <a:latin typeface="Vale Sans Black" panose="020B0A03020204030204" pitchFamily="34" charset="0"/>
              </a:rPr>
              <a:t>Ciclo 3 - Itaguaí – 20/08/2025</a:t>
            </a:r>
          </a:p>
        </p:txBody>
      </p:sp>
      <p:pic>
        <p:nvPicPr>
          <p:cNvPr id="24" name="Picture 23" descr="A child reading a book&#10;&#10;Description automatically generated">
            <a:extLst>
              <a:ext uri="{FF2B5EF4-FFF2-40B4-BE49-F238E27FC236}">
                <a16:creationId xmlns:a16="http://schemas.microsoft.com/office/drawing/2014/main" id="{8A6C855E-4121-4895-E4D7-12E036C394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15" t="12245" r="21759" b="6691"/>
          <a:stretch/>
        </p:blipFill>
        <p:spPr>
          <a:xfrm>
            <a:off x="7124011" y="1928071"/>
            <a:ext cx="2641059" cy="2693608"/>
          </a:xfrm>
          <a:prstGeom prst="ellipse">
            <a:avLst/>
          </a:prstGeom>
        </p:spPr>
      </p:pic>
      <p:pic>
        <p:nvPicPr>
          <p:cNvPr id="26" name="Picture 25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6033241B-B44C-F16A-3308-980398659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52" y="752661"/>
            <a:ext cx="3174681" cy="757274"/>
          </a:xfrm>
          <a:prstGeom prst="rect">
            <a:avLst/>
          </a:prstGeom>
        </p:spPr>
      </p:pic>
      <p:pic>
        <p:nvPicPr>
          <p:cNvPr id="8" name="Picture 7" descr="A logo with white circles and white text&#10;&#10;Description automatically generated">
            <a:extLst>
              <a:ext uri="{FF2B5EF4-FFF2-40B4-BE49-F238E27FC236}">
                <a16:creationId xmlns:a16="http://schemas.microsoft.com/office/drawing/2014/main" id="{6344E3DA-72B8-F969-B30F-C311CC40D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03" y="5374665"/>
            <a:ext cx="2225037" cy="126128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C985175-1C18-76F9-BBAE-7FB343A6C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3101" y="5694446"/>
            <a:ext cx="1679647" cy="5381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580B50B-A423-BDE2-EF75-CA7067236B98}"/>
              </a:ext>
            </a:extLst>
          </p:cNvPr>
          <p:cNvGrpSpPr/>
          <p:nvPr/>
        </p:nvGrpSpPr>
        <p:grpSpPr>
          <a:xfrm flipV="1">
            <a:off x="-33453" y="6513288"/>
            <a:ext cx="12355551" cy="689917"/>
            <a:chOff x="0" y="4348975"/>
            <a:chExt cx="12772004" cy="5241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359822-8C34-40E2-BE09-155019F6B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0" y="4348975"/>
              <a:ext cx="6415809" cy="52410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5DC4D3-C07E-D06D-A01F-54922B2A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6356195" y="4348975"/>
              <a:ext cx="6415809" cy="52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89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1C7FDD1F-DD18-2389-6227-159AF603B33D}"/>
              </a:ext>
            </a:extLst>
          </p:cNvPr>
          <p:cNvSpPr txBox="1"/>
          <p:nvPr/>
        </p:nvSpPr>
        <p:spPr>
          <a:xfrm>
            <a:off x="283364" y="291759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DEVOLUTIVA DA ATIVIDADE PRÁTICA - EDF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5F1771D-6A08-AA68-EA55-F4E38B6F7B67}"/>
              </a:ext>
            </a:extLst>
          </p:cNvPr>
          <p:cNvSpPr txBox="1"/>
          <p:nvPr/>
        </p:nvSpPr>
        <p:spPr>
          <a:xfrm>
            <a:off x="283364" y="1195398"/>
            <a:ext cx="10732979" cy="206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Orientação: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Planejar uma pauta para a realização de uma reunião com a dupla gestora (diretor e articulador) retomando as etapas para implementação da Ação Institucional, apoiando e acompanhando o Plano de Ação para que a ação seja implementada.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*O objetivo desta reunião é garantir que a dupla gestora saia desta reunião sabendo como desencadear as ações junto aos professores, estudantes e equipe para que a implementação aconteça.	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652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B2F7C4-0E52-4139-04CE-86E81F48A101}"/>
              </a:ext>
            </a:extLst>
          </p:cNvPr>
          <p:cNvSpPr/>
          <p:nvPr/>
        </p:nvSpPr>
        <p:spPr>
          <a:xfrm>
            <a:off x="0" y="0"/>
            <a:ext cx="12203151" cy="6858000"/>
          </a:xfrm>
          <a:prstGeom prst="rect">
            <a:avLst/>
          </a:prstGeom>
          <a:solidFill>
            <a:srgbClr val="009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9" name="Picture 18" descr="A green square with a black background&#10;&#10;Description automatically generated">
            <a:extLst>
              <a:ext uri="{FF2B5EF4-FFF2-40B4-BE49-F238E27FC236}">
                <a16:creationId xmlns:a16="http://schemas.microsoft.com/office/drawing/2014/main" id="{FA9A05B2-5850-BAA8-2699-D2F960E8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3235" y="3562540"/>
            <a:ext cx="2668791" cy="28930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1DEE87-9D6E-4683-3842-9FA428A998D9}"/>
              </a:ext>
            </a:extLst>
          </p:cNvPr>
          <p:cNvGrpSpPr/>
          <p:nvPr/>
        </p:nvGrpSpPr>
        <p:grpSpPr>
          <a:xfrm>
            <a:off x="-33453" y="6579535"/>
            <a:ext cx="12355551" cy="530480"/>
            <a:chOff x="0" y="4348975"/>
            <a:chExt cx="12772004" cy="5241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7966F4-7272-2511-C59E-CE2BB9A52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0" y="4348975"/>
              <a:ext cx="6415809" cy="5241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9E078B-69B9-DD92-F1B8-AE7298383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6356195" y="4348975"/>
              <a:ext cx="6415809" cy="524108"/>
            </a:xfrm>
            <a:prstGeom prst="rect">
              <a:avLst/>
            </a:prstGeom>
          </p:spPr>
        </p:pic>
      </p:grpSp>
      <p:pic>
        <p:nvPicPr>
          <p:cNvPr id="13" name="Picture 12" descr="A child reading a book&#10;&#10;Description automatically generated">
            <a:extLst>
              <a:ext uri="{FF2B5EF4-FFF2-40B4-BE49-F238E27FC236}">
                <a16:creationId xmlns:a16="http://schemas.microsoft.com/office/drawing/2014/main" id="{AC6EBA53-7506-6CE7-2366-05A7CDAC85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15" t="12245" r="21759" b="6691"/>
          <a:stretch/>
        </p:blipFill>
        <p:spPr>
          <a:xfrm>
            <a:off x="6115487" y="545545"/>
            <a:ext cx="5916274" cy="6033990"/>
          </a:xfrm>
          <a:prstGeom prst="ellipse">
            <a:avLst/>
          </a:prstGeom>
        </p:spPr>
      </p:pic>
      <p:pic>
        <p:nvPicPr>
          <p:cNvPr id="14" name="Picture 13" descr="A group of green dots&#10;&#10;Description automatically generated">
            <a:extLst>
              <a:ext uri="{FF2B5EF4-FFF2-40B4-BE49-F238E27FC236}">
                <a16:creationId xmlns:a16="http://schemas.microsoft.com/office/drawing/2014/main" id="{A27B1CDD-A492-16FA-0B1F-A58643111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67" y="878535"/>
            <a:ext cx="6752189" cy="898074"/>
          </a:xfrm>
          <a:prstGeom prst="rect">
            <a:avLst/>
          </a:prstGeom>
        </p:spPr>
      </p:pic>
      <p:pic>
        <p:nvPicPr>
          <p:cNvPr id="18" name="Picture 17" descr="A orange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A65ADC93-E776-E5A3-4A30-30BF4E47B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158" y="799645"/>
            <a:ext cx="1802461" cy="195392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4456B01-92B7-077F-6CA8-EAE4D1F3E03A}"/>
              </a:ext>
            </a:extLst>
          </p:cNvPr>
          <p:cNvSpPr txBox="1"/>
          <p:nvPr/>
        </p:nvSpPr>
        <p:spPr>
          <a:xfrm>
            <a:off x="252178" y="4024990"/>
            <a:ext cx="60066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Vale Sans Black" panose="020B0A03020204030204"/>
              </a:rPr>
              <a:t>Movimento Formativo Diretores: acompanhamento da Ação Institucional nas escolas e a pauta como estratégia formativa da equipe </a:t>
            </a:r>
          </a:p>
        </p:txBody>
      </p:sp>
    </p:spTree>
    <p:extLst>
      <p:ext uri="{BB962C8B-B14F-4D97-AF65-F5344CB8AC3E}">
        <p14:creationId xmlns:p14="http://schemas.microsoft.com/office/powerpoint/2010/main" val="2245057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E6B73-22ED-B379-A267-A57E2B0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58A1347-6659-36F1-39CB-415B0BB81AF2}"/>
              </a:ext>
            </a:extLst>
          </p:cNvPr>
          <p:cNvSpPr txBox="1"/>
          <p:nvPr/>
        </p:nvSpPr>
        <p:spPr>
          <a:xfrm>
            <a:off x="283364" y="291759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PAUTA DOS DIRETORES COMO ESTRATÉGIA FORMATIVA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A0F504A-C9C7-D271-6D4B-38061332829D}"/>
              </a:ext>
            </a:extLst>
          </p:cNvPr>
          <p:cNvSpPr/>
          <p:nvPr/>
        </p:nvSpPr>
        <p:spPr>
          <a:xfrm>
            <a:off x="709584" y="1391293"/>
            <a:ext cx="4568310" cy="4334593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F7D0E34-C057-1434-86FE-66C5F47A8E12}"/>
              </a:ext>
            </a:extLst>
          </p:cNvPr>
          <p:cNvSpPr txBox="1"/>
          <p:nvPr/>
        </p:nvSpPr>
        <p:spPr>
          <a:xfrm>
            <a:off x="709584" y="1455421"/>
            <a:ext cx="4330502" cy="380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b="1" u="sng" dirty="0">
                <a:solidFill>
                  <a:schemeClr val="tx1"/>
                </a:solidFill>
                <a:effectLst/>
                <a:latin typeface="Vale Sans Black" panose="020B0A03020204030204"/>
                <a:ea typeface="Barlow" panose="00000500000000000000" pitchFamily="2" charset="0"/>
                <a:cs typeface="Barlow" panose="00000500000000000000" pitchFamily="2" charset="0"/>
              </a:rPr>
              <a:t>ANTES DO ENCONTRO: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endParaRPr lang="pt-BR" sz="1600" b="1" dirty="0">
              <a:solidFill>
                <a:schemeClr val="tx1"/>
              </a:solidFill>
              <a:effectLst/>
              <a:latin typeface="Vale Sans Black" panose="020B0A03020204030204"/>
              <a:ea typeface="Calibri" panose="020F0502020204030204" pitchFamily="34" charset="0"/>
            </a:endParaRPr>
          </a:p>
          <a:p>
            <a:pPr marL="342900" lvl="0" indent="-342900">
              <a:buAutoNum type="arabicPeriod"/>
            </a:pPr>
            <a:r>
              <a:rPr lang="pt-BR" dirty="0">
                <a:latin typeface="Vale Sans Black" panose="020B0A03020204030204"/>
              </a:rPr>
              <a:t>Quais estratégias chamaram mais a atenção?</a:t>
            </a:r>
          </a:p>
          <a:p>
            <a:pPr marL="342900" lvl="0" indent="-342900">
              <a:buAutoNum type="arabicPeriod"/>
            </a:pPr>
            <a:endParaRPr lang="pt-BR" dirty="0">
              <a:latin typeface="Vale Sans Black" panose="020B0A03020204030204"/>
            </a:endParaRPr>
          </a:p>
          <a:p>
            <a:pPr marL="342900" lvl="0" indent="-342900">
              <a:buAutoNum type="arabicPeriod"/>
            </a:pPr>
            <a:r>
              <a:rPr lang="pt-BR" dirty="0">
                <a:latin typeface="Vale Sans Black" panose="020B0A03020204030204"/>
              </a:rPr>
              <a:t>O que pensam sobre a ação institucional a partir do encontro.</a:t>
            </a:r>
          </a:p>
          <a:p>
            <a:pPr marL="342900" lvl="0" indent="-342900">
              <a:buAutoNum type="arabicPeriod"/>
            </a:pPr>
            <a:endParaRPr lang="pt-BR" dirty="0">
              <a:latin typeface="Vale Sans Black" panose="020B0A03020204030204"/>
            </a:endParaRPr>
          </a:p>
          <a:p>
            <a:pPr marL="342900" lvl="0" indent="-342900">
              <a:buAutoNum type="arabicPeriod"/>
            </a:pPr>
            <a:r>
              <a:rPr lang="pt-BR" dirty="0">
                <a:latin typeface="Vale Sans Black" panose="020B0A03020204030204"/>
              </a:rPr>
              <a:t>De que maneira o documento da colmeia produzida pelos gestores pode ser um instrumento de articulação entre Gestão Educacional e Escolar?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32B9810-1ABC-2A41-A41B-3685D12C6EFD}"/>
              </a:ext>
            </a:extLst>
          </p:cNvPr>
          <p:cNvSpPr/>
          <p:nvPr/>
        </p:nvSpPr>
        <p:spPr>
          <a:xfrm>
            <a:off x="6353874" y="1391293"/>
            <a:ext cx="4964371" cy="4334592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3BB57A-89D4-F80F-C784-CD8C15311CFF}"/>
              </a:ext>
            </a:extLst>
          </p:cNvPr>
          <p:cNvSpPr txBox="1"/>
          <p:nvPr/>
        </p:nvSpPr>
        <p:spPr>
          <a:xfrm>
            <a:off x="6572075" y="1455421"/>
            <a:ext cx="4746170" cy="380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b="1" u="sng" dirty="0">
                <a:latin typeface="Vale Sans Black" panose="020B0A03020204030204"/>
                <a:ea typeface="Barlow" panose="00000500000000000000" pitchFamily="2" charset="0"/>
                <a:cs typeface="Barlow" panose="00000500000000000000" pitchFamily="2" charset="0"/>
              </a:rPr>
              <a:t>DEPOIS DO ENCONTRO</a:t>
            </a:r>
            <a:r>
              <a:rPr lang="pt-BR" sz="1600" b="1" u="sng" dirty="0">
                <a:solidFill>
                  <a:schemeClr val="tx1"/>
                </a:solidFill>
                <a:effectLst/>
                <a:latin typeface="Vale Sans Black" panose="020B0A03020204030204"/>
                <a:ea typeface="Barlow" panose="00000500000000000000" pitchFamily="2" charset="0"/>
                <a:cs typeface="Barlow" panose="00000500000000000000" pitchFamily="2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endParaRPr lang="pt-BR" sz="1600" b="1" dirty="0">
              <a:solidFill>
                <a:schemeClr val="tx1"/>
              </a:solidFill>
              <a:effectLst/>
              <a:latin typeface="Vale Sans Black" panose="020B0A03020204030204"/>
              <a:ea typeface="Calibri" panose="020F0502020204030204" pitchFamily="34" charset="0"/>
            </a:endParaRPr>
          </a:p>
          <a:p>
            <a:pPr marL="342900" lvl="0" indent="-342900">
              <a:buAutoNum type="arabicPeriod"/>
            </a:pPr>
            <a:r>
              <a:rPr lang="pt-BR" dirty="0">
                <a:latin typeface="Vale Sans Black" panose="020B0A03020204030204"/>
              </a:rPr>
              <a:t>Expectativas sobre o que viram na pauta e o que foi realizado no encontro .</a:t>
            </a:r>
          </a:p>
          <a:p>
            <a:pPr marL="342900" lvl="0" indent="-342900">
              <a:buAutoNum type="arabicPeriod"/>
            </a:pPr>
            <a:endParaRPr lang="pt-BR" dirty="0">
              <a:latin typeface="Vale Sans Black" panose="020B0A03020204030204"/>
            </a:endParaRPr>
          </a:p>
          <a:p>
            <a:pPr marL="342900" lvl="0" indent="-342900">
              <a:buAutoNum type="arabicPeriod"/>
            </a:pPr>
            <a:r>
              <a:rPr lang="pt-BR" dirty="0">
                <a:latin typeface="Vale Sans Black" panose="020B0A03020204030204"/>
              </a:rPr>
              <a:t>Como o grupo enxerga que as escolas estão em relação a Ação Institucional ?</a:t>
            </a:r>
          </a:p>
          <a:p>
            <a:pPr marL="342900" lvl="0" indent="-342900">
              <a:buAutoNum type="arabicPeriod"/>
            </a:pPr>
            <a:endParaRPr lang="pt-BR" dirty="0">
              <a:latin typeface="Vale Sans Black" panose="020B0A03020204030204"/>
            </a:endParaRPr>
          </a:p>
          <a:p>
            <a:pPr marL="342900" lvl="0" indent="-342900">
              <a:buAutoNum type="arabicPeriod"/>
            </a:pPr>
            <a:r>
              <a:rPr lang="pt-BR" dirty="0">
                <a:latin typeface="Vale Sans Black" panose="020B0A03020204030204"/>
              </a:rPr>
              <a:t>Revisão da Colmeia: de que maneira o grupo pode usar esse documento no acompanhamento dos gestores.</a:t>
            </a:r>
          </a:p>
          <a:p>
            <a:pPr lvl="0"/>
            <a:endParaRPr lang="pt-BR" dirty="0">
              <a:latin typeface="Vale Sans Black" panose="020B0A03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1802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9734F-2DED-804A-6DEB-61D9CFC7E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E9B84F6-D3B4-42B8-2C60-6E213E8C1919}"/>
              </a:ext>
            </a:extLst>
          </p:cNvPr>
          <p:cNvSpPr/>
          <p:nvPr/>
        </p:nvSpPr>
        <p:spPr>
          <a:xfrm>
            <a:off x="308718" y="899867"/>
            <a:ext cx="11594302" cy="1284513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b="1" u="sng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Ação 3: Organizar devolutivas para os estudantes e para a comunidade escolar</a:t>
            </a:r>
            <a:endParaRPr lang="pt-BR" sz="1600" b="1" u="sng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Reportar aos estudantes e à comunidade escolar qual ação institucional será realizada, justificando a escolha; 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Coletar impressões/sugestões dos estudantes e/ou da comunidade escolar em torno da proposta.</a:t>
            </a:r>
          </a:p>
        </p:txBody>
      </p:sp>
      <p:sp>
        <p:nvSpPr>
          <p:cNvPr id="3" name="Google Shape;118;p3">
            <a:extLst>
              <a:ext uri="{FF2B5EF4-FFF2-40B4-BE49-F238E27FC236}">
                <a16:creationId xmlns:a16="http://schemas.microsoft.com/office/drawing/2014/main" id="{B2396C47-5041-2EA1-8FA5-1C643AAAD828}"/>
              </a:ext>
            </a:extLst>
          </p:cNvPr>
          <p:cNvSpPr/>
          <p:nvPr/>
        </p:nvSpPr>
        <p:spPr>
          <a:xfrm>
            <a:off x="323364" y="148624"/>
            <a:ext cx="1098689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3600" b="1" dirty="0">
                <a:solidFill>
                  <a:srgbClr val="107F7B"/>
                </a:solidFill>
                <a:latin typeface="Vale Sans Black" panose="020B0A03020204030204" pitchFamily="34" charset="0"/>
                <a:ea typeface="Calibri"/>
                <a:cs typeface="Calibri"/>
                <a:sym typeface="Calibri"/>
              </a:rPr>
              <a:t>Ação Institucional –  ETAPAS PARA IMPLEMENTAÇÃO 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E523397-27AD-FE08-C286-D16F85B0A682}"/>
              </a:ext>
            </a:extLst>
          </p:cNvPr>
          <p:cNvSpPr/>
          <p:nvPr/>
        </p:nvSpPr>
        <p:spPr>
          <a:xfrm>
            <a:off x="272143" y="4463142"/>
            <a:ext cx="11630877" cy="1861455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b="1" u="sng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Ação 5: Acompanhamento da implementação da ação</a:t>
            </a:r>
            <a:endParaRPr lang="pt-BR" sz="1600" b="1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Acompanhar as etapas da implementação da ação, documentando o processo;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Dar visibilidade para a ação implementada, engajando a comunidade escolar;  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Calibri" panose="020F0502020204030204" pitchFamily="34" charset="0"/>
                <a:cs typeface="Barlow" panose="00000500000000000000" pitchFamily="2" charset="0"/>
              </a:rPr>
              <a:t>A</a:t>
            </a: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companhar das aprendizagens de professores e estudantes;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Apoiar professores a identificarem os avanços das aprendizagens dos estudantes, a partir da ação institucional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64BA4E5-F031-96C0-94A1-CFFABACEC896}"/>
              </a:ext>
            </a:extLst>
          </p:cNvPr>
          <p:cNvSpPr/>
          <p:nvPr/>
        </p:nvSpPr>
        <p:spPr>
          <a:xfrm>
            <a:off x="308718" y="2344047"/>
            <a:ext cx="11594302" cy="1959428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b="1" u="sng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Ação 4: Organizar percurso de ações formativas com professores</a:t>
            </a:r>
            <a:endParaRPr lang="pt-BR" sz="1600" b="1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Assegurar que a coordenador(a)/articulador(a) pedagógica apoie professores no planejamento de situações didáticas;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Definir possibilidades de atuação do(a) pedagogo(a) em torno da formação continuada dos professores com foco na implementação da ação institucional; 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Definir possibilidades de atuação do do(a) pedagogo(a) em torno do acompanhamento das práticas pedagógicas realizadas em sala de aula.</a:t>
            </a:r>
          </a:p>
        </p:txBody>
      </p:sp>
    </p:spTree>
    <p:extLst>
      <p:ext uri="{BB962C8B-B14F-4D97-AF65-F5344CB8AC3E}">
        <p14:creationId xmlns:p14="http://schemas.microsoft.com/office/powerpoint/2010/main" val="318778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654F7-1E10-A11C-2813-91EA4A3DD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AD094150-9E4F-37C7-4630-2A4C97DE5C66}"/>
              </a:ext>
            </a:extLst>
          </p:cNvPr>
          <p:cNvSpPr/>
          <p:nvPr/>
        </p:nvSpPr>
        <p:spPr>
          <a:xfrm>
            <a:off x="120489" y="702622"/>
            <a:ext cx="11951021" cy="5497286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500" b="1" u="sng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Ação 6: Documentar e avaliar a ação implementada</a:t>
            </a:r>
            <a:endParaRPr lang="pt-BR" sz="1500" b="1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500" u="none" strike="noStrike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Quais ajustes foram realizados? Quais as possíveis continuidades? </a:t>
            </a:r>
            <a:endParaRPr lang="pt-BR" sz="15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500" u="none" strike="noStrike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Reunião de avaliação com professores(as), realização de avaliação com estudantes e análise dos resultados.</a:t>
            </a:r>
            <a:endParaRPr lang="pt-BR" sz="1500" u="none" strike="noStrike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5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Observação: A avaliação contínua das etapas da ação pode trazer muitas informações que permitam ajustes de rota durante o processo. Importante retomar os objetivos da ação e avaliar com a equipe se houve avanços na capacidade argumentativa dos estudantes, se estão se expressando melhor e com a escuta mais apurada, que pontos merecem atenção e podem ser aperfeiçoados e quais foram as aprendizagens realizadas pelos educadores na organização do trabalho pedagógico no que diz respeito aos espaços, tempos e relações. Com o apoio da coordenador(a)/articulador(a) pedagógica e do registro das informações anteriores, </a:t>
            </a:r>
            <a:r>
              <a:rPr lang="pt-BR" sz="1500" b="1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essas informações ajudarão a equipe a planejar ou planejar a continuidade de ações com foco na aprendizagem dos(as) estudantes. </a:t>
            </a:r>
            <a:r>
              <a:rPr lang="pt-BR" sz="15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Quais ajustes foram realizados? Quais as possíveis continuidades? </a:t>
            </a:r>
            <a:endParaRPr lang="pt-BR" sz="15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5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Embora apresentada como etapa final, é importante que o(a) diretor(a)  faça registros por meio de fotos, vídeos, registos escritos pelos estudantes ou produzidos pelos professores, pelos familiares e membros da comunidade – ao longo de toda a implementação – considerando a potência que podem ter no desenvolvimento do hábito da leitura, na ampliação do repertório cultural, no sentido que as conversas e discussões podem alcançar em um grupo. Essa documentação constituída por evidências dá vida à escola, às relações e são fundamentais no processo de institucionalização de práticas pedagógicas assumidas pela escola.</a:t>
            </a:r>
            <a:endParaRPr lang="pt-BR" sz="15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3" name="Google Shape;118;p3">
            <a:extLst>
              <a:ext uri="{FF2B5EF4-FFF2-40B4-BE49-F238E27FC236}">
                <a16:creationId xmlns:a16="http://schemas.microsoft.com/office/drawing/2014/main" id="{E6161985-B5C0-ACA6-6717-EBA007B70425}"/>
              </a:ext>
            </a:extLst>
          </p:cNvPr>
          <p:cNvSpPr/>
          <p:nvPr/>
        </p:nvSpPr>
        <p:spPr>
          <a:xfrm>
            <a:off x="323364" y="148624"/>
            <a:ext cx="1098689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3600" b="1" dirty="0">
                <a:solidFill>
                  <a:srgbClr val="107F7B"/>
                </a:solidFill>
                <a:latin typeface="Vale Sans Black" panose="020B0A03020204030204" pitchFamily="34" charset="0"/>
                <a:ea typeface="Calibri"/>
                <a:cs typeface="Calibri"/>
                <a:sym typeface="Calibri"/>
              </a:rPr>
              <a:t>Ação Institucional –  ETAPAS PARA IMPLEMENTAÇÃO </a:t>
            </a:r>
          </a:p>
        </p:txBody>
      </p:sp>
    </p:spTree>
    <p:extLst>
      <p:ext uri="{BB962C8B-B14F-4D97-AF65-F5344CB8AC3E}">
        <p14:creationId xmlns:p14="http://schemas.microsoft.com/office/powerpoint/2010/main" val="3020690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7DBA67-F193-1C9C-C4BA-BDAF12525050}"/>
              </a:ext>
            </a:extLst>
          </p:cNvPr>
          <p:cNvSpPr txBox="1"/>
          <p:nvPr/>
        </p:nvSpPr>
        <p:spPr>
          <a:xfrm>
            <a:off x="250707" y="269988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AÇÃO INSTITUCIONAL NAS ESCOLAS</a:t>
            </a:r>
          </a:p>
        </p:txBody>
      </p:sp>
      <p:pic>
        <p:nvPicPr>
          <p:cNvPr id="2050" name="Picture 2" descr="Gráfico de respostas do Formulários Google. Título da pergunta: A Ação Institucional que será implementada é:. Número de respostas: 19 respostas.">
            <a:extLst>
              <a:ext uri="{FF2B5EF4-FFF2-40B4-BE49-F238E27FC236}">
                <a16:creationId xmlns:a16="http://schemas.microsoft.com/office/drawing/2014/main" id="{884B5FB7-BDBA-00AB-EEDB-D574FA37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57389"/>
            <a:ext cx="11288486" cy="47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798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F0C7A-2926-BFDD-1395-43AA70CDF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F0E82BD-645E-EBD4-7C2C-5E803392F44D}"/>
              </a:ext>
            </a:extLst>
          </p:cNvPr>
          <p:cNvSpPr txBox="1"/>
          <p:nvPr/>
        </p:nvSpPr>
        <p:spPr>
          <a:xfrm>
            <a:off x="250707" y="269988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AÇÃO INSTITUCIONAL NAS ESCOLAS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0D53745-C691-514B-E083-B1CD4871C1CC}"/>
              </a:ext>
            </a:extLst>
          </p:cNvPr>
          <p:cNvSpPr txBox="1"/>
          <p:nvPr/>
        </p:nvSpPr>
        <p:spPr>
          <a:xfrm>
            <a:off x="250707" y="1277035"/>
            <a:ext cx="111439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>
                <a:latin typeface="Vale Sans "/>
                <a:ea typeface="Vale Sans" panose="020B0503020204030204"/>
                <a:cs typeface="Vale Sans" panose="020B0503020204030204"/>
              </a:rPr>
              <a:t>C</a:t>
            </a:r>
            <a:r>
              <a:rPr lang="pt-BR" sz="2400" dirty="0">
                <a:effectLst/>
                <a:latin typeface="Vale Sans "/>
                <a:ea typeface="Vale Sans" panose="020B0503020204030204"/>
                <a:cs typeface="Vale Sans" panose="020B0503020204030204"/>
              </a:rPr>
              <a:t>omo a equipe da Gestão </a:t>
            </a:r>
            <a:r>
              <a:rPr lang="pt-BR" sz="2400" dirty="0">
                <a:latin typeface="Vale Sans "/>
                <a:ea typeface="Vale Sans" panose="020B0503020204030204"/>
                <a:cs typeface="Vale Sans" panose="020B0503020204030204"/>
              </a:rPr>
              <a:t>E</a:t>
            </a:r>
            <a:r>
              <a:rPr lang="pt-BR" sz="2400" dirty="0">
                <a:effectLst/>
                <a:latin typeface="Vale Sans "/>
                <a:ea typeface="Vale Sans" panose="020B0503020204030204"/>
                <a:cs typeface="Vale Sans" panose="020B0503020204030204"/>
              </a:rPr>
              <a:t>ducacional enxerga a potência da Ação Institucional nas escolas?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400" dirty="0">
              <a:latin typeface="Vale Sans 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>
                <a:latin typeface="Vale Sans "/>
              </a:rPr>
              <a:t>Ter uma Ação Institucional como política da rede pode contribuir para a melhoria das aprendizagens dos estudantes da rede de Itaguaí?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400" dirty="0">
              <a:latin typeface="Vale Sans 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>
                <a:latin typeface="Vale Sans "/>
              </a:rPr>
              <a:t>O que está sendo visto ou ouvido em relação a Ação?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400" dirty="0">
              <a:latin typeface="Vale Sans 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>
                <a:latin typeface="Vale Sans "/>
              </a:rPr>
              <a:t>Como pensam em acompanhar as escolas?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400" dirty="0">
              <a:latin typeface="Vale Sans 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dirty="0">
                <a:latin typeface="Vale Sans "/>
              </a:rPr>
              <a:t> Tomada de decisão em relação as escolas que não se manifestam em relação a formação do Trilhos.</a:t>
            </a:r>
          </a:p>
        </p:txBody>
      </p:sp>
      <p:pic>
        <p:nvPicPr>
          <p:cNvPr id="3" name="Picture 32" descr="A group of children playing&#10;&#10;Description automatically generated">
            <a:extLst>
              <a:ext uri="{FF2B5EF4-FFF2-40B4-BE49-F238E27FC236}">
                <a16:creationId xmlns:a16="http://schemas.microsoft.com/office/drawing/2014/main" id="{8CE90E54-237D-9FA0-7316-5692DEB1A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9" r="51473" b="55569"/>
          <a:stretch/>
        </p:blipFill>
        <p:spPr>
          <a:xfrm>
            <a:off x="10622893" y="3949963"/>
            <a:ext cx="1543591" cy="22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7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BE02B29E-2EE6-8B3A-0C31-EB8EBAC75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238303"/>
              </p:ext>
            </p:extLst>
          </p:nvPr>
        </p:nvGraphicFramePr>
        <p:xfrm>
          <a:off x="250707" y="1276217"/>
          <a:ext cx="11386122" cy="47253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86122">
                  <a:extLst>
                    <a:ext uri="{9D8B030D-6E8A-4147-A177-3AD203B41FA5}">
                      <a16:colId xmlns:a16="http://schemas.microsoft.com/office/drawing/2014/main" val="2628124222"/>
                    </a:ext>
                  </a:extLst>
                </a:gridCol>
              </a:tblGrid>
              <a:tr h="47253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effectLst/>
                          <a:latin typeface="Vale Sans" panose="020B0503020204030204"/>
                        </a:rPr>
                        <a:t>A ação institucional como uma oportunidade para a construção de conhecimento de gestão com foco nas aprendizagens dos estudantes: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  <a:latin typeface="Vale Sans" panose="020B0503020204030204"/>
                        </a:rPr>
                        <a:t>a ação institucional provoca aprendizagens para diretores, professores, estudantes e demais membros da comunidade escolar;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  <a:latin typeface="Vale Sans" panose="020B0503020204030204"/>
                        </a:rPr>
                        <a:t>a ação institucional permite aos diretores avaliarem mais de perto quais oportunidades de aprendizagem já estão asseguradas pela escola e quais precisam receber maior atenção;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  <a:latin typeface="Vale Sans" panose="020B0503020204030204"/>
                        </a:rPr>
                        <a:t>a ação institucional assume compromisso com as situações sociais de uso das práticas de linguagem, ampliando oportunidades de se pensar sobre as situações de ensino e de aprendizagem;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120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  <a:latin typeface="Vale Sans" panose="020B0503020204030204"/>
                        </a:rPr>
                        <a:t>a ação institucional não é um evento para ser realizado de maneira pontual - não é uma ação planejada “daqui até o final do ano e acabou”, porque busca incidir na cultura da escola e fortalecer o compromisso da gestão com toda a trajetória escolar dos estudantes (e não apenas com um ano letivo). Essa é uma questão importante para ser tematizada com diretores (envolve uma lógica de pensar sobre conhecimento de gestão - para além de ações envolvidas em apenas um ano letivo, a gestão olha para toda a trajetória escolar dos estudantes, avaliando o que foi assegurado como condições para as aprendizagens)</a:t>
                      </a:r>
                      <a:endParaRPr lang="pt-BR" sz="1800" b="0" u="none" strike="noStrike" dirty="0">
                        <a:solidFill>
                          <a:schemeClr val="tx1"/>
                        </a:solidFill>
                        <a:effectLst/>
                        <a:latin typeface="Vale Sans" panose="020B0503020204030204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7856605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1303BF2B-0373-A05F-A4E0-369E7EECD56D}"/>
              </a:ext>
            </a:extLst>
          </p:cNvPr>
          <p:cNvSpPr txBox="1"/>
          <p:nvPr/>
        </p:nvSpPr>
        <p:spPr>
          <a:xfrm>
            <a:off x="250707" y="264006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AÇÃO INSTITUCIONAL NAS ESCOLAS</a:t>
            </a:r>
          </a:p>
        </p:txBody>
      </p:sp>
    </p:spTree>
    <p:extLst>
      <p:ext uri="{BB962C8B-B14F-4D97-AF65-F5344CB8AC3E}">
        <p14:creationId xmlns:p14="http://schemas.microsoft.com/office/powerpoint/2010/main" val="1809774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234F1B-237B-C140-22FA-9BE4C06935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12" r="5705"/>
          <a:stretch>
            <a:fillRect/>
          </a:stretch>
        </p:blipFill>
        <p:spPr>
          <a:xfrm>
            <a:off x="0" y="884229"/>
            <a:ext cx="4578668" cy="2740010"/>
          </a:xfrm>
          <a:prstGeom prst="rect">
            <a:avLst/>
          </a:prstGeom>
        </p:spPr>
      </p:pic>
      <p:sp>
        <p:nvSpPr>
          <p:cNvPr id="4" name="CaixaDeTexto 6">
            <a:extLst>
              <a:ext uri="{FF2B5EF4-FFF2-40B4-BE49-F238E27FC236}">
                <a16:creationId xmlns:a16="http://schemas.microsoft.com/office/drawing/2014/main" id="{5CCDF55C-6030-A33E-1AEB-27EFF93BC9F3}"/>
              </a:ext>
            </a:extLst>
          </p:cNvPr>
          <p:cNvSpPr txBox="1"/>
          <p:nvPr/>
        </p:nvSpPr>
        <p:spPr>
          <a:xfrm>
            <a:off x="0" y="153393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4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DEVOLUTIVA DA ATIVIDADE PRÁTICA - EDF</a:t>
            </a:r>
          </a:p>
        </p:txBody>
      </p:sp>
      <p:pic>
        <p:nvPicPr>
          <p:cNvPr id="8" name="Imagem 7" descr="Uma imagem contendo pequeno, cachorro, homem, em pé&#10;&#10;O conteúdo gerado por IA pode estar incorreto.">
            <a:extLst>
              <a:ext uri="{FF2B5EF4-FFF2-40B4-BE49-F238E27FC236}">
                <a16:creationId xmlns:a16="http://schemas.microsoft.com/office/drawing/2014/main" id="{569DFE05-25A2-6BDA-31F2-BC4959DE4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7051" y="1199738"/>
            <a:ext cx="5273041" cy="395478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002D18F-0EF5-3476-5B8F-731EB8FC8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87" y="1807124"/>
            <a:ext cx="3651342" cy="274001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5110732-3628-68D9-E6D8-F23EA8E5133A}"/>
              </a:ext>
            </a:extLst>
          </p:cNvPr>
          <p:cNvSpPr txBox="1"/>
          <p:nvPr/>
        </p:nvSpPr>
        <p:spPr>
          <a:xfrm>
            <a:off x="4578668" y="884229"/>
            <a:ext cx="3737513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pt-BR" sz="1600" b="1" dirty="0">
                <a:effectLst/>
                <a:latin typeface="Vale Sans" panose="020B0503020204030204"/>
                <a:ea typeface="Times New Roman" panose="02020603050405020304" pitchFamily="18" charset="0"/>
                <a:cs typeface="Times New Roman" panose="02020603050405020304" pitchFamily="18" charset="0"/>
              </a:rPr>
              <a:t>Reunião de alinhamento com equipe  sobre a execução da ação </a:t>
            </a:r>
            <a:r>
              <a:rPr lang="pt-BR" sz="1600" b="1" dirty="0">
                <a:latin typeface="Vale Sans" panose="020B0503020204030204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pt-BR" sz="1600" b="1" dirty="0">
                <a:effectLst/>
                <a:latin typeface="Vale Sans" panose="020B0503020204030204"/>
                <a:ea typeface="Times New Roman" panose="02020603050405020304" pitchFamily="18" charset="0"/>
                <a:cs typeface="Times New Roman" panose="02020603050405020304" pitchFamily="18" charset="0"/>
              </a:rPr>
              <a:t>stitucional</a:t>
            </a:r>
            <a:endParaRPr lang="pt-BR" sz="1600" dirty="0">
              <a:effectLst/>
              <a:latin typeface="Vale Sans" panose="020B0503020204030204"/>
              <a:ea typeface="Times New Roman" panose="02020603050405020304" pitchFamily="18" charset="0"/>
            </a:endParaRPr>
          </a:p>
        </p:txBody>
      </p:sp>
      <p:pic>
        <p:nvPicPr>
          <p:cNvPr id="14" name="Imagem 13" descr="Grupo de 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F91BE0DE-83B0-A763-FA27-632F758A2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03" y="3703192"/>
            <a:ext cx="4186262" cy="313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67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essoa, no interior, criança, menina&#10;&#10;O conteúdo gerado por IA pode estar incorreto.">
            <a:extLst>
              <a:ext uri="{FF2B5EF4-FFF2-40B4-BE49-F238E27FC236}">
                <a16:creationId xmlns:a16="http://schemas.microsoft.com/office/drawing/2014/main" id="{13270A44-0484-75D7-D434-BF8A0423D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21" y="979713"/>
            <a:ext cx="3918857" cy="522514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206A7AF-024B-B04C-91B1-E984872AB6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3666" y="1141639"/>
            <a:ext cx="3362325" cy="272415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C7FDD1F-DD18-2389-6227-159AF603B33D}"/>
              </a:ext>
            </a:extLst>
          </p:cNvPr>
          <p:cNvSpPr txBox="1"/>
          <p:nvPr/>
        </p:nvSpPr>
        <p:spPr>
          <a:xfrm>
            <a:off x="283364" y="291759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DEVOLUTIVA DA ATIVIDADE PRÁTICA - EDF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E11DA15-DD89-3196-B506-5163E2F7466A}"/>
              </a:ext>
            </a:extLst>
          </p:cNvPr>
          <p:cNvSpPr txBox="1"/>
          <p:nvPr/>
        </p:nvSpPr>
        <p:spPr>
          <a:xfrm>
            <a:off x="5219404" y="4166742"/>
            <a:ext cx="5772514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pt-BR" sz="1600" b="1" dirty="0">
                <a:effectLst/>
                <a:latin typeface="Vale Sans" panose="020B0503020204030204"/>
                <a:ea typeface="Times New Roman" panose="02020603050405020304" pitchFamily="18" charset="0"/>
                <a:cs typeface="Times New Roman" panose="02020603050405020304" pitchFamily="18" charset="0"/>
              </a:rPr>
              <a:t>Devolutiva para os estudantes sobre a escuta realizada em relação a </a:t>
            </a:r>
            <a:r>
              <a:rPr lang="pt-BR" sz="1600" b="1" dirty="0">
                <a:latin typeface="Vale Sans" panose="020B0503020204030204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1600" b="1" dirty="0">
                <a:effectLst/>
                <a:latin typeface="Vale Sans" panose="020B0503020204030204"/>
                <a:ea typeface="Times New Roman" panose="02020603050405020304" pitchFamily="18" charset="0"/>
                <a:cs typeface="Times New Roman" panose="02020603050405020304" pitchFamily="18" charset="0"/>
              </a:rPr>
              <a:t>ção </a:t>
            </a:r>
            <a:r>
              <a:rPr lang="pt-BR" sz="1600" b="1" dirty="0">
                <a:latin typeface="Vale Sans" panose="020B0503020204030204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pt-BR" sz="1600" b="1" dirty="0">
                <a:effectLst/>
                <a:latin typeface="Vale Sans" panose="020B0503020204030204"/>
                <a:ea typeface="Times New Roman" panose="02020603050405020304" pitchFamily="18" charset="0"/>
                <a:cs typeface="Times New Roman" panose="02020603050405020304" pitchFamily="18" charset="0"/>
              </a:rPr>
              <a:t>stitucional</a:t>
            </a:r>
            <a:endParaRPr lang="pt-BR" sz="1600" dirty="0">
              <a:effectLst/>
              <a:latin typeface="Vale Sans" panose="020B0503020204030204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78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circle on a black background&#10;&#10;Description automatically generated">
            <a:extLst>
              <a:ext uri="{FF2B5EF4-FFF2-40B4-BE49-F238E27FC236}">
                <a16:creationId xmlns:a16="http://schemas.microsoft.com/office/drawing/2014/main" id="{C28C63F9-0CB4-5C76-019D-3DB96F2ED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9650" y="489283"/>
            <a:ext cx="3087937" cy="3050461"/>
          </a:xfrm>
          <a:prstGeom prst="rect">
            <a:avLst/>
          </a:prstGeom>
        </p:spPr>
      </p:pic>
      <p:sp>
        <p:nvSpPr>
          <p:cNvPr id="13" name="Retângulo: Cantos Arredondados 4">
            <a:extLst>
              <a:ext uri="{FF2B5EF4-FFF2-40B4-BE49-F238E27FC236}">
                <a16:creationId xmlns:a16="http://schemas.microsoft.com/office/drawing/2014/main" id="{CECD0459-8C8E-A47E-C562-BDB9B95B969F}"/>
              </a:ext>
            </a:extLst>
          </p:cNvPr>
          <p:cNvSpPr/>
          <p:nvPr/>
        </p:nvSpPr>
        <p:spPr>
          <a:xfrm>
            <a:off x="4038600" y="1705194"/>
            <a:ext cx="6809532" cy="3669099"/>
          </a:xfrm>
          <a:prstGeom prst="roundRect">
            <a:avLst>
              <a:gd name="adj" fmla="val 601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EDB319DF-237D-C93E-75E7-B8B3D5AAFC11}"/>
              </a:ext>
            </a:extLst>
          </p:cNvPr>
          <p:cNvSpPr txBox="1"/>
          <p:nvPr/>
        </p:nvSpPr>
        <p:spPr>
          <a:xfrm>
            <a:off x="4985612" y="1813842"/>
            <a:ext cx="4915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9182"/>
                </a:solidFill>
                <a:latin typeface="Vale Sans" panose="020B0503020204030204" pitchFamily="34" charset="0"/>
              </a:rPr>
              <a:t>PAUTA</a:t>
            </a:r>
            <a:endParaRPr lang="pt-BR" sz="2000" b="1" dirty="0">
              <a:solidFill>
                <a:srgbClr val="009182"/>
              </a:solidFill>
              <a:latin typeface="Vale Sans" panose="020B0503020204030204" pitchFamily="34" charset="0"/>
            </a:endParaRPr>
          </a:p>
        </p:txBody>
      </p:sp>
      <p:pic>
        <p:nvPicPr>
          <p:cNvPr id="20" name="Picture 19" descr="A group of children reading books&#10;&#10;Description automatically generated">
            <a:extLst>
              <a:ext uri="{FF2B5EF4-FFF2-40B4-BE49-F238E27FC236}">
                <a16:creationId xmlns:a16="http://schemas.microsoft.com/office/drawing/2014/main" id="{8A2D59B3-2D47-4C9E-2E85-C7958EE60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3137" y="2420839"/>
            <a:ext cx="6383146" cy="3828265"/>
          </a:xfrm>
          <a:prstGeom prst="rect">
            <a:avLst/>
          </a:prstGeom>
        </p:spPr>
      </p:pic>
      <p:sp>
        <p:nvSpPr>
          <p:cNvPr id="2" name="CaixaDeTexto 6">
            <a:extLst>
              <a:ext uri="{FF2B5EF4-FFF2-40B4-BE49-F238E27FC236}">
                <a16:creationId xmlns:a16="http://schemas.microsoft.com/office/drawing/2014/main" id="{198946B5-6DB1-B816-E070-4D0DBE98CEC4}"/>
              </a:ext>
            </a:extLst>
          </p:cNvPr>
          <p:cNvSpPr txBox="1"/>
          <p:nvPr/>
        </p:nvSpPr>
        <p:spPr>
          <a:xfrm>
            <a:off x="404496" y="290613"/>
            <a:ext cx="9336266" cy="60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ROTEIRO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6623D1E0-58E2-6EBD-5DFA-540E3DAE5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472269"/>
              </p:ext>
            </p:extLst>
          </p:nvPr>
        </p:nvGraphicFramePr>
        <p:xfrm>
          <a:off x="4327245" y="2322600"/>
          <a:ext cx="6520887" cy="2272732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520887">
                  <a:extLst>
                    <a:ext uri="{9D8B030D-6E8A-4147-A177-3AD203B41FA5}">
                      <a16:colId xmlns:a16="http://schemas.microsoft.com/office/drawing/2014/main" val="7110128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pt-BR" sz="1600" dirty="0">
                          <a:effectLst/>
                        </a:rPr>
                        <a:t>Boas-vindas e atualizações da equipe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9378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t-BR" sz="1600" dirty="0">
                          <a:effectLst/>
                        </a:rPr>
                        <a:t>2. Apresentação dos objetivos e cronograma do encontro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Vale Sans" panose="020B0503020204030204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0690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t-BR" sz="1600" dirty="0">
                          <a:effectLst/>
                        </a:rPr>
                        <a:t>3. Momento Cultural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Vale Sans" panose="020B0503020204030204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2625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t-BR" sz="1600" dirty="0">
                          <a:effectLst/>
                        </a:rPr>
                        <a:t>4. Socialização feita pela equipe técnica - escuta dos diretores 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Vale Sans" panose="020B0503020204030204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1779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t-BR" sz="1600" dirty="0">
                          <a:effectLst/>
                        </a:rPr>
                        <a:t>5. Devolutiva da Atividade Prática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Vale Sans" panose="020B0503020204030204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7265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t-BR" sz="1600" dirty="0">
                          <a:effectLst/>
                        </a:rPr>
                        <a:t>Café</a:t>
                      </a:r>
                      <a:endParaRPr lang="pt-BR" sz="1600" dirty="0">
                        <a:effectLst/>
                        <a:latin typeface="Vale Sans" panose="020B0503020204030204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3377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t-BR" sz="1600" dirty="0">
                          <a:effectLst/>
                        </a:rPr>
                        <a:t>6. Movimento formativo com os diretores: acompanhamento da Ação Institucional nas escolas e pauta como estratégia formativa da equipe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Vale Sans" panose="020B0503020204030204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2105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t-BR" sz="1600" dirty="0">
                          <a:effectLst/>
                        </a:rPr>
                        <a:t>7. Encaminhamento, próximos passos, espaço digital e avaliação</a:t>
                      </a:r>
                      <a:endParaRPr lang="pt-BR" sz="1600" dirty="0">
                        <a:solidFill>
                          <a:srgbClr val="000000"/>
                        </a:solidFill>
                        <a:effectLst/>
                        <a:latin typeface="Vale Sans" panose="020B0503020204030204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2642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291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upo de pessoas em pé&#10;&#10;O conteúdo gerado por IA pode estar incorreto.">
            <a:extLst>
              <a:ext uri="{FF2B5EF4-FFF2-40B4-BE49-F238E27FC236}">
                <a16:creationId xmlns:a16="http://schemas.microsoft.com/office/drawing/2014/main" id="{795CDDD7-D95A-54BA-F563-3C77EFD9D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82" y="1349830"/>
            <a:ext cx="5162564" cy="3233056"/>
          </a:xfrm>
          <a:prstGeom prst="rect">
            <a:avLst/>
          </a:prstGeom>
        </p:spPr>
      </p:pic>
      <p:pic>
        <p:nvPicPr>
          <p:cNvPr id="5" name="Imagem 4" descr="Pessoas sentadas em cadeiras&#10;&#10;O conteúdo gerado por IA pode estar incorreto.">
            <a:extLst>
              <a:ext uri="{FF2B5EF4-FFF2-40B4-BE49-F238E27FC236}">
                <a16:creationId xmlns:a16="http://schemas.microsoft.com/office/drawing/2014/main" id="{D4E42FCB-E43D-F507-B0D3-29ABCDEA7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96" y="353181"/>
            <a:ext cx="3224212" cy="5731932"/>
          </a:xfrm>
          <a:prstGeom prst="rect">
            <a:avLst/>
          </a:prstGeom>
        </p:spPr>
      </p:pic>
      <p:sp>
        <p:nvSpPr>
          <p:cNvPr id="6" name="CaixaDeTexto 6">
            <a:extLst>
              <a:ext uri="{FF2B5EF4-FFF2-40B4-BE49-F238E27FC236}">
                <a16:creationId xmlns:a16="http://schemas.microsoft.com/office/drawing/2014/main" id="{C7D8CC0C-FC8F-AA39-DFAA-8FADD666F761}"/>
              </a:ext>
            </a:extLst>
          </p:cNvPr>
          <p:cNvSpPr txBox="1"/>
          <p:nvPr/>
        </p:nvSpPr>
        <p:spPr>
          <a:xfrm>
            <a:off x="0" y="56946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DEVOLUTIVA DA ATIVIDADE PRÁTICA - EDF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2DC40B6-99CC-4DCD-7FC9-CE3F94FD6BE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906" y="3725665"/>
            <a:ext cx="2729021" cy="313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546590C-E806-BBB6-1ECD-72A0E8C066D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211" y="649416"/>
            <a:ext cx="2729021" cy="2928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83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09B1D-9E14-2C96-CDCA-9F479FFDF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2223B3F4-48BF-F966-8652-5DBC7BF3BC9B}"/>
              </a:ext>
            </a:extLst>
          </p:cNvPr>
          <p:cNvSpPr txBox="1"/>
          <p:nvPr/>
        </p:nvSpPr>
        <p:spPr>
          <a:xfrm>
            <a:off x="283364" y="291759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DEVOLUTIVA DA ATIVIDADE PRÁTICA - EDF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1A41786-4A41-9EDD-B2A8-E3C6A8367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4" y="1051261"/>
            <a:ext cx="5431636" cy="51112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A1E157-3F59-5DF9-4859-2893F454B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800" y="1051262"/>
            <a:ext cx="5447835" cy="511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89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7BCE1-54A9-4908-86A4-029527F06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99F8108-83FA-2B66-1270-A3E16FA62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35" y="1150554"/>
            <a:ext cx="5329980" cy="4408002"/>
          </a:xfrm>
          <a:prstGeom prst="rect">
            <a:avLst/>
          </a:prstGeom>
        </p:spPr>
      </p:pic>
      <p:sp>
        <p:nvSpPr>
          <p:cNvPr id="2" name="CaixaDeTexto 6">
            <a:extLst>
              <a:ext uri="{FF2B5EF4-FFF2-40B4-BE49-F238E27FC236}">
                <a16:creationId xmlns:a16="http://schemas.microsoft.com/office/drawing/2014/main" id="{AEEF6EA7-62F4-0BDF-91B1-F090DFD8C31E}"/>
              </a:ext>
            </a:extLst>
          </p:cNvPr>
          <p:cNvSpPr txBox="1"/>
          <p:nvPr/>
        </p:nvSpPr>
        <p:spPr>
          <a:xfrm>
            <a:off x="283364" y="291759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DEVOLUTIVA DA ATIVIDADE PRÁTICA - EDF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3515CC2-23F6-14F2-B964-AF29BF667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85" y="1150554"/>
            <a:ext cx="6713835" cy="358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39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012B5C5-E314-72B7-10A9-4B7ECAA3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812"/>
            <a:ext cx="5315494" cy="5062376"/>
          </a:xfrm>
          <a:prstGeom prst="rect">
            <a:avLst/>
          </a:prstGeom>
        </p:spPr>
      </p:pic>
      <p:sp>
        <p:nvSpPr>
          <p:cNvPr id="4" name="CaixaDeTexto 6">
            <a:extLst>
              <a:ext uri="{FF2B5EF4-FFF2-40B4-BE49-F238E27FC236}">
                <a16:creationId xmlns:a16="http://schemas.microsoft.com/office/drawing/2014/main" id="{18C6824D-9492-609E-E978-A35D631BA381}"/>
              </a:ext>
            </a:extLst>
          </p:cNvPr>
          <p:cNvSpPr txBox="1"/>
          <p:nvPr/>
        </p:nvSpPr>
        <p:spPr>
          <a:xfrm>
            <a:off x="283364" y="291759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DEVOLUTIVA DA ATIVIDADE PRÁTICA - EDF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863C39-6137-C9EE-F490-E02A85F7F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1" y="1490808"/>
            <a:ext cx="3353707" cy="446938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453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3C413-A96B-1E70-6397-0E4FD9AA8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F4D4799B-181D-4FE9-59C6-F79FF0320999}"/>
              </a:ext>
            </a:extLst>
          </p:cNvPr>
          <p:cNvSpPr txBox="1"/>
          <p:nvPr/>
        </p:nvSpPr>
        <p:spPr>
          <a:xfrm>
            <a:off x="261593" y="171239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PLANO DE 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113CD8-365A-B604-A05B-ABD51BD78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56" y="675851"/>
            <a:ext cx="10203855" cy="55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70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7CF13-6F39-047E-DC34-5F63E4FF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633BB598-5A94-D796-0523-8061620EBCF1}"/>
              </a:ext>
            </a:extLst>
          </p:cNvPr>
          <p:cNvSpPr txBox="1"/>
          <p:nvPr/>
        </p:nvSpPr>
        <p:spPr>
          <a:xfrm>
            <a:off x="261593" y="171239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PLANO DE 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432B02-47AC-551B-8202-313E5B413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56" y="675851"/>
            <a:ext cx="10203855" cy="550629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A6E801E-E422-51C2-BDDC-7CCB02EAE3F0}"/>
              </a:ext>
            </a:extLst>
          </p:cNvPr>
          <p:cNvSpPr txBox="1"/>
          <p:nvPr/>
        </p:nvSpPr>
        <p:spPr>
          <a:xfrm>
            <a:off x="947056" y="3650120"/>
            <a:ext cx="2177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Reportar aos estudantes e à comunidade escolar qual ação institucional será realizada, justificando a escolha</a:t>
            </a:r>
            <a:endParaRPr lang="pt-BR" sz="1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21A546-75AD-42EA-29FB-430CBAC4B525}"/>
              </a:ext>
            </a:extLst>
          </p:cNvPr>
          <p:cNvSpPr txBox="1"/>
          <p:nvPr/>
        </p:nvSpPr>
        <p:spPr>
          <a:xfrm>
            <a:off x="892629" y="4916134"/>
            <a:ext cx="2285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12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Coletar impressões/sugestões dos estudantes e/ou da comunidade escolar em torno da proposta.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98AEB1-A1BB-C491-9CE9-10CD37E95B6D}"/>
              </a:ext>
            </a:extLst>
          </p:cNvPr>
          <p:cNvSpPr txBox="1"/>
          <p:nvPr/>
        </p:nvSpPr>
        <p:spPr>
          <a:xfrm>
            <a:off x="4778828" y="3934812"/>
            <a:ext cx="1153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Articuladora</a:t>
            </a:r>
            <a:endParaRPr lang="pt-BR" sz="1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08EC9A7-207F-B434-4E80-138813CB9CFC}"/>
              </a:ext>
            </a:extLst>
          </p:cNvPr>
          <p:cNvSpPr txBox="1"/>
          <p:nvPr/>
        </p:nvSpPr>
        <p:spPr>
          <a:xfrm>
            <a:off x="4865913" y="5035741"/>
            <a:ext cx="979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Dupla gestora</a:t>
            </a:r>
            <a:endParaRPr lang="pt-BR" sz="12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9BF9E4D-F79B-E552-AB68-B6963997DBC1}"/>
              </a:ext>
            </a:extLst>
          </p:cNvPr>
          <p:cNvSpPr txBox="1"/>
          <p:nvPr/>
        </p:nvSpPr>
        <p:spPr>
          <a:xfrm>
            <a:off x="5932714" y="3717311"/>
            <a:ext cx="1745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Professoras do 5º ano</a:t>
            </a:r>
          </a:p>
          <a:p>
            <a:r>
              <a:rPr lang="pt-BR" sz="1200" dirty="0">
                <a:latin typeface="Vale Sans"/>
              </a:rPr>
              <a:t>Assistente da secretaria escolar</a:t>
            </a:r>
            <a:endParaRPr lang="pt-BR" sz="12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2B18B3A-3720-27DD-B29D-FBCA62BD6367}"/>
              </a:ext>
            </a:extLst>
          </p:cNvPr>
          <p:cNvSpPr txBox="1"/>
          <p:nvPr/>
        </p:nvSpPr>
        <p:spPr>
          <a:xfrm>
            <a:off x="3293215" y="3603952"/>
            <a:ext cx="15726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1. Preparar pauta da reunião com famílias</a:t>
            </a:r>
          </a:p>
          <a:p>
            <a:r>
              <a:rPr lang="pt-BR" sz="1200" dirty="0">
                <a:latin typeface="Vale Sans"/>
              </a:rPr>
              <a:t>2. Preparar mural de comunicação na entrada</a:t>
            </a:r>
          </a:p>
          <a:p>
            <a:r>
              <a:rPr lang="pt-BR" sz="1200" dirty="0">
                <a:latin typeface="Vale Sans"/>
              </a:rPr>
              <a:t>3. Preparar um bilhete</a:t>
            </a:r>
            <a:endParaRPr lang="pt-BR" sz="12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8EF610D-18D9-2BE0-6B94-5D2EBA770829}"/>
              </a:ext>
            </a:extLst>
          </p:cNvPr>
          <p:cNvSpPr txBox="1"/>
          <p:nvPr/>
        </p:nvSpPr>
        <p:spPr>
          <a:xfrm>
            <a:off x="3357085" y="4827647"/>
            <a:ext cx="1330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Caixa para deixar na escola.</a:t>
            </a:r>
          </a:p>
          <a:p>
            <a:r>
              <a:rPr lang="pt-BR" sz="1200" dirty="0">
                <a:latin typeface="Vale Sans"/>
              </a:rPr>
              <a:t>Papéis com perguntas para coletar as respostas</a:t>
            </a:r>
            <a:endParaRPr lang="pt-BR" sz="12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36EB4D1-995E-3E33-109E-669392840919}"/>
              </a:ext>
            </a:extLst>
          </p:cNvPr>
          <p:cNvSpPr txBox="1"/>
          <p:nvPr/>
        </p:nvSpPr>
        <p:spPr>
          <a:xfrm>
            <a:off x="7904765" y="3742452"/>
            <a:ext cx="640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Até 25/08</a:t>
            </a:r>
            <a:endParaRPr lang="pt-BR" sz="12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BF277F-2D54-A36C-4F80-3EA151A5AF89}"/>
              </a:ext>
            </a:extLst>
          </p:cNvPr>
          <p:cNvSpPr txBox="1"/>
          <p:nvPr/>
        </p:nvSpPr>
        <p:spPr>
          <a:xfrm>
            <a:off x="8867456" y="3791064"/>
            <a:ext cx="1745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Para que haja envolvimento e colaboração de todos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403337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A5EB0-A592-006A-B9B9-BA2324E2D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D935B5-623E-1268-5664-03452E3F2218}"/>
              </a:ext>
            </a:extLst>
          </p:cNvPr>
          <p:cNvSpPr/>
          <p:nvPr/>
        </p:nvSpPr>
        <p:spPr>
          <a:xfrm>
            <a:off x="-33453" y="0"/>
            <a:ext cx="12236604" cy="6858000"/>
          </a:xfrm>
          <a:prstGeom prst="rect">
            <a:avLst/>
          </a:prstGeom>
          <a:solidFill>
            <a:srgbClr val="009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Picture 8" descr="A green square with a black background&#10;&#10;Description automatically generated">
            <a:extLst>
              <a:ext uri="{FF2B5EF4-FFF2-40B4-BE49-F238E27FC236}">
                <a16:creationId xmlns:a16="http://schemas.microsoft.com/office/drawing/2014/main" id="{55C0948D-70D0-3888-6185-63C337186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702" y="-56471"/>
            <a:ext cx="3906284" cy="4234543"/>
          </a:xfrm>
          <a:prstGeom prst="rect">
            <a:avLst/>
          </a:prstGeom>
        </p:spPr>
      </p:pic>
      <p:pic>
        <p:nvPicPr>
          <p:cNvPr id="21" name="Picture 20" descr="A child sitting at a desk writing on paper&#10;&#10;Description automatically generated">
            <a:extLst>
              <a:ext uri="{FF2B5EF4-FFF2-40B4-BE49-F238E27FC236}">
                <a16:creationId xmlns:a16="http://schemas.microsoft.com/office/drawing/2014/main" id="{6E0923B8-F69B-87F1-9F45-7A8F594C79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11" t="1268" r="20308"/>
          <a:stretch/>
        </p:blipFill>
        <p:spPr>
          <a:xfrm>
            <a:off x="6151386" y="556431"/>
            <a:ext cx="5858603" cy="6033990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4E5F028-8D11-2459-54E1-0A852EFB6376}"/>
              </a:ext>
            </a:extLst>
          </p:cNvPr>
          <p:cNvGrpSpPr/>
          <p:nvPr/>
        </p:nvGrpSpPr>
        <p:grpSpPr>
          <a:xfrm>
            <a:off x="-33453" y="6579535"/>
            <a:ext cx="12355551" cy="530480"/>
            <a:chOff x="0" y="4348975"/>
            <a:chExt cx="12772004" cy="5241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EF282C-DB75-ACF1-DF08-0F2BD4876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0" y="4348975"/>
              <a:ext cx="6415809" cy="5241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F45BB5-0F72-9C7C-88B9-A14E6B70F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6356195" y="4348975"/>
              <a:ext cx="6415809" cy="524108"/>
            </a:xfrm>
            <a:prstGeom prst="rect">
              <a:avLst/>
            </a:prstGeom>
          </p:spPr>
        </p:pic>
      </p:grpSp>
      <p:pic>
        <p:nvPicPr>
          <p:cNvPr id="16" name="Picture 15" descr="A group of green dots&#10;&#10;Description automatically generated">
            <a:extLst>
              <a:ext uri="{FF2B5EF4-FFF2-40B4-BE49-F238E27FC236}">
                <a16:creationId xmlns:a16="http://schemas.microsoft.com/office/drawing/2014/main" id="{8B619E8E-9C6F-D2A5-C23F-F898CAEC1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056" y="5358432"/>
            <a:ext cx="6752189" cy="898074"/>
          </a:xfrm>
          <a:prstGeom prst="rect">
            <a:avLst/>
          </a:prstGeom>
        </p:spPr>
      </p:pic>
      <p:pic>
        <p:nvPicPr>
          <p:cNvPr id="17" name="Picture 16" descr="A yellow flower on a black background&#10;&#10;Description automatically generated">
            <a:extLst>
              <a:ext uri="{FF2B5EF4-FFF2-40B4-BE49-F238E27FC236}">
                <a16:creationId xmlns:a16="http://schemas.microsoft.com/office/drawing/2014/main" id="{2F74F1FC-4F4B-9BFD-9480-CBC01CCCB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2272" y="1820461"/>
            <a:ext cx="1914809" cy="207571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57B5011-A3AC-6E4C-CE4B-953A83319DE9}"/>
              </a:ext>
            </a:extLst>
          </p:cNvPr>
          <p:cNvSpPr txBox="1"/>
          <p:nvPr/>
        </p:nvSpPr>
        <p:spPr>
          <a:xfrm>
            <a:off x="213688" y="5722683"/>
            <a:ext cx="80264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Vale Sans Black" panose="020B0A03020204030204" pitchFamily="34" charset="0"/>
              </a:rPr>
              <a:t>Documento de Sistematização</a:t>
            </a:r>
          </a:p>
        </p:txBody>
      </p:sp>
    </p:spTree>
    <p:extLst>
      <p:ext uri="{BB962C8B-B14F-4D97-AF65-F5344CB8AC3E}">
        <p14:creationId xmlns:p14="http://schemas.microsoft.com/office/powerpoint/2010/main" val="2672684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C2DCA814-4623-7A88-B24D-218FC840D692}"/>
              </a:ext>
            </a:extLst>
          </p:cNvPr>
          <p:cNvSpPr txBox="1"/>
          <p:nvPr/>
        </p:nvSpPr>
        <p:spPr>
          <a:xfrm>
            <a:off x="222789" y="303524"/>
            <a:ext cx="10096868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PERSPECTIVA SISTÊMICA DE FORMAÇÃO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1E8676B-0C57-5457-428D-9A5B4309463F}"/>
              </a:ext>
            </a:extLst>
          </p:cNvPr>
          <p:cNvSpPr/>
          <p:nvPr/>
        </p:nvSpPr>
        <p:spPr>
          <a:xfrm>
            <a:off x="6096000" y="1012372"/>
            <a:ext cx="5437786" cy="5093662"/>
          </a:xfrm>
          <a:prstGeom prst="ellipse">
            <a:avLst/>
          </a:prstGeom>
          <a:solidFill>
            <a:srgbClr val="007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EC05587C-DFD5-9F2A-4016-97E06EDF8A89}"/>
              </a:ext>
            </a:extLst>
          </p:cNvPr>
          <p:cNvSpPr/>
          <p:nvPr/>
        </p:nvSpPr>
        <p:spPr>
          <a:xfrm>
            <a:off x="6820458" y="2096168"/>
            <a:ext cx="4022861" cy="395358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3CADD94-BBE4-49D4-3D15-CE5AB02FFD21}"/>
              </a:ext>
            </a:extLst>
          </p:cNvPr>
          <p:cNvSpPr/>
          <p:nvPr/>
        </p:nvSpPr>
        <p:spPr>
          <a:xfrm>
            <a:off x="7358600" y="2956728"/>
            <a:ext cx="3123139" cy="3151210"/>
          </a:xfrm>
          <a:prstGeom prst="ellipse">
            <a:avLst/>
          </a:prstGeom>
          <a:solidFill>
            <a:srgbClr val="0AB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2B5BCD0-88A2-8C92-5291-874B1711B9B1}"/>
              </a:ext>
            </a:extLst>
          </p:cNvPr>
          <p:cNvSpPr/>
          <p:nvPr/>
        </p:nvSpPr>
        <p:spPr>
          <a:xfrm>
            <a:off x="7719989" y="3736426"/>
            <a:ext cx="2417317" cy="2369608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1A52CE7-A72A-53F6-4D06-F3B2036D7087}"/>
              </a:ext>
            </a:extLst>
          </p:cNvPr>
          <p:cNvSpPr txBox="1"/>
          <p:nvPr/>
        </p:nvSpPr>
        <p:spPr>
          <a:xfrm>
            <a:off x="7661725" y="1530783"/>
            <a:ext cx="2379797" cy="37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Vale Sans" panose="020B0503020204030204" pitchFamily="34" charset="0"/>
              </a:rPr>
              <a:t>Equipe de Secretaria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C5D4E13-F4A6-2823-C39B-B0AD1300F3E0}"/>
              </a:ext>
            </a:extLst>
          </p:cNvPr>
          <p:cNvSpPr txBox="1"/>
          <p:nvPr/>
        </p:nvSpPr>
        <p:spPr>
          <a:xfrm>
            <a:off x="7977160" y="2444075"/>
            <a:ext cx="1763726" cy="37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Vale Sans" panose="020B0503020204030204" pitchFamily="34" charset="0"/>
              </a:rPr>
              <a:t>Gestor escolar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702DA56-1E73-6A7C-4C18-87CEF1E81D6D}"/>
              </a:ext>
            </a:extLst>
          </p:cNvPr>
          <p:cNvSpPr txBox="1"/>
          <p:nvPr/>
        </p:nvSpPr>
        <p:spPr>
          <a:xfrm>
            <a:off x="8313633" y="3271206"/>
            <a:ext cx="1257879" cy="37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Vale Sans" panose="020B0503020204030204" pitchFamily="34" charset="0"/>
              </a:rPr>
              <a:t>Professor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94DDFF1-9A4A-7B1D-0DB4-7BB631FFB89F}"/>
              </a:ext>
            </a:extLst>
          </p:cNvPr>
          <p:cNvSpPr txBox="1"/>
          <p:nvPr/>
        </p:nvSpPr>
        <p:spPr>
          <a:xfrm>
            <a:off x="8204646" y="4776527"/>
            <a:ext cx="1470740" cy="37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Vale Sans" panose="020B0503020204030204" pitchFamily="34" charset="0"/>
              </a:rPr>
              <a:t>Estudantes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042BBD5-C2E3-8A9F-5880-055CBB34D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0" t="30071" r="35359" b="26592"/>
          <a:stretch/>
        </p:blipFill>
        <p:spPr bwMode="auto">
          <a:xfrm>
            <a:off x="431853" y="1667617"/>
            <a:ext cx="5085796" cy="3953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183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59BBF0-2F09-6F23-D367-8297B826A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4" y="895994"/>
            <a:ext cx="9971314" cy="568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6">
            <a:extLst>
              <a:ext uri="{FF2B5EF4-FFF2-40B4-BE49-F238E27FC236}">
                <a16:creationId xmlns:a16="http://schemas.microsoft.com/office/drawing/2014/main" id="{6A32F6A3-518B-2725-E389-D7434B42482C}"/>
              </a:ext>
            </a:extLst>
          </p:cNvPr>
          <p:cNvSpPr txBox="1"/>
          <p:nvPr/>
        </p:nvSpPr>
        <p:spPr>
          <a:xfrm>
            <a:off x="222789" y="303524"/>
            <a:ext cx="10096868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CEBOLA</a:t>
            </a:r>
          </a:p>
        </p:txBody>
      </p:sp>
    </p:spTree>
    <p:extLst>
      <p:ext uri="{BB962C8B-B14F-4D97-AF65-F5344CB8AC3E}">
        <p14:creationId xmlns:p14="http://schemas.microsoft.com/office/powerpoint/2010/main" val="2992573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3">
            <a:extLst>
              <a:ext uri="{FF2B5EF4-FFF2-40B4-BE49-F238E27FC236}">
                <a16:creationId xmlns:a16="http://schemas.microsoft.com/office/drawing/2014/main" id="{B97CDEC4-4A0C-58AF-38BA-0B3F76DEBF90}"/>
              </a:ext>
            </a:extLst>
          </p:cNvPr>
          <p:cNvGrpSpPr/>
          <p:nvPr/>
        </p:nvGrpSpPr>
        <p:grpSpPr>
          <a:xfrm>
            <a:off x="326571" y="762686"/>
            <a:ext cx="11255829" cy="5332628"/>
            <a:chOff x="347700" y="1322701"/>
            <a:chExt cx="11522388" cy="5418667"/>
          </a:xfrm>
        </p:grpSpPr>
        <p:grpSp>
          <p:nvGrpSpPr>
            <p:cNvPr id="4" name="Agrupar 21">
              <a:extLst>
                <a:ext uri="{FF2B5EF4-FFF2-40B4-BE49-F238E27FC236}">
                  <a16:creationId xmlns:a16="http://schemas.microsoft.com/office/drawing/2014/main" id="{F1847050-0FF0-59AE-2E69-CD9322147231}"/>
                </a:ext>
              </a:extLst>
            </p:cNvPr>
            <p:cNvGrpSpPr/>
            <p:nvPr/>
          </p:nvGrpSpPr>
          <p:grpSpPr>
            <a:xfrm>
              <a:off x="347700" y="1322701"/>
              <a:ext cx="11522388" cy="5418667"/>
              <a:chOff x="0" y="1322701"/>
              <a:chExt cx="11522388" cy="5418667"/>
            </a:xfrm>
          </p:grpSpPr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1C43A4BC-247E-DC65-3764-5263ED5B6C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1444" y="2145591"/>
                <a:ext cx="5580620" cy="875777"/>
              </a:xfrm>
              <a:prstGeom prst="rect">
                <a:avLst/>
              </a:prstGeom>
            </p:spPr>
            <p:txBody>
              <a:bodyPr vert="horz" lIns="68580" tIns="34290" rIns="68580" bIns="34290" rtlCol="0" anchor="ctr">
                <a:normAutofit fontScale="975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defRPr/>
                </a:pPr>
                <a:br>
                  <a:rPr lang="bg-BG" sz="1950" b="1">
                    <a:solidFill>
                      <a:srgbClr val="003399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br>
                  <a:rPr lang="bg-BG" sz="1500" b="1">
                    <a:solidFill>
                      <a:srgbClr val="003399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endParaRPr lang="en-US" sz="1500" b="1" dirty="0">
                  <a:solidFill>
                    <a:srgbClr val="003399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aphicFrame>
            <p:nvGraphicFramePr>
              <p:cNvPr id="7" name="Diagrama 6">
                <a:extLst>
                  <a:ext uri="{FF2B5EF4-FFF2-40B4-BE49-F238E27FC236}">
                    <a16:creationId xmlns:a16="http://schemas.microsoft.com/office/drawing/2014/main" id="{C47DA9BF-64E4-72FA-5F5C-5B591BA67BED}"/>
                  </a:ext>
                </a:extLst>
              </p:cNvPr>
              <p:cNvGraphicFramePr/>
              <p:nvPr/>
            </p:nvGraphicFramePr>
            <p:xfrm>
              <a:off x="1759744" y="1322701"/>
              <a:ext cx="8672512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5554CDBB-9D42-0BA3-2189-F27F51636D27}"/>
                  </a:ext>
                </a:extLst>
              </p:cNvPr>
              <p:cNvSpPr/>
              <p:nvPr/>
            </p:nvSpPr>
            <p:spPr>
              <a:xfrm>
                <a:off x="8369812" y="3410932"/>
                <a:ext cx="3152576" cy="1323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>
                  <a:buFontTx/>
                  <a:buChar char="»"/>
                </a:pP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Definição de rotinas</a:t>
                </a:r>
                <a:r>
                  <a:rPr lang="bg-BG" sz="1400" dirty="0">
                    <a:solidFill>
                      <a:srgbClr val="142D44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profissionais</a:t>
                </a:r>
              </a:p>
              <a:p>
                <a:pPr marL="214313" indent="-214313">
                  <a:buFontTx/>
                  <a:buChar char="»"/>
                </a:pPr>
                <a:r>
                  <a:rPr lang="bg-BG" sz="1400" dirty="0">
                    <a:solidFill>
                      <a:srgbClr val="142D44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Regularidade </a:t>
                </a:r>
                <a:r>
                  <a:rPr lang="pt-BR" sz="1400" dirty="0" err="1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d</a:t>
                </a:r>
                <a:r>
                  <a:rPr lang="bg-BG" sz="1400" dirty="0">
                    <a:solidFill>
                      <a:srgbClr val="142D44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e ações</a:t>
                </a: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 forma</a:t>
                </a:r>
                <a:r>
                  <a:rPr lang="bg-BG" sz="1400" dirty="0">
                    <a:solidFill>
                      <a:srgbClr val="142D44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tivas na rede e escolas</a:t>
                </a:r>
              </a:p>
              <a:p>
                <a:pPr marL="214313" indent="-214313">
                  <a:buFontTx/>
                  <a:buChar char="»"/>
                </a:pPr>
                <a:r>
                  <a:rPr lang="bg-BG" sz="1400" dirty="0">
                    <a:solidFill>
                      <a:srgbClr val="142D44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Rotina de atividades escolares</a:t>
                </a:r>
              </a:p>
              <a:p>
                <a:pPr marL="214313" indent="-214313">
                  <a:buFontTx/>
                  <a:buChar char="»"/>
                </a:pPr>
                <a:r>
                  <a:rPr lang="bg-BG" sz="1400" dirty="0">
                    <a:solidFill>
                      <a:srgbClr val="142D44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Garantia</a:t>
                </a: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 dos </a:t>
                </a:r>
                <a:r>
                  <a:rPr lang="bg-BG" sz="1400" dirty="0">
                    <a:solidFill>
                      <a:srgbClr val="142D44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200 </a:t>
                </a: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dias letivos</a:t>
                </a:r>
                <a:endParaRPr lang="en-US" sz="1400" dirty="0">
                  <a:solidFill>
                    <a:srgbClr val="142D44"/>
                  </a:solidFill>
                  <a:latin typeface="Vale Sans" panose="020B0503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5797AC03-40F8-458F-BCFC-232C134628ED}"/>
                  </a:ext>
                </a:extLst>
              </p:cNvPr>
              <p:cNvSpPr/>
              <p:nvPr/>
            </p:nvSpPr>
            <p:spPr>
              <a:xfrm>
                <a:off x="7464152" y="5373216"/>
                <a:ext cx="3152576" cy="1080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>
                  <a:buFontTx/>
                  <a:buChar char="»"/>
                </a:pP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Diagnóstico</a:t>
                </a:r>
              </a:p>
              <a:p>
                <a:pPr marL="214313" indent="-214313">
                  <a:buFontTx/>
                  <a:buChar char="»"/>
                </a:pP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Planejamento</a:t>
                </a:r>
              </a:p>
              <a:p>
                <a:pPr marL="214313" indent="-214313">
                  <a:buFontTx/>
                  <a:buChar char="»"/>
                </a:pP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Implementação de ações</a:t>
                </a:r>
              </a:p>
              <a:p>
                <a:pPr marL="214313" indent="-214313">
                  <a:buFontTx/>
                  <a:buChar char="»"/>
                </a:pP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Registro e documentação</a:t>
                </a:r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522DF90D-640C-4B0B-F56C-EABA410B9112}"/>
                  </a:ext>
                </a:extLst>
              </p:cNvPr>
              <p:cNvSpPr/>
              <p:nvPr/>
            </p:nvSpPr>
            <p:spPr>
              <a:xfrm>
                <a:off x="7464152" y="1807008"/>
                <a:ext cx="3384376" cy="1323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>
                  <a:buFontTx/>
                  <a:buChar char="»"/>
                </a:pP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Monitoramento das aprendizagens por meio de instrumentos de acompanhamento</a:t>
                </a:r>
              </a:p>
              <a:p>
                <a:pPr marL="214313" indent="-214313">
                  <a:buFontTx/>
                  <a:buChar char="»"/>
                </a:pP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Avaliação</a:t>
                </a:r>
                <a:r>
                  <a:rPr lang="bg-BG" sz="1400" dirty="0">
                    <a:solidFill>
                      <a:srgbClr val="142D44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na rede de ensino e escolas</a:t>
                </a:r>
                <a:endParaRPr lang="pt-BR" sz="1400" dirty="0">
                  <a:solidFill>
                    <a:srgbClr val="142D44"/>
                  </a:solidFill>
                  <a:latin typeface="Vale Sans" panose="020B0503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6DFD6B90-15CC-6FBA-A20D-3C56129540E1}"/>
                  </a:ext>
                </a:extLst>
              </p:cNvPr>
              <p:cNvSpPr/>
              <p:nvPr/>
            </p:nvSpPr>
            <p:spPr>
              <a:xfrm>
                <a:off x="623392" y="5373216"/>
                <a:ext cx="3247903" cy="8361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>
                  <a:buFontTx/>
                  <a:buChar char="»"/>
                </a:pP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Gestão de recursos financeiros e infraestrutura da escola com foco na aprendizagem</a:t>
                </a:r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EF6B8398-B50F-4442-2BDF-E062E92CC6DB}"/>
                  </a:ext>
                </a:extLst>
              </p:cNvPr>
              <p:cNvSpPr/>
              <p:nvPr/>
            </p:nvSpPr>
            <p:spPr>
              <a:xfrm>
                <a:off x="486919" y="1807008"/>
                <a:ext cx="3384376" cy="1323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>
                  <a:buFontTx/>
                  <a:buChar char="»"/>
                </a:pP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Constituição de equipe colaborativa</a:t>
                </a:r>
              </a:p>
              <a:p>
                <a:pPr marL="214313" indent="-214313">
                  <a:buFontTx/>
                  <a:buChar char="»"/>
                </a:pP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Relação e mobilização da equipe da escola, alunos, pais e familiares e equipe da Secretaria</a:t>
                </a:r>
              </a:p>
              <a:p>
                <a:pPr marL="214313" indent="-214313">
                  <a:buFontTx/>
                  <a:buChar char="»"/>
                </a:pP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Liderança democrática</a:t>
                </a:r>
              </a:p>
            </p:txBody>
          </p:sp>
          <p:sp>
            <p:nvSpPr>
              <p:cNvPr id="13" name="Hexágono 12">
                <a:extLst>
                  <a:ext uri="{FF2B5EF4-FFF2-40B4-BE49-F238E27FC236}">
                    <a16:creationId xmlns:a16="http://schemas.microsoft.com/office/drawing/2014/main" id="{856C86B3-3810-9C9A-2C25-57AABFC8D9AD}"/>
                  </a:ext>
                </a:extLst>
              </p:cNvPr>
              <p:cNvSpPr/>
              <p:nvPr/>
            </p:nvSpPr>
            <p:spPr>
              <a:xfrm rot="5400000">
                <a:off x="2879153" y="3159034"/>
                <a:ext cx="2005200" cy="1746000"/>
              </a:xfrm>
              <a:prstGeom prst="hexagon">
                <a:avLst/>
              </a:prstGeom>
              <a:solidFill>
                <a:srgbClr val="F070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rgbClr val="003399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69851A95-F15A-CD62-A149-95EB6A933509}"/>
                  </a:ext>
                </a:extLst>
              </p:cNvPr>
              <p:cNvSpPr txBox="1"/>
              <p:nvPr/>
            </p:nvSpPr>
            <p:spPr>
              <a:xfrm>
                <a:off x="3125669" y="3563572"/>
                <a:ext cx="1512168" cy="801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prstClr val="white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Gestão de Espaços</a:t>
                </a:r>
                <a:endParaRPr lang="en-US" sz="2000" b="1" dirty="0">
                  <a:solidFill>
                    <a:prstClr val="white"/>
                  </a:solidFill>
                  <a:latin typeface="Vale Sans" panose="020B0503020204030204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48DF4009-710E-2E4A-6B80-B6682DA4B4F3}"/>
                  </a:ext>
                </a:extLst>
              </p:cNvPr>
              <p:cNvSpPr/>
              <p:nvPr/>
            </p:nvSpPr>
            <p:spPr>
              <a:xfrm>
                <a:off x="0" y="3555013"/>
                <a:ext cx="2855640" cy="8361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>
                  <a:buFontTx/>
                  <a:buChar char="»"/>
                </a:pP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Flexibilização dos espaços escolares</a:t>
                </a:r>
              </a:p>
              <a:p>
                <a:pPr marL="214313" indent="-214313">
                  <a:buFontTx/>
                  <a:buChar char="»"/>
                </a:pPr>
                <a:r>
                  <a:rPr lang="pt-BR" sz="1400" dirty="0">
                    <a:solidFill>
                      <a:srgbClr val="142D44"/>
                    </a:solidFill>
                    <a:latin typeface="Vale Sans" panose="020B0503020204030204"/>
                    <a:ea typeface="Segoe UI" panose="020B0502040204020203" pitchFamily="34" charset="0"/>
                    <a:cs typeface="Segoe UI" panose="020B0502040204020203" pitchFamily="34" charset="0"/>
                  </a:rPr>
                  <a:t>Ambientes de aprendizagem</a:t>
                </a:r>
              </a:p>
            </p:txBody>
          </p:sp>
        </p:grp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735F76D7-0C1A-0D36-2F5E-654FDF057070}"/>
                </a:ext>
              </a:extLst>
            </p:cNvPr>
            <p:cNvSpPr txBox="1"/>
            <p:nvPr/>
          </p:nvSpPr>
          <p:spPr>
            <a:xfrm>
              <a:off x="5939864" y="1697481"/>
              <a:ext cx="1748200" cy="1323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prstClr val="white"/>
                  </a:solidFill>
                  <a:latin typeface="Vale Sans" panose="020B0503020204030204"/>
                  <a:ea typeface="Segoe UI" panose="020B0502040204020203" pitchFamily="34" charset="0"/>
                  <a:cs typeface="Segoe UI" panose="020B0502040204020203" pitchFamily="34" charset="0"/>
                </a:rPr>
                <a:t>Gestão do Acompanhamento, monitoramento e avaliação das aprendizagens</a:t>
              </a:r>
            </a:p>
          </p:txBody>
        </p:sp>
      </p:grpSp>
      <p:sp>
        <p:nvSpPr>
          <p:cNvPr id="2" name="CaixaDeTexto 6">
            <a:extLst>
              <a:ext uri="{FF2B5EF4-FFF2-40B4-BE49-F238E27FC236}">
                <a16:creationId xmlns:a16="http://schemas.microsoft.com/office/drawing/2014/main" id="{AE78596C-F6BE-34FC-43E7-7E99A9343AB8}"/>
              </a:ext>
            </a:extLst>
          </p:cNvPr>
          <p:cNvSpPr txBox="1"/>
          <p:nvPr/>
        </p:nvSpPr>
        <p:spPr>
          <a:xfrm>
            <a:off x="222789" y="303524"/>
            <a:ext cx="10096868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COLMEIA</a:t>
            </a:r>
          </a:p>
        </p:txBody>
      </p:sp>
    </p:spTree>
    <p:extLst>
      <p:ext uri="{BB962C8B-B14F-4D97-AF65-F5344CB8AC3E}">
        <p14:creationId xmlns:p14="http://schemas.microsoft.com/office/powerpoint/2010/main" val="126016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1CF3CD56-7B9B-785A-E77C-DC68D7D7EB7A}"/>
              </a:ext>
            </a:extLst>
          </p:cNvPr>
          <p:cNvSpPr txBox="1"/>
          <p:nvPr/>
        </p:nvSpPr>
        <p:spPr>
          <a:xfrm>
            <a:off x="404496" y="290613"/>
            <a:ext cx="9336266" cy="60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OBJETIVOS DO ENCONTRO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3C7B8DC-5294-4C57-F6FA-01C9F06743E2}"/>
              </a:ext>
            </a:extLst>
          </p:cNvPr>
          <p:cNvSpPr txBox="1"/>
          <p:nvPr/>
        </p:nvSpPr>
        <p:spPr>
          <a:xfrm>
            <a:off x="306525" y="991613"/>
            <a:ext cx="11406504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800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Refletir sobre a atuação do grupo de Gestão Educacional acerca do acompanhamento das escolas no que se refere a implementação da ação institucional e, consequentemente, da melhoria das aprendizagens dos estudantes.</a:t>
            </a:r>
            <a:endParaRPr lang="pt-BR" sz="18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D3DCF75-F52D-F30C-6F44-326FA228C6CD}"/>
              </a:ext>
            </a:extLst>
          </p:cNvPr>
          <p:cNvSpPr txBox="1"/>
          <p:nvPr/>
        </p:nvSpPr>
        <p:spPr>
          <a:xfrm>
            <a:off x="507048" y="1801873"/>
            <a:ext cx="11406504" cy="4409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pt-BR" b="1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Colocar em discussão:</a:t>
            </a:r>
            <a:endParaRPr lang="pt-BR" b="1" dirty="0">
              <a:effectLst/>
              <a:latin typeface="Vale Sans" panose="020B0503020204030204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a importância da escuta dos diretores sobre os desafios encontrados e a percepção de como a gestão educacional pode contribuir para o fortalecimento da política educacional da rede. </a:t>
            </a:r>
            <a:endParaRPr lang="pt-BR" dirty="0">
              <a:effectLst/>
              <a:latin typeface="Vale Sans" panose="020B0503020204030204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a pauta do encontro formativo com os diretores como instrumento de formação que marca a concepção de formação e a intencionalidade.</a:t>
            </a:r>
            <a:endParaRPr lang="pt-BR" dirty="0">
              <a:effectLst/>
              <a:latin typeface="Vale Sans" panose="020B0503020204030204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a pauta do encontro formativo com os diretores com o propósito de dar sentido à cadeia colaborativa e à perspectiva sistêmica da formação.</a:t>
            </a:r>
            <a:endParaRPr lang="pt-BR" dirty="0">
              <a:effectLst/>
              <a:latin typeface="Vale Sans" panose="020B0503020204030204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a potência da ação institucional que está sendo implementada nas escolas com o propósito de ampliar as ampliar as oportunidades asseguradas aos estudantes, fortalecer o diálogo entre ensino e aprendizagem e a articulação com a comunidade (interna e externa). </a:t>
            </a:r>
            <a:endParaRPr lang="pt-BR" dirty="0">
              <a:effectLst/>
              <a:latin typeface="Vale Sans" panose="020B0503020204030204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pt-BR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o planejamento dos próximos passos para o desdobramento do trabalho relacionado à implementação da ação institucional nas escolas e na rede. </a:t>
            </a:r>
            <a:endParaRPr lang="pt-BR" dirty="0">
              <a:effectLst/>
              <a:latin typeface="Vale Sans" panose="020B0503020204030204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082401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F4B4E-9884-DD3F-A3D6-8512E1DDD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6" descr="A group of green dots&#10;&#10;Description automatically generated">
            <a:extLst>
              <a:ext uri="{FF2B5EF4-FFF2-40B4-BE49-F238E27FC236}">
                <a16:creationId xmlns:a16="http://schemas.microsoft.com/office/drawing/2014/main" id="{71AC7B44-ED61-1DAD-778B-055CB58B69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64"/>
          <a:stretch/>
        </p:blipFill>
        <p:spPr>
          <a:xfrm>
            <a:off x="-114725" y="5963490"/>
            <a:ext cx="4051106" cy="8945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94AF316-EEBD-7B5F-BC8E-CB649B3A27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8602" y="245594"/>
            <a:ext cx="9883775" cy="648915"/>
          </a:xfrm>
        </p:spPr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  <a:ea typeface="+mn-ea"/>
                <a:cs typeface="+mn-cs"/>
              </a:rPr>
              <a:t>Foco na Gestão do Acompanhamento das Aprendizagens</a:t>
            </a:r>
          </a:p>
        </p:txBody>
      </p:sp>
      <p:pic>
        <p:nvPicPr>
          <p:cNvPr id="5" name="Picture 32" descr="A group of children playing&#10;&#10;Description automatically generated">
            <a:extLst>
              <a:ext uri="{FF2B5EF4-FFF2-40B4-BE49-F238E27FC236}">
                <a16:creationId xmlns:a16="http://schemas.microsoft.com/office/drawing/2014/main" id="{13D49148-20C1-CD0A-3E6A-37348CA8F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09" r="51473" b="55569"/>
          <a:stretch/>
        </p:blipFill>
        <p:spPr>
          <a:xfrm>
            <a:off x="8853013" y="4144781"/>
            <a:ext cx="1543591" cy="226596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30FA5FE-C013-15AF-60E2-D0F707D36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02" y="1200373"/>
            <a:ext cx="8290175" cy="445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05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DEC81-DC74-7FE0-91E4-70FD8A168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96FDB26-91D4-64F4-AB3D-56505396FC4E}"/>
              </a:ext>
            </a:extLst>
          </p:cNvPr>
          <p:cNvSpPr txBox="1"/>
          <p:nvPr/>
        </p:nvSpPr>
        <p:spPr>
          <a:xfrm>
            <a:off x="221882" y="1298224"/>
            <a:ext cx="7572289" cy="1497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Em pequenos grupos, leiam o documentos e façam suas considerações coletivas.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Vale Sans" panose="020B0503020204030204"/>
                <a:ea typeface="Vale Sans" panose="020B0503020204030204"/>
                <a:cs typeface="Vale Sans" panose="020B0503020204030204"/>
              </a:rPr>
              <a:t>Entregar para a formadora a cópia com as revisões realizadas pelo grupo.</a:t>
            </a:r>
            <a:endParaRPr lang="pt-BR" sz="2000" dirty="0">
              <a:latin typeface="Vale Sans" panose="020B0503020204030204"/>
            </a:endParaRPr>
          </a:p>
        </p:txBody>
      </p:sp>
      <p:pic>
        <p:nvPicPr>
          <p:cNvPr id="5" name="Picture 19" descr="A group of children reading books&#10;&#10;Description automatically generated">
            <a:extLst>
              <a:ext uri="{FF2B5EF4-FFF2-40B4-BE49-F238E27FC236}">
                <a16:creationId xmlns:a16="http://schemas.microsoft.com/office/drawing/2014/main" id="{5FDE395D-A3F0-EB6F-F251-CA0BF6771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327" y="-826100"/>
            <a:ext cx="5085578" cy="305005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C904C8D-C4D2-B265-C048-B7962429BC7D}"/>
              </a:ext>
            </a:extLst>
          </p:cNvPr>
          <p:cNvSpPr txBox="1"/>
          <p:nvPr/>
        </p:nvSpPr>
        <p:spPr>
          <a:xfrm>
            <a:off x="8545286" y="4961403"/>
            <a:ext cx="3316882" cy="102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t-BR" sz="24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40’ </a:t>
            </a:r>
            <a:br>
              <a:rPr lang="pt-BR" sz="2400" b="1" dirty="0">
                <a:solidFill>
                  <a:srgbClr val="F68B32"/>
                </a:solidFill>
                <a:latin typeface="Vale Sans Black" panose="020B0A03020204030204" pitchFamily="34" charset="0"/>
              </a:rPr>
            </a:br>
            <a:r>
              <a:rPr lang="pt-BR" sz="1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para socialização e registro coletivo</a:t>
            </a:r>
          </a:p>
        </p:txBody>
      </p:sp>
      <p:pic>
        <p:nvPicPr>
          <p:cNvPr id="8" name="Gráfico 7" descr="Cronômetro estrutura de tópicos">
            <a:extLst>
              <a:ext uri="{FF2B5EF4-FFF2-40B4-BE49-F238E27FC236}">
                <a16:creationId xmlns:a16="http://schemas.microsoft.com/office/drawing/2014/main" id="{8BBB6086-13BA-8679-9D81-9F6AEA6A4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2946" y="4721133"/>
            <a:ext cx="914400" cy="9144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C7CCF4B-71C1-CF9C-1D21-B94DD5897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792" y="2757655"/>
            <a:ext cx="4809633" cy="322543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7FA1E63-5FAE-F3B4-AB67-CD7109ECE34F}"/>
              </a:ext>
            </a:extLst>
          </p:cNvPr>
          <p:cNvSpPr txBox="1">
            <a:spLocks/>
          </p:cNvSpPr>
          <p:nvPr/>
        </p:nvSpPr>
        <p:spPr>
          <a:xfrm>
            <a:off x="318602" y="253139"/>
            <a:ext cx="9883775" cy="648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>
                <a:solidFill>
                  <a:srgbClr val="F68B32"/>
                </a:solidFill>
                <a:latin typeface="Vale Sans Black" panose="020B0A03020204030204" pitchFamily="34" charset="0"/>
                <a:ea typeface="+mn-ea"/>
                <a:cs typeface="+mn-cs"/>
              </a:rPr>
              <a:t>REVISÃO DO DOCUMENTO</a:t>
            </a:r>
            <a:endParaRPr lang="pt-BR" sz="3600" b="1" dirty="0">
              <a:solidFill>
                <a:srgbClr val="F68B32"/>
              </a:solidFill>
              <a:latin typeface="Vale Sans Black" panose="020B0A03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689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A1C330E-8BAE-4DA7-87B7-4875720767B7}"/>
              </a:ext>
            </a:extLst>
          </p:cNvPr>
          <p:cNvSpPr txBox="1"/>
          <p:nvPr/>
        </p:nvSpPr>
        <p:spPr>
          <a:xfrm>
            <a:off x="151372" y="5486"/>
            <a:ext cx="11866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"/>
                <a:ea typeface="Segoe UI" panose="020B0502040204020203" pitchFamily="34" charset="0"/>
                <a:cs typeface="Segoe UI" panose="020B0502040204020203" pitchFamily="34" charset="0"/>
              </a:rPr>
              <a:t>Gestão com foco na Aprendizagem na interação dos estudantes com as Práticas de Linguagem</a:t>
            </a:r>
          </a:p>
        </p:txBody>
      </p:sp>
      <p:grpSp>
        <p:nvGrpSpPr>
          <p:cNvPr id="3" name="Agrupar 23">
            <a:extLst>
              <a:ext uri="{FF2B5EF4-FFF2-40B4-BE49-F238E27FC236}">
                <a16:creationId xmlns:a16="http://schemas.microsoft.com/office/drawing/2014/main" id="{3129FD11-429F-3C80-0276-4E197AD8C688}"/>
              </a:ext>
            </a:extLst>
          </p:cNvPr>
          <p:cNvGrpSpPr/>
          <p:nvPr/>
        </p:nvGrpSpPr>
        <p:grpSpPr>
          <a:xfrm>
            <a:off x="241503" y="1205815"/>
            <a:ext cx="11397133" cy="5169735"/>
            <a:chOff x="464411" y="1322701"/>
            <a:chExt cx="11466499" cy="5418667"/>
          </a:xfrm>
        </p:grpSpPr>
        <p:grpSp>
          <p:nvGrpSpPr>
            <p:cNvPr id="4" name="Agrupar 21">
              <a:extLst>
                <a:ext uri="{FF2B5EF4-FFF2-40B4-BE49-F238E27FC236}">
                  <a16:creationId xmlns:a16="http://schemas.microsoft.com/office/drawing/2014/main" id="{A4D87EB1-D037-9B10-4F65-827ACD37F8CB}"/>
                </a:ext>
              </a:extLst>
            </p:cNvPr>
            <p:cNvGrpSpPr/>
            <p:nvPr/>
          </p:nvGrpSpPr>
          <p:grpSpPr>
            <a:xfrm>
              <a:off x="464411" y="1322701"/>
              <a:ext cx="11466499" cy="5418667"/>
              <a:chOff x="116711" y="1322701"/>
              <a:chExt cx="11466499" cy="5418667"/>
            </a:xfrm>
          </p:grpSpPr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4A2298B8-8E84-41AA-EB16-36A2A0B8F4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1444" y="2145591"/>
                <a:ext cx="5580620" cy="87577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0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defRPr/>
                </a:pPr>
                <a:br>
                  <a:rPr lang="bg-BG" sz="2600" b="1">
                    <a:solidFill>
                      <a:srgbClr val="003399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br>
                  <a:rPr lang="bg-BG" sz="2000" b="1">
                    <a:solidFill>
                      <a:srgbClr val="003399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endParaRPr lang="en-US" sz="2000" b="1" dirty="0">
                  <a:solidFill>
                    <a:srgbClr val="003399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aphicFrame>
            <p:nvGraphicFramePr>
              <p:cNvPr id="7" name="Diagrama 6">
                <a:extLst>
                  <a:ext uri="{FF2B5EF4-FFF2-40B4-BE49-F238E27FC236}">
                    <a16:creationId xmlns:a16="http://schemas.microsoft.com/office/drawing/2014/main" id="{C982401C-CABD-F951-2432-4FF33E304BEC}"/>
                  </a:ext>
                </a:extLst>
              </p:cNvPr>
              <p:cNvGraphicFramePr/>
              <p:nvPr/>
            </p:nvGraphicFramePr>
            <p:xfrm>
              <a:off x="1759744" y="1322701"/>
              <a:ext cx="8672512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583847E8-536F-8E16-DE79-9044894B0DEC}"/>
                  </a:ext>
                </a:extLst>
              </p:cNvPr>
              <p:cNvSpPr/>
              <p:nvPr/>
            </p:nvSpPr>
            <p:spPr>
              <a:xfrm>
                <a:off x="8375576" y="3431868"/>
                <a:ext cx="3152576" cy="1064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»"/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Definição de rotinas</a:t>
                </a:r>
                <a:r>
                  <a:rPr lang="bg-BG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profissionais</a:t>
                </a: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: </a:t>
                </a: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f</a:t>
                </a: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ormação em contexto de trabalho, </a:t>
                </a: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apoio ao planejamento dos professores </a:t>
                </a:r>
                <a:endParaRPr lang="bg-BG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285750" indent="-285750">
                  <a:buFontTx/>
                  <a:buChar char="»"/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Validação da frequência destinada à ação institucional na rotina escolar</a:t>
                </a:r>
                <a:endParaRPr lang="bg-BG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5D31C44B-F699-44A6-835C-43733B79B48E}"/>
                  </a:ext>
                </a:extLst>
              </p:cNvPr>
              <p:cNvSpPr/>
              <p:nvPr/>
            </p:nvSpPr>
            <p:spPr>
              <a:xfrm>
                <a:off x="7492758" y="5194411"/>
                <a:ext cx="3845999" cy="12581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»"/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Diagnóstico</a:t>
                </a: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: escuta dos estudantes e dados de aprendizagem</a:t>
                </a:r>
              </a:p>
              <a:p>
                <a:pPr marL="285750" indent="-285750">
                  <a:buFontTx/>
                  <a:buChar char="»"/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Planejamento</a:t>
                </a: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das etapas da ação</a:t>
                </a:r>
              </a:p>
              <a:p>
                <a:pPr marL="285750" indent="-285750">
                  <a:buFontTx/>
                  <a:buChar char="»"/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Implementação</a:t>
                </a: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 da ação propriamente dita e realização de </a:t>
                </a: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ajustes durante o processo</a:t>
                </a:r>
              </a:p>
              <a:p>
                <a:pPr marL="285750" indent="-285750">
                  <a:buFontTx/>
                  <a:buChar char="»"/>
                </a:pPr>
                <a:r>
                  <a:rPr lang="pt-B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Registro e documentação </a:t>
                </a: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das etapas da ação</a:t>
                </a:r>
                <a:endPara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rlow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BB116CAE-FEB5-9F0B-A37D-EAABEA2BB873}"/>
                  </a:ext>
                </a:extLst>
              </p:cNvPr>
              <p:cNvSpPr/>
              <p:nvPr/>
            </p:nvSpPr>
            <p:spPr>
              <a:xfrm>
                <a:off x="7737211" y="1554383"/>
                <a:ext cx="3845999" cy="1451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»"/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Monitoramento das oportunidades culturais e de interação dos estudantes com as práticas sociais de linguagem</a:t>
                </a:r>
              </a:p>
              <a:p>
                <a:pPr marL="285750" indent="-285750">
                  <a:buFontTx/>
                  <a:buChar char="»"/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Acompanhamento do impacto das atividades vivenciadas pelos estudantes no desenvolvimento dos papeis de leitor, escritor, falante e ouvinte.</a:t>
                </a:r>
              </a:p>
              <a:p>
                <a:pPr marL="285750" indent="-285750">
                  <a:buFontTx/>
                  <a:buChar char="»"/>
                </a:pPr>
                <a:endParaRPr lang="pt-BR" sz="1200" dirty="0">
                  <a:solidFill>
                    <a:srgbClr val="003399"/>
                  </a:solidFill>
                  <a:latin typeface="Barlow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6655165F-ACD3-BFB7-C1F4-0ED233605764}"/>
                  </a:ext>
                </a:extLst>
              </p:cNvPr>
              <p:cNvSpPr/>
              <p:nvPr/>
            </p:nvSpPr>
            <p:spPr>
              <a:xfrm>
                <a:off x="116711" y="5051917"/>
                <a:ext cx="3282584" cy="1451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»"/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Gestão de recursos financeiros e infraestrutura da escola com foco na aprendizagem por meio da implementação da ação. Exemplos: Atualização do acervo de livros, promoção do acesso a filmes que contemplem uma diversidade de temas e gêneros...</a:t>
                </a:r>
              </a:p>
            </p:txBody>
          </p:sp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82019D62-8FC8-E1D9-6F63-D20CBA8B051D}"/>
                  </a:ext>
                </a:extLst>
              </p:cNvPr>
              <p:cNvSpPr/>
              <p:nvPr/>
            </p:nvSpPr>
            <p:spPr>
              <a:xfrm>
                <a:off x="247161" y="1487948"/>
                <a:ext cx="3384376" cy="1451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»"/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Constituição de equipe colaborativa para o desenvolvimento da ação institucional</a:t>
                </a:r>
              </a:p>
              <a:p>
                <a:pPr marL="285750" indent="-285750">
                  <a:buFontTx/>
                  <a:buChar char="»"/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Articulação e mobilização da equipe da escola, estudantes, pais e familiares e equipe da Secretaria</a:t>
                </a:r>
              </a:p>
              <a:p>
                <a:pPr marL="285750" indent="-285750">
                  <a:buFontTx/>
                  <a:buChar char="»"/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Liderança e corresponsabilidade pelas etapas da ação</a:t>
                </a:r>
              </a:p>
            </p:txBody>
          </p:sp>
          <p:sp>
            <p:nvSpPr>
              <p:cNvPr id="13" name="Hexágono 12">
                <a:extLst>
                  <a:ext uri="{FF2B5EF4-FFF2-40B4-BE49-F238E27FC236}">
                    <a16:creationId xmlns:a16="http://schemas.microsoft.com/office/drawing/2014/main" id="{3FF4D055-71FB-2F27-7E3B-D6077E2BA755}"/>
                  </a:ext>
                </a:extLst>
              </p:cNvPr>
              <p:cNvSpPr/>
              <p:nvPr/>
            </p:nvSpPr>
            <p:spPr>
              <a:xfrm rot="5400000">
                <a:off x="2726040" y="3159034"/>
                <a:ext cx="2005200" cy="1746000"/>
              </a:xfrm>
              <a:prstGeom prst="hexagon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3399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948F3DFF-C7FE-D02A-5605-846BF49240F8}"/>
                  </a:ext>
                </a:extLst>
              </p:cNvPr>
              <p:cNvSpPr txBox="1"/>
              <p:nvPr/>
            </p:nvSpPr>
            <p:spPr>
              <a:xfrm>
                <a:off x="2972556" y="3678090"/>
                <a:ext cx="15121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b="1" dirty="0">
                    <a:solidFill>
                      <a:prstClr val="white"/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Gestão de Espaços</a:t>
                </a:r>
                <a:endParaRPr lang="en-US" sz="1600" b="1" dirty="0">
                  <a:solidFill>
                    <a:prstClr val="white"/>
                  </a:solidFill>
                  <a:latin typeface="Barlow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7FE311D0-BACC-8F8D-85A3-F7AA80976060}"/>
                  </a:ext>
                </a:extLst>
              </p:cNvPr>
              <p:cNvSpPr/>
              <p:nvPr/>
            </p:nvSpPr>
            <p:spPr>
              <a:xfrm>
                <a:off x="266232" y="3408712"/>
                <a:ext cx="2394319" cy="12581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»"/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Flexibilização dos espaços escolares concebidos como ambientes de aprendizagem</a:t>
                </a:r>
              </a:p>
              <a:p>
                <a:pPr marL="285750" indent="-285750">
                  <a:buFontTx/>
                  <a:buChar char="»"/>
                </a:pPr>
                <a:r>
                  <a:rPr lang="pt-BR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rlow" panose="00000500000000000000" pitchFamily="2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Ampliação dos espaços de interação com práticas de linguagem</a:t>
                </a:r>
              </a:p>
            </p:txBody>
          </p:sp>
        </p:grp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0E4148D6-D879-ED39-59CE-CCA9446CD944}"/>
                </a:ext>
              </a:extLst>
            </p:cNvPr>
            <p:cNvSpPr txBox="1"/>
            <p:nvPr/>
          </p:nvSpPr>
          <p:spPr>
            <a:xfrm>
              <a:off x="6063652" y="1807009"/>
              <a:ext cx="16496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prstClr val="white"/>
                  </a:solidFill>
                  <a:latin typeface="Barlow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Gestão do Acompanhamento, monitoramento e avaliação das aprendizagens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1261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B2F7C4-0E52-4139-04CE-86E81F48A101}"/>
              </a:ext>
            </a:extLst>
          </p:cNvPr>
          <p:cNvSpPr/>
          <p:nvPr/>
        </p:nvSpPr>
        <p:spPr>
          <a:xfrm>
            <a:off x="0" y="0"/>
            <a:ext cx="12203151" cy="6858000"/>
          </a:xfrm>
          <a:prstGeom prst="rect">
            <a:avLst/>
          </a:prstGeom>
          <a:solidFill>
            <a:srgbClr val="009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9" name="Picture 18" descr="A green square with a black background&#10;&#10;Description automatically generated">
            <a:extLst>
              <a:ext uri="{FF2B5EF4-FFF2-40B4-BE49-F238E27FC236}">
                <a16:creationId xmlns:a16="http://schemas.microsoft.com/office/drawing/2014/main" id="{FA9A05B2-5850-BAA8-2699-D2F960E8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3235" y="3562540"/>
            <a:ext cx="2668791" cy="28930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1DEE87-9D6E-4683-3842-9FA428A998D9}"/>
              </a:ext>
            </a:extLst>
          </p:cNvPr>
          <p:cNvGrpSpPr/>
          <p:nvPr/>
        </p:nvGrpSpPr>
        <p:grpSpPr>
          <a:xfrm>
            <a:off x="-33453" y="6579535"/>
            <a:ext cx="12355551" cy="530480"/>
            <a:chOff x="0" y="4348975"/>
            <a:chExt cx="12772004" cy="5241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7966F4-7272-2511-C59E-CE2BB9A52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0" y="4348975"/>
              <a:ext cx="6415809" cy="5241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9E078B-69B9-DD92-F1B8-AE7298383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6356195" y="4348975"/>
              <a:ext cx="6415809" cy="524108"/>
            </a:xfrm>
            <a:prstGeom prst="rect">
              <a:avLst/>
            </a:prstGeom>
          </p:spPr>
        </p:pic>
      </p:grpSp>
      <p:pic>
        <p:nvPicPr>
          <p:cNvPr id="13" name="Picture 12" descr="A child reading a book&#10;&#10;Description automatically generated">
            <a:extLst>
              <a:ext uri="{FF2B5EF4-FFF2-40B4-BE49-F238E27FC236}">
                <a16:creationId xmlns:a16="http://schemas.microsoft.com/office/drawing/2014/main" id="{AC6EBA53-7506-6CE7-2366-05A7CDAC85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15" t="12245" r="21759" b="6691"/>
          <a:stretch/>
        </p:blipFill>
        <p:spPr>
          <a:xfrm>
            <a:off x="6115487" y="545545"/>
            <a:ext cx="5916274" cy="6033990"/>
          </a:xfrm>
          <a:prstGeom prst="ellipse">
            <a:avLst/>
          </a:prstGeom>
        </p:spPr>
      </p:pic>
      <p:pic>
        <p:nvPicPr>
          <p:cNvPr id="14" name="Picture 13" descr="A group of green dots&#10;&#10;Description automatically generated">
            <a:extLst>
              <a:ext uri="{FF2B5EF4-FFF2-40B4-BE49-F238E27FC236}">
                <a16:creationId xmlns:a16="http://schemas.microsoft.com/office/drawing/2014/main" id="{A27B1CDD-A492-16FA-0B1F-A58643111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67" y="878535"/>
            <a:ext cx="6752189" cy="898074"/>
          </a:xfrm>
          <a:prstGeom prst="rect">
            <a:avLst/>
          </a:prstGeom>
        </p:spPr>
      </p:pic>
      <p:pic>
        <p:nvPicPr>
          <p:cNvPr id="18" name="Picture 17" descr="A orange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A65ADC93-E776-E5A3-4A30-30BF4E47B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158" y="799645"/>
            <a:ext cx="1802461" cy="195392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4456B01-92B7-077F-6CA8-EAE4D1F3E03A}"/>
              </a:ext>
            </a:extLst>
          </p:cNvPr>
          <p:cNvSpPr txBox="1"/>
          <p:nvPr/>
        </p:nvSpPr>
        <p:spPr>
          <a:xfrm>
            <a:off x="88644" y="4754373"/>
            <a:ext cx="53272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Vale Sans Black" panose="020B0A03020204030204" pitchFamily="34" charset="0"/>
              </a:rPr>
              <a:t>Próximos passos</a:t>
            </a:r>
          </a:p>
        </p:txBody>
      </p:sp>
    </p:spTree>
    <p:extLst>
      <p:ext uri="{BB962C8B-B14F-4D97-AF65-F5344CB8AC3E}">
        <p14:creationId xmlns:p14="http://schemas.microsoft.com/office/powerpoint/2010/main" val="2403551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107F698-31BB-D3BF-A9F1-9C7969BBA1FB}"/>
              </a:ext>
            </a:extLst>
          </p:cNvPr>
          <p:cNvSpPr txBox="1"/>
          <p:nvPr/>
        </p:nvSpPr>
        <p:spPr>
          <a:xfrm>
            <a:off x="342901" y="1268793"/>
            <a:ext cx="6149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Vale Sans" panose="020B0503020204030204"/>
                <a:hlinkClick r:id="rId2"/>
              </a:rPr>
              <a:t>https://rodaeducativa.org.br/</a:t>
            </a:r>
            <a:endParaRPr lang="pt-BR" sz="2400" dirty="0">
              <a:latin typeface="Vale Sans" panose="020B0503020204030204"/>
            </a:endParaRPr>
          </a:p>
          <a:p>
            <a:endParaRPr lang="pt-BR" sz="2400" dirty="0">
              <a:latin typeface="Vale Sans" panose="020B0503020204030204"/>
            </a:endParaRPr>
          </a:p>
        </p:txBody>
      </p:sp>
      <p:sp>
        <p:nvSpPr>
          <p:cNvPr id="6" name="CaixaDeTexto 6">
            <a:extLst>
              <a:ext uri="{FF2B5EF4-FFF2-40B4-BE49-F238E27FC236}">
                <a16:creationId xmlns:a16="http://schemas.microsoft.com/office/drawing/2014/main" id="{C184040D-4725-A0C3-6BC2-0ABA32468D75}"/>
              </a:ext>
            </a:extLst>
          </p:cNvPr>
          <p:cNvSpPr txBox="1"/>
          <p:nvPr/>
        </p:nvSpPr>
        <p:spPr>
          <a:xfrm>
            <a:off x="116095" y="83853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Espaço Digital de Formação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1B20EFB-914B-B7CC-6D23-09D6EFBA9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1962613"/>
            <a:ext cx="3909911" cy="44647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5EE0A4C-44DE-A307-5AB5-CCAD433B6FD9}"/>
              </a:ext>
            </a:extLst>
          </p:cNvPr>
          <p:cNvSpPr txBox="1"/>
          <p:nvPr/>
        </p:nvSpPr>
        <p:spPr>
          <a:xfrm>
            <a:off x="6360590" y="990983"/>
            <a:ext cx="28136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400" dirty="0">
              <a:latin typeface="Vale Sans" panose="020B0503020204030204"/>
            </a:endParaRPr>
          </a:p>
          <a:p>
            <a:r>
              <a:rPr lang="pt-BR" sz="2400" dirty="0">
                <a:latin typeface="Vale Sans" panose="020B0503020204030204"/>
              </a:rPr>
              <a:t>Só temos inscritas:</a:t>
            </a:r>
          </a:p>
          <a:p>
            <a:endParaRPr lang="pt-BR" sz="2400" dirty="0">
              <a:latin typeface="Vale Sans" panose="020B0503020204030204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latin typeface="Vale Sans" panose="020B0503020204030204"/>
              </a:rPr>
              <a:t>Adriana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latin typeface="Vale Sans" panose="020B0503020204030204"/>
              </a:rPr>
              <a:t>Karina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latin typeface="Vale Sans" panose="020B0503020204030204"/>
              </a:rPr>
              <a:t>Marta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latin typeface="Vale Sans" panose="020B0503020204030204"/>
              </a:rPr>
              <a:t>Zuleika</a:t>
            </a:r>
          </a:p>
        </p:txBody>
      </p:sp>
      <p:pic>
        <p:nvPicPr>
          <p:cNvPr id="4" name="Imagem 3" descr="Código QR&#10;&#10;O conteúdo gerado por IA pode estar incorreto.">
            <a:extLst>
              <a:ext uri="{FF2B5EF4-FFF2-40B4-BE49-F238E27FC236}">
                <a16:creationId xmlns:a16="http://schemas.microsoft.com/office/drawing/2014/main" id="{F6A7C867-0DD7-2DA5-5759-700927A02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90" y="4363445"/>
            <a:ext cx="1300007" cy="1383216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6A7297D-E431-8381-87B6-AF0633815B22}"/>
              </a:ext>
            </a:extLst>
          </p:cNvPr>
          <p:cNvSpPr/>
          <p:nvPr/>
        </p:nvSpPr>
        <p:spPr>
          <a:xfrm>
            <a:off x="6374629" y="3798043"/>
            <a:ext cx="4304257" cy="250742"/>
          </a:xfrm>
          <a:prstGeom prst="roundRect">
            <a:avLst/>
          </a:prstGeom>
          <a:solidFill>
            <a:srgbClr val="ECB1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Vale Sans" panose="020B0503020204030204" pitchFamily="34" charset="77"/>
              </a:rPr>
              <a:t>CADASTRO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B7EA845-C609-DE91-BDFF-F9B6FC3032D5}"/>
              </a:ext>
            </a:extLst>
          </p:cNvPr>
          <p:cNvSpPr txBox="1"/>
          <p:nvPr/>
        </p:nvSpPr>
        <p:spPr>
          <a:xfrm>
            <a:off x="6492797" y="5881356"/>
            <a:ext cx="47396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Vale Sans" panose="020B0503020204030204"/>
                <a:hlinkClick r:id="rId5"/>
              </a:rPr>
              <a:t>http://bit.ly/trilhoscadastr25</a:t>
            </a:r>
            <a:endParaRPr lang="pt-BR" sz="2400" dirty="0">
              <a:latin typeface="Vale Sans" panose="020B0503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3858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2F7AF0CC-C57C-9D6B-D8C4-7D4151CC0ED7}"/>
              </a:ext>
            </a:extLst>
          </p:cNvPr>
          <p:cNvSpPr txBox="1"/>
          <p:nvPr/>
        </p:nvSpPr>
        <p:spPr>
          <a:xfrm>
            <a:off x="160700" y="239307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ATIVIDADE PRÁTICA – CICLO 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8155B47-62F7-D60A-7AC2-6238CBAB26E3}"/>
              </a:ext>
            </a:extLst>
          </p:cNvPr>
          <p:cNvSpPr txBox="1"/>
          <p:nvPr/>
        </p:nvSpPr>
        <p:spPr>
          <a:xfrm>
            <a:off x="511629" y="1240548"/>
            <a:ext cx="10189029" cy="437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Orientação: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400" b="1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Planejamento de uma pauta </a:t>
            </a:r>
            <a:r>
              <a:rPr lang="pt-BR" sz="2400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para a realização de uma reunião com a dupla gestora (diretor e articulador) retomando as etapas para implementação da Ação Institucional, apoiando e acompanhando o Plano de Ação para que a ação seja implementada.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buNone/>
            </a:pPr>
            <a:r>
              <a:rPr lang="pt-BR" sz="2400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*O objetivo desta reunião é garantir que a dupla gestora saia desta reunião sabendo como desencadear as ações junto aos professores, estudantes e equipe para que a implementação aconteça.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22495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ADE74AA6-6D05-EEF3-1EFC-CB87C567E64F}"/>
              </a:ext>
            </a:extLst>
          </p:cNvPr>
          <p:cNvSpPr txBox="1"/>
          <p:nvPr/>
        </p:nvSpPr>
        <p:spPr>
          <a:xfrm>
            <a:off x="160700" y="239307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Encaminhamentos: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99416AD-4D89-2F40-E4A5-C21F2642D46E}"/>
              </a:ext>
            </a:extLst>
          </p:cNvPr>
          <p:cNvSpPr txBox="1"/>
          <p:nvPr/>
        </p:nvSpPr>
        <p:spPr>
          <a:xfrm>
            <a:off x="258670" y="1190847"/>
            <a:ext cx="1114398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b="0" i="0" kern="1200" dirty="0">
                <a:solidFill>
                  <a:srgbClr val="009182"/>
                </a:solidFill>
                <a:latin typeface="Vale Sans Light" panose="020B0403020204030204" pitchFamily="34" charset="0"/>
                <a:cs typeface="Calibri"/>
              </a:rPr>
              <a:t>Rever com a equipe a escuta dos diretores. (Equipe)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000" b="0" i="0" kern="1200" dirty="0">
              <a:solidFill>
                <a:srgbClr val="009182"/>
              </a:solidFill>
              <a:latin typeface="Vale Sans Light" panose="020B0403020204030204" pitchFamily="34" charset="0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srgbClr val="009182"/>
                </a:solidFill>
                <a:latin typeface="Vale Sans Light" panose="020B0403020204030204" pitchFamily="34" charset="0"/>
                <a:cs typeface="Calibri"/>
              </a:rPr>
              <a:t>Pedir no grupo dos diretores para que preencham a Ação institucional que está sendo implementada na sua escola. (Karina)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000" dirty="0">
              <a:solidFill>
                <a:srgbClr val="009182"/>
              </a:solidFill>
              <a:latin typeface="Vale Sans Light" panose="020B0403020204030204" pitchFamily="34" charset="0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b="0" i="0" kern="1200" dirty="0">
                <a:solidFill>
                  <a:srgbClr val="009182"/>
                </a:solidFill>
                <a:latin typeface="Vale Sans Light" panose="020B0403020204030204" pitchFamily="34" charset="0"/>
                <a:cs typeface="Calibri"/>
              </a:rPr>
              <a:t>Acompanhamento do Plano de Ação organização implementação das próximas etapas da Ação Institucional. (Equipe)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000" b="0" i="0" kern="1200" dirty="0">
              <a:solidFill>
                <a:srgbClr val="009182"/>
              </a:solidFill>
              <a:latin typeface="Vale Sans Light" panose="020B0403020204030204" pitchFamily="34" charset="0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b="0" i="0" kern="1200" dirty="0">
                <a:solidFill>
                  <a:srgbClr val="009182"/>
                </a:solidFill>
                <a:latin typeface="Vale Sans Light" panose="020B0403020204030204" pitchFamily="34" charset="0"/>
                <a:cs typeface="Calibri"/>
              </a:rPr>
              <a:t>Estudo e aprofundamento e compartilhamento das</a:t>
            </a:r>
            <a:r>
              <a:rPr lang="pt-BR" sz="2000" b="0" i="0" kern="1200" baseline="0" dirty="0">
                <a:solidFill>
                  <a:srgbClr val="009182"/>
                </a:solidFill>
                <a:latin typeface="Vale Sans Light" panose="020B0403020204030204" pitchFamily="34" charset="0"/>
                <a:cs typeface="Calibri"/>
              </a:rPr>
              <a:t> etapas no Espaço Digital de Formação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2000" b="0" i="0" kern="1200" baseline="0" dirty="0">
              <a:solidFill>
                <a:srgbClr val="009182"/>
              </a:solidFill>
              <a:latin typeface="Vale Sans Light" panose="020B0403020204030204" pitchFamily="34" charset="0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000" b="0" i="0" kern="1200" baseline="0" dirty="0">
                <a:solidFill>
                  <a:srgbClr val="009182"/>
                </a:solidFill>
                <a:latin typeface="Vale Sans Light" panose="020B0403020204030204" pitchFamily="34" charset="0"/>
                <a:cs typeface="Calibri"/>
              </a:rPr>
              <a:t>Ciclo 3 - Encontro online: </a:t>
            </a:r>
            <a:r>
              <a:rPr lang="pt-BR" sz="2000" b="1" i="0" kern="1200" baseline="0" dirty="0">
                <a:solidFill>
                  <a:srgbClr val="009182"/>
                </a:solidFill>
                <a:latin typeface="Vale Sans Light" panose="020B0403020204030204" pitchFamily="34" charset="0"/>
                <a:cs typeface="Calibri"/>
              </a:rPr>
              <a:t>__ de outubro de 2025</a:t>
            </a:r>
          </a:p>
        </p:txBody>
      </p:sp>
    </p:spTree>
    <p:extLst>
      <p:ext uri="{BB962C8B-B14F-4D97-AF65-F5344CB8AC3E}">
        <p14:creationId xmlns:p14="http://schemas.microsoft.com/office/powerpoint/2010/main" val="611810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3">
            <a:extLst>
              <a:ext uri="{FF2B5EF4-FFF2-40B4-BE49-F238E27FC236}">
                <a16:creationId xmlns:a16="http://schemas.microsoft.com/office/drawing/2014/main" id="{1DF141B1-5791-738D-078E-13E917E389F8}"/>
              </a:ext>
            </a:extLst>
          </p:cNvPr>
          <p:cNvSpPr/>
          <p:nvPr/>
        </p:nvSpPr>
        <p:spPr>
          <a:xfrm>
            <a:off x="420143" y="1659357"/>
            <a:ext cx="4606343" cy="553998"/>
          </a:xfrm>
          <a:prstGeom prst="roundRect">
            <a:avLst/>
          </a:prstGeom>
          <a:solidFill>
            <a:srgbClr val="ECB1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Vale Sans" panose="020B0503020204030204" pitchFamily="34" charset="77"/>
              </a:rPr>
              <a:t>Avaliação de Satisfação</a:t>
            </a:r>
          </a:p>
        </p:txBody>
      </p:sp>
      <p:sp>
        <p:nvSpPr>
          <p:cNvPr id="10" name="CaixaDeTexto 6">
            <a:extLst>
              <a:ext uri="{FF2B5EF4-FFF2-40B4-BE49-F238E27FC236}">
                <a16:creationId xmlns:a16="http://schemas.microsoft.com/office/drawing/2014/main" id="{0FC8DAEF-0DF7-FC51-42F9-A9A9AE883CAB}"/>
              </a:ext>
            </a:extLst>
          </p:cNvPr>
          <p:cNvSpPr txBox="1"/>
          <p:nvPr/>
        </p:nvSpPr>
        <p:spPr>
          <a:xfrm>
            <a:off x="300400" y="316591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Avaliação e presença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3B4B5DF-1EA1-5F77-C65C-F4E008DDAD70}"/>
              </a:ext>
            </a:extLst>
          </p:cNvPr>
          <p:cNvSpPr txBox="1"/>
          <p:nvPr/>
        </p:nvSpPr>
        <p:spPr>
          <a:xfrm>
            <a:off x="539886" y="529792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Vale Sans" panose="020B0503020204030204"/>
                <a:hlinkClick r:id="rId2"/>
              </a:rPr>
              <a:t>http://bit.ly/av-trilhos-2025</a:t>
            </a:r>
            <a:endParaRPr lang="pt-BR" sz="2800" dirty="0">
              <a:latin typeface="Vale Sans" panose="020B0503020204030204"/>
            </a:endParaRPr>
          </a:p>
        </p:txBody>
      </p:sp>
      <p:pic>
        <p:nvPicPr>
          <p:cNvPr id="3" name="Imagem 2" descr="Código QR&#10;&#10;O conteúdo gerado por IA pode estar incorreto.">
            <a:extLst>
              <a:ext uri="{FF2B5EF4-FFF2-40B4-BE49-F238E27FC236}">
                <a16:creationId xmlns:a16="http://schemas.microsoft.com/office/drawing/2014/main" id="{2626E447-E665-0345-A84F-C27024567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22" y="2587695"/>
            <a:ext cx="2152507" cy="2290282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A0E621A-2B82-2A15-C27E-20394BFC89BD}"/>
              </a:ext>
            </a:extLst>
          </p:cNvPr>
          <p:cNvSpPr/>
          <p:nvPr/>
        </p:nvSpPr>
        <p:spPr>
          <a:xfrm>
            <a:off x="6635886" y="1659357"/>
            <a:ext cx="4606343" cy="553998"/>
          </a:xfrm>
          <a:prstGeom prst="roundRect">
            <a:avLst/>
          </a:prstGeom>
          <a:solidFill>
            <a:srgbClr val="ECB1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Vale Sans" panose="020B0503020204030204" pitchFamily="34" charset="77"/>
              </a:rPr>
              <a:t>CADASTRO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9D721C3-9B2D-70E9-0462-E3614AD2A392}"/>
              </a:ext>
            </a:extLst>
          </p:cNvPr>
          <p:cNvSpPr txBox="1"/>
          <p:nvPr/>
        </p:nvSpPr>
        <p:spPr>
          <a:xfrm>
            <a:off x="7097486" y="5198643"/>
            <a:ext cx="4689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Vale Sans" panose="020B0503020204030204"/>
                <a:hlinkClick r:id="rId4"/>
              </a:rPr>
              <a:t>http://bit.ly/trilhoscadastr25</a:t>
            </a:r>
            <a:endParaRPr lang="pt-BR" sz="2800" dirty="0">
              <a:latin typeface="Vale Sans" panose="020B0503020204030204"/>
            </a:endParaRPr>
          </a:p>
        </p:txBody>
      </p:sp>
      <p:pic>
        <p:nvPicPr>
          <p:cNvPr id="9" name="Imagem 8" descr="Código QR&#10;&#10;O conteúdo gerado por IA pode estar incorreto.">
            <a:extLst>
              <a:ext uri="{FF2B5EF4-FFF2-40B4-BE49-F238E27FC236}">
                <a16:creationId xmlns:a16="http://schemas.microsoft.com/office/drawing/2014/main" id="{E7D25720-E12D-1B29-7CF5-55663946F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32274" r="7391" b="19365"/>
          <a:stretch>
            <a:fillRect/>
          </a:stretch>
        </p:blipFill>
        <p:spPr>
          <a:xfrm>
            <a:off x="1480460" y="2749207"/>
            <a:ext cx="2307771" cy="229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1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835027-737F-1CD1-7ADE-C2DBFA233E23}"/>
              </a:ext>
            </a:extLst>
          </p:cNvPr>
          <p:cNvSpPr/>
          <p:nvPr/>
        </p:nvSpPr>
        <p:spPr>
          <a:xfrm>
            <a:off x="0" y="-811440"/>
            <a:ext cx="12203151" cy="4627756"/>
          </a:xfrm>
          <a:prstGeom prst="rect">
            <a:avLst/>
          </a:prstGeom>
          <a:solidFill>
            <a:srgbClr val="009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5" name="Google Shape;245;p12"/>
          <p:cNvSpPr txBox="1"/>
          <p:nvPr/>
        </p:nvSpPr>
        <p:spPr>
          <a:xfrm>
            <a:off x="9643069" y="5112736"/>
            <a:ext cx="10480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7F7F7F"/>
                </a:solidFill>
                <a:latin typeface="Vale Sans" panose="020B0503020204030204" pitchFamily="34" charset="0"/>
                <a:ea typeface="Calibri"/>
                <a:cs typeface="Calibri"/>
                <a:sym typeface="Calibri"/>
              </a:rPr>
              <a:t>INICIATIVA</a:t>
            </a:r>
            <a:endParaRPr dirty="0">
              <a:latin typeface="Vale Sans" panose="020B0503020204030204" pitchFamily="34" charset="0"/>
            </a:endParaRPr>
          </a:p>
        </p:txBody>
      </p:sp>
      <p:sp>
        <p:nvSpPr>
          <p:cNvPr id="246" name="Google Shape;246;p12"/>
          <p:cNvSpPr txBox="1"/>
          <p:nvPr/>
        </p:nvSpPr>
        <p:spPr>
          <a:xfrm>
            <a:off x="1262285" y="5112736"/>
            <a:ext cx="186847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7F7F7F"/>
                </a:solidFill>
                <a:latin typeface="Vale Sans" panose="020B0503020204030204" pitchFamily="34" charset="0"/>
                <a:ea typeface="Calibri"/>
                <a:cs typeface="Calibri"/>
                <a:sym typeface="Calibri"/>
              </a:rPr>
              <a:t>PARCEIRO</a:t>
            </a:r>
            <a:endParaRPr dirty="0">
              <a:latin typeface="Vale Sans" panose="020B0503020204030204" pitchFamily="34" charset="0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82075B2B-4540-942D-38E8-17F5C7B81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86" b="21481"/>
          <a:stretch/>
        </p:blipFill>
        <p:spPr>
          <a:xfrm>
            <a:off x="802189" y="5364435"/>
            <a:ext cx="2608779" cy="888384"/>
          </a:xfrm>
          <a:prstGeom prst="rect">
            <a:avLst/>
          </a:prstGeom>
        </p:spPr>
      </p:pic>
      <p:pic>
        <p:nvPicPr>
          <p:cNvPr id="7" name="Picture 6" descr="A group of green dots&#10;&#10;Description automatically generated">
            <a:extLst>
              <a:ext uri="{FF2B5EF4-FFF2-40B4-BE49-F238E27FC236}">
                <a16:creationId xmlns:a16="http://schemas.microsoft.com/office/drawing/2014/main" id="{400A72B0-945A-A399-902F-AA67C38BC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450" y="89168"/>
            <a:ext cx="5071942" cy="6745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47F5B1-B708-31A1-F155-54561AF43131}"/>
              </a:ext>
            </a:extLst>
          </p:cNvPr>
          <p:cNvGrpSpPr/>
          <p:nvPr/>
        </p:nvGrpSpPr>
        <p:grpSpPr>
          <a:xfrm>
            <a:off x="-33453" y="3537535"/>
            <a:ext cx="12355551" cy="530480"/>
            <a:chOff x="0" y="4348975"/>
            <a:chExt cx="12772004" cy="5241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CBE491-7820-9A19-5F0E-0750B7457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0" y="4348975"/>
              <a:ext cx="6415809" cy="5241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40FBDA-7630-50D3-7694-E2399F157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6356195" y="4348975"/>
              <a:ext cx="6415809" cy="524108"/>
            </a:xfrm>
            <a:prstGeom prst="rect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E0061213-263C-BFE8-1B65-E400AD3C30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050" y="5375841"/>
            <a:ext cx="2514115" cy="9941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08083-23DA-F3B4-1E2A-98277472B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DF8DC1E3-785D-D45F-95D6-A19DF6508104}"/>
              </a:ext>
            </a:extLst>
          </p:cNvPr>
          <p:cNvSpPr txBox="1"/>
          <p:nvPr/>
        </p:nvSpPr>
        <p:spPr>
          <a:xfrm>
            <a:off x="404496" y="290613"/>
            <a:ext cx="9336266" cy="60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OBJETIVOS DE APRENDIZAGEM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0BDFEE6-7D90-9CF8-414F-A30352F048D2}"/>
              </a:ext>
            </a:extLst>
          </p:cNvPr>
          <p:cNvSpPr txBox="1"/>
          <p:nvPr/>
        </p:nvSpPr>
        <p:spPr>
          <a:xfrm>
            <a:off x="404496" y="1151245"/>
            <a:ext cx="11112590" cy="4192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1800" b="1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Que os participantes, no decorrer do encontro, possam: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endParaRPr lang="pt-BR" sz="1800" b="1" dirty="0">
              <a:effectLst/>
              <a:latin typeface="Vale Sans" panose="020B0503020204030204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⇒"/>
            </a:pPr>
            <a:r>
              <a:rPr lang="pt-BR" sz="1800" u="none" strike="noStrike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Avançar na compreensão do momento cultural reconhecendo a oportunidade de ampliação do repertório e o impacto na formação de estudantes, professores e diretores como leitores. </a:t>
            </a:r>
            <a:endParaRPr lang="pt-BR" sz="1800" u="none" strike="noStrike" dirty="0">
              <a:effectLst/>
              <a:latin typeface="Vale Sans" panose="020B0503020204030204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⇒"/>
            </a:pPr>
            <a:r>
              <a:rPr lang="pt-BR" sz="1800" u="none" strike="noStrike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Compreender a potência da escuta dos diretores para que possam organizar o acompanhamento das escolas e dos diretores que mais precisam de apoio (pouca experiência, dificuldades na gestão de pessoas, organização da rotina da escola, acompanhamento dos processos de ensino e aprendizagem…).</a:t>
            </a:r>
            <a:endParaRPr lang="pt-BR" sz="1800" u="none" strike="noStrike" dirty="0">
              <a:effectLst/>
              <a:latin typeface="Vale Sans" panose="020B0503020204030204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⇒"/>
            </a:pPr>
            <a:r>
              <a:rPr lang="pt-BR" sz="1800" u="none" strike="noStrike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Reconhecer o Trabalho de Campo como uma ação de acompanhamento do processo de ensino e aprendizagem e de fortalecimento da articulação com e entre as escolas da rede.</a:t>
            </a:r>
            <a:endParaRPr lang="pt-BR" sz="1800" u="none" strike="noStrike" dirty="0">
              <a:effectLst/>
              <a:latin typeface="Vale Sans" panose="020B0503020204030204"/>
              <a:ea typeface="Noto Sans Symbols"/>
              <a:cs typeface="Noto Sans Symbols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⇒"/>
            </a:pPr>
            <a:r>
              <a:rPr lang="pt-BR" sz="1800" u="none" strike="noStrike" dirty="0">
                <a:effectLst/>
                <a:latin typeface="Vale Sans" panose="020B0503020204030204"/>
                <a:ea typeface="Vale Sans" panose="020B0503020204030204"/>
                <a:cs typeface="Vale Sans" panose="020B0503020204030204"/>
              </a:rPr>
              <a:t>Planejar o apoio e acompanhamento da implementação da ação Institucional derivada da escuta dos estudantes que impacte a aprendizagem dos estudantes e amplie o conhecimento dos diretores sobre processos de gestão. (planejamento, implementação, acompanhamento, intervenção e avaliação…).             </a:t>
            </a:r>
            <a:endParaRPr lang="pt-BR" sz="1800" u="none" strike="noStrike" dirty="0">
              <a:effectLst/>
              <a:latin typeface="Vale Sans" panose="020B0503020204030204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72615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2A411-ADD6-8236-A20B-E6D541B63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A yellow flower on a black background&#10;&#10;Description automatically generated">
            <a:extLst>
              <a:ext uri="{FF2B5EF4-FFF2-40B4-BE49-F238E27FC236}">
                <a16:creationId xmlns:a16="http://schemas.microsoft.com/office/drawing/2014/main" id="{AC4A524F-58A5-0F41-EE81-5FEAF8A79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713" y="8296"/>
            <a:ext cx="1914809" cy="2075718"/>
          </a:xfrm>
          <a:prstGeom prst="rect">
            <a:avLst/>
          </a:prstGeom>
        </p:spPr>
      </p:pic>
      <p:sp>
        <p:nvSpPr>
          <p:cNvPr id="3" name="CaixaDeTexto 6">
            <a:extLst>
              <a:ext uri="{FF2B5EF4-FFF2-40B4-BE49-F238E27FC236}">
                <a16:creationId xmlns:a16="http://schemas.microsoft.com/office/drawing/2014/main" id="{A80CBC27-CDF7-1FE6-434B-0FE115152140}"/>
              </a:ext>
            </a:extLst>
          </p:cNvPr>
          <p:cNvSpPr txBox="1"/>
          <p:nvPr/>
        </p:nvSpPr>
        <p:spPr>
          <a:xfrm>
            <a:off x="404496" y="290613"/>
            <a:ext cx="9336266" cy="60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MOMENTO CULTURAL</a:t>
            </a:r>
          </a:p>
        </p:txBody>
      </p:sp>
      <p:sp>
        <p:nvSpPr>
          <p:cNvPr id="4" name="CaixaDeTexto 2">
            <a:extLst>
              <a:ext uri="{FF2B5EF4-FFF2-40B4-BE49-F238E27FC236}">
                <a16:creationId xmlns:a16="http://schemas.microsoft.com/office/drawing/2014/main" id="{E0A56D44-CA1F-50AB-F26C-B4AD3D42EEB6}"/>
              </a:ext>
            </a:extLst>
          </p:cNvPr>
          <p:cNvSpPr txBox="1"/>
          <p:nvPr/>
        </p:nvSpPr>
        <p:spPr>
          <a:xfrm>
            <a:off x="330013" y="1046155"/>
            <a:ext cx="6756587" cy="4004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Antônio Bispo dos Santos é ativista dos povos quilombolas, filósofo, professor e um dos intelectuais orgânicos mais influentes da atualidade.</a:t>
            </a:r>
          </a:p>
          <a:p>
            <a:pPr algn="just"/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Nascido em </a:t>
            </a:r>
            <a:r>
              <a:rPr lang="pt-BR" dirty="0" err="1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Francinópolis</a:t>
            </a: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, no dia 10 de dezembro de 1959, no vale do rio Berlengas, no Piauí, Nêgo Bispo, como também é conhecido, foi o primeiro de sua família a ser alfabetizado e cresceu entre os saberes de mestres e mestras do quilombo Saco Curtume, localizado no município de São João do Piauí, a cerca de 400 quilômetros de Teresina.</a:t>
            </a:r>
          </a:p>
          <a:p>
            <a:pPr algn="just"/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O filósofo quilombola ministrou cursos e palestras por todo o Brasil, sendo ainda professor convidado do Encontro de Saberes da Universidade de Brasília (UnB) e da Formação Transversal em Saberes Tradicionais da Universidade Federal de Minas Gerais (UFMG).</a:t>
            </a:r>
          </a:p>
          <a:p>
            <a:pPr algn="just"/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Faleceu em 2023, aos 63 anos em São João do Piauí</a:t>
            </a:r>
          </a:p>
        </p:txBody>
      </p:sp>
      <p:pic>
        <p:nvPicPr>
          <p:cNvPr id="1026" name="Picture 2" descr="Nota de pesar | Antônio Bispo dos Santos presente!">
            <a:extLst>
              <a:ext uri="{FF2B5EF4-FFF2-40B4-BE49-F238E27FC236}">
                <a16:creationId xmlns:a16="http://schemas.microsoft.com/office/drawing/2014/main" id="{E8026E1A-0906-6B5C-0688-D6D1C67C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09" y="1436235"/>
            <a:ext cx="4352334" cy="289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6">
            <a:extLst>
              <a:ext uri="{FF2B5EF4-FFF2-40B4-BE49-F238E27FC236}">
                <a16:creationId xmlns:a16="http://schemas.microsoft.com/office/drawing/2014/main" id="{B2F6E63B-FE54-F56D-79CE-6935BA1231EB}"/>
              </a:ext>
            </a:extLst>
          </p:cNvPr>
          <p:cNvSpPr txBox="1"/>
          <p:nvPr/>
        </p:nvSpPr>
        <p:spPr>
          <a:xfrm>
            <a:off x="7702551" y="694770"/>
            <a:ext cx="3421689" cy="54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24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Antônio Bispo dos Santos</a:t>
            </a:r>
          </a:p>
        </p:txBody>
      </p:sp>
      <p:pic>
        <p:nvPicPr>
          <p:cNvPr id="6" name="Picture 2" descr="Nota de pesar | Antônio Bispo dos Santos presente!">
            <a:extLst>
              <a:ext uri="{FF2B5EF4-FFF2-40B4-BE49-F238E27FC236}">
                <a16:creationId xmlns:a16="http://schemas.microsoft.com/office/drawing/2014/main" id="{C51E3767-D546-9EF2-28EB-98070AE4A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51" y="1436235"/>
            <a:ext cx="4352334" cy="289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79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7DFC29A-983D-A419-80DF-15F5B319AACA}"/>
              </a:ext>
            </a:extLst>
          </p:cNvPr>
          <p:cNvSpPr txBox="1"/>
          <p:nvPr/>
        </p:nvSpPr>
        <p:spPr>
          <a:xfrm>
            <a:off x="130628" y="63903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https://www.instagram.com/reel/DIwEquTOYhW/</a:t>
            </a:r>
          </a:p>
        </p:txBody>
      </p:sp>
      <p:pic>
        <p:nvPicPr>
          <p:cNvPr id="7" name="Mídia Online 6" title="Da praça Publica ao Quilombo - 09/06/2023 - #aFeiraDoLivro">
            <a:hlinkClick r:id="" action="ppaction://media"/>
            <a:extLst>
              <a:ext uri="{FF2B5EF4-FFF2-40B4-BE49-F238E27FC236}">
                <a16:creationId xmlns:a16="http://schemas.microsoft.com/office/drawing/2014/main" id="{79D061D6-F286-D47A-5DBE-ABAC68826A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5886" y="232229"/>
            <a:ext cx="10501085" cy="593311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2DBF742-F10C-58E9-DD3D-3E8BC68C40DD}"/>
              </a:ext>
            </a:extLst>
          </p:cNvPr>
          <p:cNvSpPr txBox="1"/>
          <p:nvPr/>
        </p:nvSpPr>
        <p:spPr>
          <a:xfrm>
            <a:off x="7489372" y="5723826"/>
            <a:ext cx="3657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u="none" strike="noStrike" dirty="0">
                <a:solidFill>
                  <a:srgbClr val="FFFFFF"/>
                </a:solidFill>
                <a:effectLst/>
                <a:latin typeface="YouTube Noto"/>
                <a:hlinkClick r:id="rId4" tooltip="Compartilhar link"/>
              </a:rPr>
              <a:t>https://youtu.be/Zyu8VmFHo9I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245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foto, em pé&#10;&#10;O conteúdo gerado por IA pode estar incorreto.">
            <a:extLst>
              <a:ext uri="{FF2B5EF4-FFF2-40B4-BE49-F238E27FC236}">
                <a16:creationId xmlns:a16="http://schemas.microsoft.com/office/drawing/2014/main" id="{8E2F0606-A6C8-0B46-2F1E-0D6302A0F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9" y="769932"/>
            <a:ext cx="3442975" cy="5318136"/>
          </a:xfrm>
          <a:prstGeom prst="rect">
            <a:avLst/>
          </a:prstGeom>
        </p:spPr>
      </p:pic>
      <p:pic>
        <p:nvPicPr>
          <p:cNvPr id="8" name="Imagem 7" descr="Jornal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C95D5913-97F8-F6D6-677E-EC5E6626F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85" y="263522"/>
            <a:ext cx="4372560" cy="5919563"/>
          </a:xfrm>
          <a:prstGeom prst="rect">
            <a:avLst/>
          </a:prstGeom>
        </p:spPr>
      </p:pic>
      <p:sp>
        <p:nvSpPr>
          <p:cNvPr id="9" name="CaixaDeTexto 6">
            <a:extLst>
              <a:ext uri="{FF2B5EF4-FFF2-40B4-BE49-F238E27FC236}">
                <a16:creationId xmlns:a16="http://schemas.microsoft.com/office/drawing/2014/main" id="{6B8B119D-C50C-BD22-A014-7BDFBFA36B7E}"/>
              </a:ext>
            </a:extLst>
          </p:cNvPr>
          <p:cNvSpPr txBox="1"/>
          <p:nvPr/>
        </p:nvSpPr>
        <p:spPr>
          <a:xfrm>
            <a:off x="165010" y="73468"/>
            <a:ext cx="9336266" cy="60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MOMENTO CULTURAL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5FBF73E-4265-F612-932B-683BB68630E5}"/>
              </a:ext>
            </a:extLst>
          </p:cNvPr>
          <p:cNvSpPr txBox="1"/>
          <p:nvPr/>
        </p:nvSpPr>
        <p:spPr>
          <a:xfrm>
            <a:off x="9951489" y="6373139"/>
            <a:ext cx="9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YouTube Noto"/>
              </a:rPr>
              <a:t>p.24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2461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2C7F3F-F3AD-1F92-C025-DA638A4ED7BF}"/>
              </a:ext>
            </a:extLst>
          </p:cNvPr>
          <p:cNvSpPr/>
          <p:nvPr/>
        </p:nvSpPr>
        <p:spPr>
          <a:xfrm>
            <a:off x="-33453" y="0"/>
            <a:ext cx="12236604" cy="6858000"/>
          </a:xfrm>
          <a:prstGeom prst="rect">
            <a:avLst/>
          </a:prstGeom>
          <a:solidFill>
            <a:srgbClr val="009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Picture 8" descr="A green square with a black background&#10;&#10;Description automatically generated">
            <a:extLst>
              <a:ext uri="{FF2B5EF4-FFF2-40B4-BE49-F238E27FC236}">
                <a16:creationId xmlns:a16="http://schemas.microsoft.com/office/drawing/2014/main" id="{365599B8-8695-9846-ECA4-046FA65BE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702" y="-56471"/>
            <a:ext cx="3906284" cy="4234543"/>
          </a:xfrm>
          <a:prstGeom prst="rect">
            <a:avLst/>
          </a:prstGeom>
        </p:spPr>
      </p:pic>
      <p:pic>
        <p:nvPicPr>
          <p:cNvPr id="21" name="Picture 20" descr="A child sitting at a desk writing on paper&#10;&#10;Description automatically generated">
            <a:extLst>
              <a:ext uri="{FF2B5EF4-FFF2-40B4-BE49-F238E27FC236}">
                <a16:creationId xmlns:a16="http://schemas.microsoft.com/office/drawing/2014/main" id="{3E71DF53-9170-AD38-16C1-81A4695A7A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11" t="1268" r="20308"/>
          <a:stretch/>
        </p:blipFill>
        <p:spPr>
          <a:xfrm>
            <a:off x="6151386" y="556431"/>
            <a:ext cx="5858603" cy="6033990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0AB28F8-EE8C-F3FA-3C07-BF5AF580F283}"/>
              </a:ext>
            </a:extLst>
          </p:cNvPr>
          <p:cNvGrpSpPr/>
          <p:nvPr/>
        </p:nvGrpSpPr>
        <p:grpSpPr>
          <a:xfrm>
            <a:off x="-33453" y="6579535"/>
            <a:ext cx="12355551" cy="530480"/>
            <a:chOff x="0" y="4348975"/>
            <a:chExt cx="12772004" cy="5241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E6C4FB-632A-47E6-495E-0437E1025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0" y="4348975"/>
              <a:ext cx="6415809" cy="5241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1FC248-4CC2-FC4F-70CA-AE402E11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6356195" y="4348975"/>
              <a:ext cx="6415809" cy="524108"/>
            </a:xfrm>
            <a:prstGeom prst="rect">
              <a:avLst/>
            </a:prstGeom>
          </p:spPr>
        </p:pic>
      </p:grpSp>
      <p:pic>
        <p:nvPicPr>
          <p:cNvPr id="16" name="Picture 15" descr="A group of green dots&#10;&#10;Description automatically generated">
            <a:extLst>
              <a:ext uri="{FF2B5EF4-FFF2-40B4-BE49-F238E27FC236}">
                <a16:creationId xmlns:a16="http://schemas.microsoft.com/office/drawing/2014/main" id="{2858C720-B189-FC25-6DA5-2CD133A1B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056" y="5358432"/>
            <a:ext cx="6752189" cy="898074"/>
          </a:xfrm>
          <a:prstGeom prst="rect">
            <a:avLst/>
          </a:prstGeom>
        </p:spPr>
      </p:pic>
      <p:pic>
        <p:nvPicPr>
          <p:cNvPr id="17" name="Picture 16" descr="A yellow flower on a black background&#10;&#10;Description automatically generated">
            <a:extLst>
              <a:ext uri="{FF2B5EF4-FFF2-40B4-BE49-F238E27FC236}">
                <a16:creationId xmlns:a16="http://schemas.microsoft.com/office/drawing/2014/main" id="{BFA52268-8C9B-5F89-02D2-05BDF19065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2272" y="1820461"/>
            <a:ext cx="1914809" cy="207571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E805BCC-3CF3-4766-1D28-901059040E66}"/>
              </a:ext>
            </a:extLst>
          </p:cNvPr>
          <p:cNvSpPr txBox="1"/>
          <p:nvPr/>
        </p:nvSpPr>
        <p:spPr>
          <a:xfrm>
            <a:off x="66970" y="5375963"/>
            <a:ext cx="7259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Vale Sans Black" panose="020B0A03020204030204" pitchFamily="34" charset="0"/>
              </a:rPr>
              <a:t>Socialização da escuta dos diretores</a:t>
            </a:r>
          </a:p>
        </p:txBody>
      </p:sp>
    </p:spTree>
    <p:extLst>
      <p:ext uri="{BB962C8B-B14F-4D97-AF65-F5344CB8AC3E}">
        <p14:creationId xmlns:p14="http://schemas.microsoft.com/office/powerpoint/2010/main" val="1195166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6BFBF47B-99D9-0349-2FF7-D0923605D68D}"/>
              </a:ext>
            </a:extLst>
          </p:cNvPr>
          <p:cNvSpPr txBox="1"/>
          <p:nvPr/>
        </p:nvSpPr>
        <p:spPr>
          <a:xfrm>
            <a:off x="165010" y="149668"/>
            <a:ext cx="9336266" cy="60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ESCUTA DOS DIRETORES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A9E4914-58FF-EA10-3044-74C3B1F32F2C}"/>
              </a:ext>
            </a:extLst>
          </p:cNvPr>
          <p:cNvSpPr txBox="1"/>
          <p:nvPr/>
        </p:nvSpPr>
        <p:spPr>
          <a:xfrm>
            <a:off x="258450" y="751115"/>
            <a:ext cx="11533333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O QUE EU QUERO SABER: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Como o diretor organizam a Gestão do Tempo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Como ele se aproxima dos saberes dos estudantes e como gerencia o resultados das aprendizagens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Se ele tem uma agenda de rotina e como é organizada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Como é o processo de gerencia da Gestão de Processos e Pessoas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Se ele se sente a vontade para fazer as cobranças necessárias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O que ele sabe e o que entende do pedagógico e quão a vontade ele está para fazer intervenção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Como enxergam a articulação entre Gestão Escolar e equipe técnica da secretaria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Como ele se avalia frente ao cargo (autoavaliação)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O que esperam da secretaria</a:t>
            </a:r>
          </a:p>
          <a:p>
            <a:pPr algn="just"/>
            <a:endParaRPr lang="pt-BR" sz="2000" b="1" dirty="0">
              <a:solidFill>
                <a:schemeClr val="bg2">
                  <a:lumMod val="50000"/>
                </a:schemeClr>
              </a:solidFill>
              <a:latin typeface="Vale Sans" panose="020B0503020204030204"/>
            </a:endParaRPr>
          </a:p>
          <a:p>
            <a:pPr algn="just"/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DESAFIOS: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2">
                    <a:lumMod val="50000"/>
                  </a:schemeClr>
                </a:solidFill>
                <a:latin typeface="Vale Sans" panose="020B0503020204030204"/>
              </a:rPr>
              <a:t>Resposta verdadeira – assertividade na pergunta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50000"/>
                </a:schemeClr>
              </a:solidFill>
              <a:latin typeface="Vale Sans" panose="020B0503020204030204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b="1" dirty="0">
              <a:solidFill>
                <a:schemeClr val="bg2">
                  <a:lumMod val="50000"/>
                </a:schemeClr>
              </a:solidFill>
              <a:latin typeface="Vale Sans" panose="020B0503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4953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2481</Words>
  <Application>Microsoft Office PowerPoint</Application>
  <PresentationFormat>Widescreen</PresentationFormat>
  <Paragraphs>241</Paragraphs>
  <Slides>38</Slides>
  <Notes>15</Notes>
  <HiddenSlides>0</HiddenSlides>
  <MMClips>1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52" baseType="lpstr">
      <vt:lpstr>Aptos</vt:lpstr>
      <vt:lpstr>Aptos Display</vt:lpstr>
      <vt:lpstr>Arial</vt:lpstr>
      <vt:lpstr>Barlow</vt:lpstr>
      <vt:lpstr>Calibri</vt:lpstr>
      <vt:lpstr>Noto Sans Symbols</vt:lpstr>
      <vt:lpstr>Segoe UI</vt:lpstr>
      <vt:lpstr>Vale Sans</vt:lpstr>
      <vt:lpstr>Vale Sans </vt:lpstr>
      <vt:lpstr>Vale Sans Black</vt:lpstr>
      <vt:lpstr>Vale Sans Light</vt:lpstr>
      <vt:lpstr>Wingdings</vt:lpstr>
      <vt:lpstr>YouTube Noto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Foco na Gestão do Acompanhamento das Aprendizagens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Klam Arquitetura</dc:creator>
  <cp:lastModifiedBy>Klam Arquitetura</cp:lastModifiedBy>
  <cp:revision>3</cp:revision>
  <dcterms:created xsi:type="dcterms:W3CDTF">2025-08-05T15:56:53Z</dcterms:created>
  <dcterms:modified xsi:type="dcterms:W3CDTF">2025-08-20T14:53:11Z</dcterms:modified>
</cp:coreProperties>
</file>