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32"/>
  </p:notesMasterIdLst>
  <p:sldIdLst>
    <p:sldId id="2147375758" r:id="rId2"/>
    <p:sldId id="2147375838" r:id="rId3"/>
    <p:sldId id="2147375821" r:id="rId4"/>
    <p:sldId id="2147375839" r:id="rId5"/>
    <p:sldId id="2147375841" r:id="rId6"/>
    <p:sldId id="2147375842" r:id="rId7"/>
    <p:sldId id="2147375843" r:id="rId8"/>
    <p:sldId id="2147375844" r:id="rId9"/>
    <p:sldId id="2147375845" r:id="rId10"/>
    <p:sldId id="2147375846" r:id="rId11"/>
    <p:sldId id="2147375847" r:id="rId12"/>
    <p:sldId id="2147375848" r:id="rId13"/>
    <p:sldId id="2147375796" r:id="rId14"/>
    <p:sldId id="2147375797" r:id="rId15"/>
    <p:sldId id="2147375849" r:id="rId16"/>
    <p:sldId id="2147375798" r:id="rId17"/>
    <p:sldId id="2147375850" r:id="rId18"/>
    <p:sldId id="2147375800" r:id="rId19"/>
    <p:sldId id="2147375828" r:id="rId20"/>
    <p:sldId id="2147375836" r:id="rId21"/>
    <p:sldId id="277" r:id="rId22"/>
    <p:sldId id="2147375812" r:id="rId23"/>
    <p:sldId id="2147375851" r:id="rId24"/>
    <p:sldId id="2147375852" r:id="rId25"/>
    <p:sldId id="2147375853" r:id="rId26"/>
    <p:sldId id="2147375854" r:id="rId27"/>
    <p:sldId id="2147375855" r:id="rId28"/>
    <p:sldId id="2147375858" r:id="rId29"/>
    <p:sldId id="2147375857" r:id="rId30"/>
    <p:sldId id="273" r:id="rId31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91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EHhMxtXLKAESoe/bQBksikNOVd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32AD06-DDBC-0674-53EE-3D2EAB1F43B0}" name="Tereza Perez" initials="TP" userId="S::tereza.perez@comunidadeeducativa.org.br::e5d1ce77-90ce-4562-8e58-96783ded1279" providerId="AD"/>
  <p188:author id="{E71B1D17-937F-346B-DA79-6420F0E4B601}" name="Ana Lucia Lima" initials="AL" userId="S::ana.lima@conhecimentosocial.com::3dfd9c0f-b26d-4ea2-8608-00d2a942091d" providerId="AD"/>
  <p188:author id="{6BBC2E7C-81CE-ECD2-9F5B-650AD50CB6D3}" name="Ana Clara Bin" initials="AB" userId="fd274bfde62e6ac0" providerId="Windows Live"/>
  <p188:author id="{035C519D-BEC3-FF5A-EFF6-E3BF638EB740}" name="Priscila de Giovani" initials="Pd" userId="6b5c9707a9b6f653" providerId="Windows Live"/>
  <p188:author id="{D98F5CC1-55B7-5750-AA0B-8FD1FB5816E4}" name="Fernanda Martinelli" initials="FM" userId="f22bda6ed5669311" providerId="Windows Live"/>
  <p188:author id="{581716E1-E2A3-B230-BDAC-F39580FA90E2}" name="Fernanda Cury" initials="FC" userId="4e09e97372d806c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scila de Giova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C75"/>
    <a:srgbClr val="02B295"/>
    <a:srgbClr val="02CEAC"/>
    <a:srgbClr val="90FEEC"/>
    <a:srgbClr val="01AA8D"/>
    <a:srgbClr val="D9D5D4"/>
    <a:srgbClr val="E2702F"/>
    <a:srgbClr val="F2C108"/>
    <a:srgbClr val="009183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0600F-C8BE-45C1-AB80-053B17A764A8}" v="19" dt="2024-11-11T22:21:36.223"/>
    <p1510:client id="{C912259B-51EE-4A61-9863-68A0429BF510}" v="12" dt="2024-11-12T18:29:35.944"/>
  </p1510:revLst>
</p1510:revInfo>
</file>

<file path=ppt/tableStyles.xml><?xml version="1.0" encoding="utf-8"?>
<a:tblStyleLst xmlns:a="http://schemas.openxmlformats.org/drawingml/2006/main" def="{77642AF3-18B6-4FCE-B54E-48D05566FDCE}">
  <a:tblStyle styleId="{77642AF3-18B6-4FCE-B54E-48D05566FD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08" y="78"/>
      </p:cViewPr>
      <p:guideLst>
        <p:guide pos="7491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‹nº›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283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le Sans" panose="020B0503020204030204" pitchFamily="34" charset="0"/>
        <a:ea typeface="Vale Sans" panose="020B050302020403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E4E8B98-223B-5C36-E35B-26325CDD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3032FBFC-78F9-3E59-F42A-9EDB72EB6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C79F86FB-D791-F139-9DA5-19B3D268A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799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7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12dba3308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g312dba33082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0" name="Google Shape;890;g312dba33082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85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06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45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28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08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96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32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36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92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7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9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3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48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48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26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1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3984E4-6D37-F222-0E85-7E5936F38096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80AD7A-6993-6BA4-F98E-06D5014A6B68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73906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97C0-59C7-3C82-BD34-B5D0944F353B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1A9E52-A132-6872-57DE-CD023FBC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85636C-0CD9-7A2D-A3DF-F784355E97B3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852831-3119-686A-E93F-8B08ED857C03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85F32E-515E-EB60-E562-F2A6170A9153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82871"/>
            </a:xfrm>
            <a:prstGeom prst="rect">
              <a:avLst/>
            </a:prstGeom>
            <a:solidFill>
              <a:srgbClr val="01A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DCE5E-53CA-989A-AB46-6A6B28193141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A857E9C7-5F43-03B8-D93B-013DC57D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CFC27-5BCD-6C63-F784-9A4AC0730C98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912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0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909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0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706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248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2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7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0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1649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7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88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  <p:sldLayoutId id="2147483693" r:id="rId14"/>
    <p:sldLayoutId id="2147483697" r:id="rId15"/>
    <p:sldLayoutId id="2147483699" r:id="rId16"/>
    <p:sldLayoutId id="2147483664" r:id="rId17"/>
    <p:sldLayoutId id="2147483665" r:id="rId18"/>
    <p:sldLayoutId id="2147483700" r:id="rId19"/>
    <p:sldLayoutId id="2147483701" r:id="rId20"/>
    <p:sldLayoutId id="2147483702" r:id="rId21"/>
    <p:sldLayoutId id="214748370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it.ly/boletimtrilhos01-2025-MG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8FD6418-0A9F-204C-9AD0-E4A7C066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DBE42D8-175D-0688-40DD-04A9B6A55B07}"/>
              </a:ext>
            </a:extLst>
          </p:cNvPr>
          <p:cNvSpPr/>
          <p:nvPr/>
        </p:nvSpPr>
        <p:spPr>
          <a:xfrm>
            <a:off x="-33453" y="126007"/>
            <a:ext cx="12244940" cy="6858000"/>
          </a:xfrm>
          <a:prstGeom prst="rect">
            <a:avLst/>
          </a:prstGeom>
          <a:solidFill>
            <a:srgbClr val="00B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altLang="pt-BR" b="1">
                <a:solidFill>
                  <a:srgbClr val="747678"/>
                </a:solidFill>
                <a:latin typeface="Vale Sans" panose="020B0503020204030204" pitchFamily="34" charset="0"/>
              </a:rPr>
              <a:t>Trilhos da Alfabetização</a:t>
            </a:r>
            <a:endParaRPr lang="pt-BR" altLang="pt-BR" b="1" dirty="0">
              <a:solidFill>
                <a:srgbClr val="747678"/>
              </a:solidFill>
              <a:latin typeface="Vale Sans" panose="020B0503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BFA78C-8DCC-7C68-73AB-EE392D3D88B6}"/>
              </a:ext>
            </a:extLst>
          </p:cNvPr>
          <p:cNvSpPr/>
          <p:nvPr/>
        </p:nvSpPr>
        <p:spPr>
          <a:xfrm>
            <a:off x="-61359" y="8851"/>
            <a:ext cx="12353692" cy="2513117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7501D2-9AD0-3162-0215-AAF8EEA054F0}"/>
              </a:ext>
            </a:extLst>
          </p:cNvPr>
          <p:cNvSpPr/>
          <p:nvPr/>
        </p:nvSpPr>
        <p:spPr>
          <a:xfrm>
            <a:off x="-61359" y="2281877"/>
            <a:ext cx="12353692" cy="2086313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Picture 19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325C88C8-D9E6-DC42-87B2-B231B992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13" y="435620"/>
            <a:ext cx="6548387" cy="65483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18E86E-722C-A9A0-700F-C820330A9EA3}"/>
              </a:ext>
            </a:extLst>
          </p:cNvPr>
          <p:cNvSpPr txBox="1"/>
          <p:nvPr/>
        </p:nvSpPr>
        <p:spPr>
          <a:xfrm>
            <a:off x="281522" y="2176000"/>
            <a:ext cx="622335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Catas Altas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Rio Piracicaba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Santa Bárbara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(MG)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Ciclo 3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Reunião diretores</a:t>
            </a:r>
          </a:p>
        </p:txBody>
      </p:sp>
      <p:pic>
        <p:nvPicPr>
          <p:cNvPr id="24" name="Picture 23" descr="A child reading a book&#10;&#10;Description automatically generated">
            <a:extLst>
              <a:ext uri="{FF2B5EF4-FFF2-40B4-BE49-F238E27FC236}">
                <a16:creationId xmlns:a16="http://schemas.microsoft.com/office/drawing/2014/main" id="{8A6C855E-4121-4895-E4D7-12E036C39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15" t="12245" r="21759" b="6691"/>
          <a:stretch/>
        </p:blipFill>
        <p:spPr>
          <a:xfrm>
            <a:off x="7124011" y="1928071"/>
            <a:ext cx="2641059" cy="2693608"/>
          </a:xfrm>
          <a:prstGeom prst="ellipse">
            <a:avLst/>
          </a:prstGeom>
        </p:spPr>
      </p:pic>
      <p:pic>
        <p:nvPicPr>
          <p:cNvPr id="26" name="Picture 25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6033241B-B44C-F16A-3308-980398659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07" y="808536"/>
            <a:ext cx="3174681" cy="757274"/>
          </a:xfrm>
          <a:prstGeom prst="rect">
            <a:avLst/>
          </a:prstGeom>
        </p:spPr>
      </p:pic>
      <p:pic>
        <p:nvPicPr>
          <p:cNvPr id="8" name="Picture 7" descr="A logo with white circles and white text&#10;&#10;Description automatically generated">
            <a:extLst>
              <a:ext uri="{FF2B5EF4-FFF2-40B4-BE49-F238E27FC236}">
                <a16:creationId xmlns:a16="http://schemas.microsoft.com/office/drawing/2014/main" id="{6344E3DA-72B8-F969-B30F-C311CC40D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03" y="5374665"/>
            <a:ext cx="2225037" cy="12612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985175-1C18-76F9-BBAE-7FB343A6C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3101" y="5694446"/>
            <a:ext cx="1679647" cy="5381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0B50B-A423-BDE2-EF75-CA7067236B98}"/>
              </a:ext>
            </a:extLst>
          </p:cNvPr>
          <p:cNvGrpSpPr/>
          <p:nvPr/>
        </p:nvGrpSpPr>
        <p:grpSpPr>
          <a:xfrm flipV="1">
            <a:off x="-33453" y="6513288"/>
            <a:ext cx="12355551" cy="689917"/>
            <a:chOff x="0" y="4348975"/>
            <a:chExt cx="12772004" cy="5241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359822-8C34-40E2-BE09-155019F6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0" y="4348975"/>
              <a:ext cx="6415809" cy="5241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5DC4D3-C07E-D06D-A01F-54922B2A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6356195" y="4348975"/>
              <a:ext cx="6415809" cy="524108"/>
            </a:xfrm>
            <a:prstGeom prst="rect">
              <a:avLst/>
            </a:prstGeom>
          </p:spPr>
        </p:pic>
      </p:grpSp>
      <p:pic>
        <p:nvPicPr>
          <p:cNvPr id="16" name="Picture 2" descr="Prefeitura Municipal de Catas Altas - IBDM Modernização">
            <a:extLst>
              <a:ext uri="{FF2B5EF4-FFF2-40B4-BE49-F238E27FC236}">
                <a16:creationId xmlns:a16="http://schemas.microsoft.com/office/drawing/2014/main" id="{AC83C489-76DA-D122-94FF-5B9C6F9854FC}"/>
              </a:ext>
            </a:extLst>
          </p:cNvPr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9760579" y="5821904"/>
            <a:ext cx="758389" cy="7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B7C65FC-EFF9-7134-000D-4143053AE7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14" y="5713459"/>
            <a:ext cx="902074" cy="902074"/>
          </a:xfrm>
          <a:prstGeom prst="rect">
            <a:avLst/>
          </a:prstGeom>
        </p:spPr>
      </p:pic>
      <p:pic>
        <p:nvPicPr>
          <p:cNvPr id="19" name="Imagem 18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162CFD24-4312-2503-1499-AF311D7A48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19" y="5798976"/>
            <a:ext cx="647606" cy="7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 idx="4294967295"/>
          </p:nvPr>
        </p:nvSpPr>
        <p:spPr>
          <a:xfrm>
            <a:off x="4101339" y="530352"/>
            <a:ext cx="3989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0707" t="3324" r="11279" b="6392"/>
          <a:stretch/>
        </p:blipFill>
        <p:spPr>
          <a:xfrm>
            <a:off x="946069" y="0"/>
            <a:ext cx="834162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19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>
            <a:spLocks noGrp="1"/>
          </p:cNvSpPr>
          <p:nvPr>
            <p:ph type="title" idx="4294967295"/>
          </p:nvPr>
        </p:nvSpPr>
        <p:spPr>
          <a:xfrm>
            <a:off x="4101339" y="530352"/>
            <a:ext cx="3989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548" t="2955" r="32182"/>
          <a:stretch/>
        </p:blipFill>
        <p:spPr>
          <a:xfrm rot="5400000">
            <a:off x="1895807" y="-664513"/>
            <a:ext cx="6858002" cy="8187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82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426513" y="668867"/>
            <a:ext cx="6858001" cy="5520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95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48554" cy="4351338"/>
          </a:xfrm>
        </p:spPr>
        <p:txBody>
          <a:bodyPr/>
          <a:lstStyle/>
          <a:p>
            <a:endParaRPr lang="pt-BR" dirty="0"/>
          </a:p>
          <a:p>
            <a:pPr lvl="0"/>
            <a:r>
              <a:rPr lang="pt-BR" sz="2400" dirty="0">
                <a:latin typeface="Vale Sans" panose="020B0503020204030204" pitchFamily="34" charset="0"/>
              </a:rPr>
              <a:t>O que esse momento nos faz pensar sobre a sua atuação como diretora e sua responsabilidade em relação a constituição de uma comunidade leitora?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34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Compartilhamento de boas práticas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20640" y="3291840"/>
            <a:ext cx="2325189" cy="23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75211" y="3553097"/>
            <a:ext cx="875212" cy="20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00891" y="1763486"/>
            <a:ext cx="100845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Compartilhamento de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um momento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da implementação da ação institucional que trouxe algum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impacto positivo em sua prática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- por meio de alguma imagem ou documento que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revele um destaque, um avanço, uma aprendizagem que a ação favoreceu, </a:t>
            </a:r>
            <a:r>
              <a:rPr lang="pt-BR" sz="2400" dirty="0">
                <a:latin typeface="Vale Sans" panose="020B0503020204030204" pitchFamily="34" charset="0"/>
              </a:rPr>
              <a:t>relacionada a uma das </a:t>
            </a:r>
            <a:r>
              <a:rPr lang="pt-BR" sz="2400" b="1" dirty="0">
                <a:latin typeface="Vale Sans" panose="020B0503020204030204" pitchFamily="34" charset="0"/>
              </a:rPr>
              <a:t>dimensões da gestão</a:t>
            </a:r>
            <a:endParaRPr lang="pt-BR" sz="2400" b="1" dirty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</a:rPr>
              <a:t>Cada escola terá </a:t>
            </a:r>
            <a:r>
              <a:rPr lang="pt-BR" sz="2400" b="1" dirty="0">
                <a:latin typeface="Vale Sans" panose="020B0503020204030204" pitchFamily="34" charset="0"/>
              </a:rPr>
              <a:t>5 minutos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</a:rPr>
              <a:t>As demais diretoras registram na filipeta destaques ou aprendizagens, a partir do que está sendo apresentado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6538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Compartilhamento de boas práticas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20640" y="3291840"/>
            <a:ext cx="2325189" cy="23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75211" y="3553097"/>
            <a:ext cx="875212" cy="20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00891" y="1763486"/>
            <a:ext cx="10084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Em grupos de 4 pessoas,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procurando misturar os municípios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, compartilhem os destaques e aprendizagens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Vale Sans" panose="020B0503020204030204" pitchFamily="34" charset="0"/>
              </a:rPr>
              <a:t>10 minutos </a:t>
            </a:r>
            <a:r>
              <a:rPr lang="pt-BR" sz="2400" dirty="0">
                <a:latin typeface="Vale Sans" panose="020B0503020204030204" pitchFamily="34" charset="0"/>
              </a:rPr>
              <a:t>para este compartilhamento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0137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Sistematização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3683726" y="3383280"/>
            <a:ext cx="1410788" cy="1045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6601" t="17500" r="18743" b="15179"/>
          <a:stretch/>
        </p:blipFill>
        <p:spPr>
          <a:xfrm>
            <a:off x="1084217" y="1219849"/>
            <a:ext cx="841248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558800" y="1606420"/>
            <a:ext cx="10805885" cy="310336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t-BR" sz="2600" dirty="0">
                <a:solidFill>
                  <a:schemeClr val="tx1"/>
                </a:solidFill>
                <a:latin typeface="Vale Sans" panose="020B0503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Ampliar o conhecimento sobre gestão escolar com foco na aprendizagem dos estudantes </a:t>
            </a:r>
            <a:endParaRPr lang="pt-BR" sz="2600" dirty="0">
              <a:solidFill>
                <a:schemeClr val="tx1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t-BR" sz="2600" dirty="0">
                <a:solidFill>
                  <a:schemeClr val="tx1"/>
                </a:solidFill>
                <a:latin typeface="Vale Sans" panose="020B0503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Constituir uma equipe de trabalho colaborativa 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t-BR" sz="2600" dirty="0">
                <a:solidFill>
                  <a:schemeClr val="tx1"/>
                </a:solidFill>
                <a:latin typeface="Vale Sans" panose="020B0503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Articular ações com a comunidade 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t-BR" sz="2400" dirty="0">
              <a:solidFill>
                <a:schemeClr val="tx1"/>
              </a:solidFill>
              <a:latin typeface="Vale Sans" panose="020B0503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FF6216-5DE0-4F5A-8250-DFE67B5D616E}"/>
              </a:ext>
            </a:extLst>
          </p:cNvPr>
          <p:cNvSpPr txBox="1">
            <a:spLocks/>
          </p:cNvSpPr>
          <p:nvPr/>
        </p:nvSpPr>
        <p:spPr>
          <a:xfrm>
            <a:off x="558800" y="566738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600" dirty="0">
                <a:solidFill>
                  <a:srgbClr val="107F7B"/>
                </a:solidFill>
                <a:latin typeface="Vale Sans Black" panose="020B0A03020204030204" pitchFamily="34" charset="0"/>
                <a:cs typeface="Arial" pitchFamily="34" charset="0"/>
              </a:rPr>
              <a:t>Três eixos estruturantes do trabalho do diretor</a:t>
            </a:r>
            <a:endParaRPr lang="en-US" altLang="pt-BR" sz="3600" dirty="0">
              <a:solidFill>
                <a:srgbClr val="107F7B"/>
              </a:solidFill>
              <a:latin typeface="Vale Sans Black" panose="020B0A03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9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Devolutiva da atividade prática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8386354" y="1619794"/>
            <a:ext cx="875212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Almoço</a:t>
            </a:r>
          </a:p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Voltamos em 1h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6800" t="28482" r="5892" b="30983"/>
          <a:stretch/>
        </p:blipFill>
        <p:spPr>
          <a:xfrm>
            <a:off x="3409405" y="1854925"/>
            <a:ext cx="4624252" cy="38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2023" t="41161" r="37618" b="17768"/>
          <a:stretch/>
        </p:blipFill>
        <p:spPr>
          <a:xfrm>
            <a:off x="2560320" y="1685109"/>
            <a:ext cx="6666826" cy="38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16226" y="80342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Ação institucional – avaliação e registro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06464"/>
              </p:ext>
            </p:extLst>
          </p:nvPr>
        </p:nvGraphicFramePr>
        <p:xfrm>
          <a:off x="112257" y="813540"/>
          <a:ext cx="11704320" cy="5761546"/>
        </p:xfrm>
        <a:graphic>
          <a:graphicData uri="http://schemas.openxmlformats.org/drawingml/2006/table">
            <a:tbl>
              <a:tblPr bandRow="1"/>
              <a:tblGrid>
                <a:gridCol w="11704320">
                  <a:extLst>
                    <a:ext uri="{9D8B030D-6E8A-4147-A177-3AD203B41FA5}">
                      <a16:colId xmlns:a16="http://schemas.microsoft.com/office/drawing/2014/main" val="3744607054"/>
                    </a:ext>
                  </a:extLst>
                </a:gridCol>
              </a:tblGrid>
              <a:tr h="496663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</a:t>
                      </a:r>
                      <a:r>
                        <a:rPr lang="pt-BR" sz="1800" b="1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ação institucional como uma oportunidade para a construção de conhecimento de gestão com foco nas aprendizagens dos estudantes</a:t>
                      </a: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: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858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Arial" panose="020B0604020202020204" pitchFamily="34" charset="0"/>
                        </a:rPr>
                        <a:t>●</a:t>
                      </a: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     a ação institucional provoca aprendizagens para diretores, professores, estudantes e demais membros da comunidade escolar;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858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Arial" panose="020B0604020202020204" pitchFamily="34" charset="0"/>
                        </a:rPr>
                        <a:t>●</a:t>
                      </a: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     a ação institucional permite aos diretores avaliar mais de perto quais oportunidades de aprendizagem já estão asseguradas pela escola e quais precisam receber maior atenção;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858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Arial" panose="020B0604020202020204" pitchFamily="34" charset="0"/>
                        </a:rPr>
                        <a:t>●</a:t>
                      </a: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     a ação institucional assume compromisso com as situações sociais de uso das práticas de linguagem, ampliando oportunidades de se pensar sobre as situações de ensino e de aprendizagem;</a:t>
                      </a:r>
                      <a:endParaRPr lang="pt-BR" sz="18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858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Arial" panose="020B0604020202020204" pitchFamily="34" charset="0"/>
                        </a:rPr>
                        <a:t>●</a:t>
                      </a:r>
                      <a:r>
                        <a:rPr lang="pt-BR" sz="18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     a ação institucional não é um evento para ser realizado de maneira pontual - não é uma ação planejada “daqui até o final do ano e acabou”, porque busca incidir na cultura da escola e fortalecer o compromisso da gestão com toda a trajetória escolar dos estudantes (e não apenas com um ano letivo). Essa é uma questão importante para ser tematizada com diretores (envolve uma lógica de pensar sobre conhecimento de gestão - para além de ações envolvidas em apenas um ano letivo, a gestão olha para toda a trajetória escolar dos estudantes, avaliando o que foi assegurado como condições para as aprendizagens).</a:t>
                      </a:r>
                    </a:p>
                    <a:p>
                      <a:pPr marL="685800" indent="-2286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1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281" marR="68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71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3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2" name="Google Shape;892;g312dba33082_0_134"/>
          <p:cNvCxnSpPr/>
          <p:nvPr/>
        </p:nvCxnSpPr>
        <p:spPr>
          <a:xfrm>
            <a:off x="885568" y="5155295"/>
            <a:ext cx="0" cy="1364700"/>
          </a:xfrm>
          <a:prstGeom prst="straightConnector1">
            <a:avLst/>
          </a:prstGeom>
          <a:noFill/>
          <a:ln w="12700" cap="flat" cmpd="sng">
            <a:solidFill>
              <a:srgbClr val="028C7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3" name="Google Shape;893;g312dba33082_0_134"/>
          <p:cNvCxnSpPr/>
          <p:nvPr/>
        </p:nvCxnSpPr>
        <p:spPr>
          <a:xfrm>
            <a:off x="211350" y="6519995"/>
            <a:ext cx="11769300" cy="34200"/>
          </a:xfrm>
          <a:prstGeom prst="straightConnector1">
            <a:avLst/>
          </a:prstGeom>
          <a:noFill/>
          <a:ln w="12700" cap="flat" cmpd="sng">
            <a:solidFill>
              <a:srgbClr val="028C7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4" name="Google Shape;894;g312dba33082_0_134"/>
          <p:cNvSpPr/>
          <p:nvPr/>
        </p:nvSpPr>
        <p:spPr>
          <a:xfrm>
            <a:off x="520230" y="4956182"/>
            <a:ext cx="672823" cy="587642"/>
          </a:xfrm>
          <a:custGeom>
            <a:avLst/>
            <a:gdLst/>
            <a:ahLst/>
            <a:cxnLst/>
            <a:rect l="l" t="t" r="r" b="b"/>
            <a:pathLst>
              <a:path w="835805" h="729990" extrusionOk="0">
                <a:moveTo>
                  <a:pt x="815843" y="245330"/>
                </a:moveTo>
                <a:lnTo>
                  <a:pt x="815843" y="245289"/>
                </a:lnTo>
                <a:cubicBezTo>
                  <a:pt x="810091" y="231357"/>
                  <a:pt x="803191" y="217647"/>
                  <a:pt x="795634" y="204141"/>
                </a:cubicBezTo>
                <a:cubicBezTo>
                  <a:pt x="729345" y="85709"/>
                  <a:pt x="594610" y="-11570"/>
                  <a:pt x="405845" y="1115"/>
                </a:cubicBezTo>
                <a:cubicBezTo>
                  <a:pt x="400954" y="1443"/>
                  <a:pt x="395974" y="1911"/>
                  <a:pt x="390969" y="2412"/>
                </a:cubicBezTo>
                <a:cubicBezTo>
                  <a:pt x="204673" y="21176"/>
                  <a:pt x="-53286" y="161409"/>
                  <a:pt x="9672" y="440750"/>
                </a:cubicBezTo>
                <a:cubicBezTo>
                  <a:pt x="107747" y="875955"/>
                  <a:pt x="631541" y="756579"/>
                  <a:pt x="788799" y="497357"/>
                </a:cubicBezTo>
                <a:cubicBezTo>
                  <a:pt x="843765" y="406757"/>
                  <a:pt x="847416" y="321810"/>
                  <a:pt x="815843" y="245339"/>
                </a:cubicBezTo>
                <a:close/>
              </a:path>
            </a:pathLst>
          </a:custGeom>
          <a:solidFill>
            <a:srgbClr val="028C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95" name="Google Shape;895;g312dba33082_0_134"/>
          <p:cNvCxnSpPr/>
          <p:nvPr/>
        </p:nvCxnSpPr>
        <p:spPr>
          <a:xfrm>
            <a:off x="4356488" y="5465795"/>
            <a:ext cx="0" cy="1071300"/>
          </a:xfrm>
          <a:prstGeom prst="straightConnector1">
            <a:avLst/>
          </a:prstGeom>
          <a:noFill/>
          <a:ln w="12700" cap="flat" cmpd="sng">
            <a:solidFill>
              <a:srgbClr val="028C7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6" name="Google Shape;896;g312dba33082_0_134"/>
          <p:cNvSpPr/>
          <p:nvPr/>
        </p:nvSpPr>
        <p:spPr>
          <a:xfrm>
            <a:off x="4042047" y="5066558"/>
            <a:ext cx="618496" cy="587642"/>
          </a:xfrm>
          <a:custGeom>
            <a:avLst/>
            <a:gdLst/>
            <a:ahLst/>
            <a:cxnLst/>
            <a:rect l="l" t="t" r="r" b="b"/>
            <a:pathLst>
              <a:path w="835805" h="729990" extrusionOk="0">
                <a:moveTo>
                  <a:pt x="815843" y="245330"/>
                </a:moveTo>
                <a:lnTo>
                  <a:pt x="815843" y="245289"/>
                </a:lnTo>
                <a:cubicBezTo>
                  <a:pt x="810091" y="231357"/>
                  <a:pt x="803191" y="217647"/>
                  <a:pt x="795634" y="204141"/>
                </a:cubicBezTo>
                <a:cubicBezTo>
                  <a:pt x="729345" y="85709"/>
                  <a:pt x="594610" y="-11570"/>
                  <a:pt x="405845" y="1115"/>
                </a:cubicBezTo>
                <a:cubicBezTo>
                  <a:pt x="400954" y="1443"/>
                  <a:pt x="395974" y="1911"/>
                  <a:pt x="390969" y="2412"/>
                </a:cubicBezTo>
                <a:cubicBezTo>
                  <a:pt x="204673" y="21176"/>
                  <a:pt x="-53286" y="161409"/>
                  <a:pt x="9672" y="440750"/>
                </a:cubicBezTo>
                <a:cubicBezTo>
                  <a:pt x="107747" y="875955"/>
                  <a:pt x="631541" y="756579"/>
                  <a:pt x="788799" y="497357"/>
                </a:cubicBezTo>
                <a:cubicBezTo>
                  <a:pt x="843765" y="406757"/>
                  <a:pt x="847416" y="321810"/>
                  <a:pt x="815843" y="245339"/>
                </a:cubicBezTo>
                <a:close/>
              </a:path>
            </a:pathLst>
          </a:custGeom>
          <a:solidFill>
            <a:srgbClr val="028C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97" name="Google Shape;897;g312dba33082_0_134"/>
          <p:cNvSpPr txBox="1"/>
          <p:nvPr/>
        </p:nvSpPr>
        <p:spPr>
          <a:xfrm>
            <a:off x="1436704" y="2241465"/>
            <a:ext cx="1933775" cy="431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Barlow"/>
              <a:buNone/>
            </a:pPr>
            <a:r>
              <a:rPr lang="pt-BR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Ciclo 1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Vale Sans" panose="020B0503020204030204" pitchFamily="34" charset="0"/>
              <a:ea typeface="Barlow"/>
              <a:cs typeface="Barlow"/>
              <a:sym typeface="Barlow"/>
            </a:endParaRPr>
          </a:p>
          <a:p>
            <a:pPr>
              <a:spcBef>
                <a:spcPts val="800"/>
              </a:spcBef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- Retomada do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</a:rPr>
              <a:t>papel do diretor como guardião do direito à aprendizagem dos estudantes.</a:t>
            </a:r>
          </a:p>
          <a:p>
            <a:pPr>
              <a:spcBef>
                <a:spcPts val="800"/>
              </a:spcBef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-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</a:rPr>
              <a:t>Discussão sobre ação institucional como oportunidade para a intensificação das aprendizagens no contexto das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Práticas de Linguagem.</a:t>
            </a:r>
          </a:p>
          <a:p>
            <a:pPr lvl="0"/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Vale Sans" panose="020B0503020204030204" pitchFamily="34" charset="0"/>
              <a:ea typeface="Barlow"/>
              <a:cs typeface="Barlow"/>
              <a:sym typeface="Barlow"/>
            </a:endParaRPr>
          </a:p>
          <a:p>
            <a:pPr lvl="0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Na volta para a escola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Vale Sans" panose="020B0503020204030204" pitchFamily="34" charset="0"/>
              <a:ea typeface="Barlow"/>
              <a:cs typeface="Barlow"/>
              <a:sym typeface="Barlow"/>
            </a:endParaRPr>
          </a:p>
          <a:p>
            <a:pPr lvl="0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Escutar os estudantes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31F82"/>
              </a:buClr>
              <a:buSzPts val="1200"/>
              <a:buFont typeface="Barlow"/>
              <a:buNone/>
            </a:pPr>
            <a:r>
              <a:rPr lang="pt-BR" sz="1400" i="0" u="none" strike="noStrike" cap="none" dirty="0" smtClean="0">
                <a:solidFill>
                  <a:srgbClr val="028C75"/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Abril/Maio </a:t>
            </a:r>
            <a:r>
              <a:rPr lang="pt-BR" sz="1400" i="0" u="none" strike="noStrike" cap="none" dirty="0">
                <a:solidFill>
                  <a:srgbClr val="028C75"/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2025</a:t>
            </a:r>
            <a:endParaRPr sz="1400" dirty="0">
              <a:solidFill>
                <a:srgbClr val="028C75"/>
              </a:solidFill>
              <a:latin typeface="Vale Sans" panose="020B0503020204030204" pitchFamily="34" charset="0"/>
              <a:ea typeface="Barlow"/>
              <a:cs typeface="Barlow"/>
              <a:sym typeface="Barlow"/>
            </a:endParaRPr>
          </a:p>
        </p:txBody>
      </p:sp>
      <p:cxnSp>
        <p:nvCxnSpPr>
          <p:cNvPr id="898" name="Google Shape;898;g312dba33082_0_134"/>
          <p:cNvCxnSpPr/>
          <p:nvPr/>
        </p:nvCxnSpPr>
        <p:spPr>
          <a:xfrm>
            <a:off x="8795244" y="5482895"/>
            <a:ext cx="0" cy="1071300"/>
          </a:xfrm>
          <a:prstGeom prst="straightConnector1">
            <a:avLst/>
          </a:prstGeom>
          <a:noFill/>
          <a:ln w="12700" cap="flat" cmpd="sng">
            <a:solidFill>
              <a:srgbClr val="028C7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9" name="Google Shape;899;g312dba33082_0_134"/>
          <p:cNvSpPr/>
          <p:nvPr/>
        </p:nvSpPr>
        <p:spPr>
          <a:xfrm>
            <a:off x="8458832" y="5070063"/>
            <a:ext cx="672823" cy="587642"/>
          </a:xfrm>
          <a:custGeom>
            <a:avLst/>
            <a:gdLst/>
            <a:ahLst/>
            <a:cxnLst/>
            <a:rect l="l" t="t" r="r" b="b"/>
            <a:pathLst>
              <a:path w="835805" h="729990" extrusionOk="0">
                <a:moveTo>
                  <a:pt x="815843" y="245330"/>
                </a:moveTo>
                <a:lnTo>
                  <a:pt x="815843" y="245289"/>
                </a:lnTo>
                <a:cubicBezTo>
                  <a:pt x="810091" y="231357"/>
                  <a:pt x="803191" y="217647"/>
                  <a:pt x="795634" y="204141"/>
                </a:cubicBezTo>
                <a:cubicBezTo>
                  <a:pt x="729345" y="85709"/>
                  <a:pt x="594610" y="-11570"/>
                  <a:pt x="405845" y="1115"/>
                </a:cubicBezTo>
                <a:cubicBezTo>
                  <a:pt x="400954" y="1443"/>
                  <a:pt x="395974" y="1911"/>
                  <a:pt x="390969" y="2412"/>
                </a:cubicBezTo>
                <a:cubicBezTo>
                  <a:pt x="204673" y="21176"/>
                  <a:pt x="-53286" y="161409"/>
                  <a:pt x="9672" y="440750"/>
                </a:cubicBezTo>
                <a:cubicBezTo>
                  <a:pt x="107747" y="875955"/>
                  <a:pt x="631541" y="756579"/>
                  <a:pt x="788799" y="497357"/>
                </a:cubicBezTo>
                <a:cubicBezTo>
                  <a:pt x="843765" y="406757"/>
                  <a:pt x="847416" y="321810"/>
                  <a:pt x="815843" y="245339"/>
                </a:cubicBezTo>
                <a:close/>
              </a:path>
            </a:pathLst>
          </a:custGeom>
          <a:solidFill>
            <a:srgbClr val="028C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0" name="Google Shape;900;g312dba33082_0_134"/>
          <p:cNvSpPr txBox="1"/>
          <p:nvPr/>
        </p:nvSpPr>
        <p:spPr>
          <a:xfrm>
            <a:off x="9363292" y="2522362"/>
            <a:ext cx="2171483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Barlow"/>
              <a:buNone/>
            </a:pPr>
            <a:r>
              <a:rPr lang="pt-BR" sz="1800" b="1" i="0" u="none" strike="noStrike" cap="none" dirty="0">
                <a:solidFill>
                  <a:srgbClr val="575756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Ciclo 3</a:t>
            </a:r>
            <a:endParaRPr sz="1800" dirty="0"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Barlow"/>
              <a:buNone/>
            </a:pPr>
            <a:r>
              <a:rPr lang="pt-BR" sz="1400" i="0" u="none" strike="noStrike" cap="none" dirty="0">
                <a:solidFill>
                  <a:srgbClr val="575756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- Acompanhamento da implementação e avaliação da ação institucional.</a:t>
            </a:r>
            <a:endParaRPr sz="1400" dirty="0"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i="0" u="none" strike="noStrike" cap="none" dirty="0">
              <a:solidFill>
                <a:srgbClr val="595959"/>
              </a:solidFill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 dirty="0">
                <a:solidFill>
                  <a:srgbClr val="595959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Na volta para a escola</a:t>
            </a:r>
            <a:endParaRPr sz="1400" dirty="0"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lvl="0"/>
            <a:r>
              <a:rPr lang="pt-BR" sz="1400" dirty="0">
                <a:solidFill>
                  <a:srgbClr val="595959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Acompanhar a ação fazendo os ajustes necessários. Avaliar o processo com a equipe escolar. Dar visibilidade às aprendizagens realizadas junto à comunidade. Registrar e documentar as etapas.</a:t>
            </a:r>
          </a:p>
          <a:p>
            <a:endParaRPr lang="pt-BR" sz="1400" dirty="0">
              <a:solidFill>
                <a:srgbClr val="028C75"/>
              </a:solidFill>
              <a:latin typeface="Vale Sans" panose="020B0503020204030204" pitchFamily="34" charset="0"/>
              <a:ea typeface="Barlow"/>
              <a:cs typeface="Barlow"/>
              <a:sym typeface="Barlow"/>
            </a:endParaRPr>
          </a:p>
          <a:p>
            <a:r>
              <a:rPr lang="pt-BR" sz="1400" dirty="0">
                <a:solidFill>
                  <a:srgbClr val="028C75"/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Agosto a dezembro 2025</a:t>
            </a:r>
            <a:endParaRPr lang="pt-BR" sz="1400" dirty="0">
              <a:solidFill>
                <a:srgbClr val="831F82"/>
              </a:solidFill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</p:txBody>
      </p:sp>
      <p:sp>
        <p:nvSpPr>
          <p:cNvPr id="901" name="Google Shape;901;g312dba33082_0_134"/>
          <p:cNvSpPr txBox="1"/>
          <p:nvPr/>
        </p:nvSpPr>
        <p:spPr>
          <a:xfrm>
            <a:off x="5167772" y="3168693"/>
            <a:ext cx="2398227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Barlow"/>
              <a:buNone/>
            </a:pPr>
            <a:r>
              <a:rPr lang="pt-BR" b="1" i="0" u="none" strike="noStrike" cap="none" dirty="0">
                <a:solidFill>
                  <a:srgbClr val="575756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Ciclo 2</a:t>
            </a:r>
            <a:endParaRPr dirty="0"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Barlow"/>
              <a:buNone/>
            </a:pPr>
            <a:r>
              <a:rPr lang="pt-BR" sz="1400" i="0" u="none" strike="noStrike" cap="none" dirty="0">
                <a:solidFill>
                  <a:srgbClr val="575756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- Implementação da ação institucional.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i="0" u="none" strike="noStrike" cap="none" dirty="0">
              <a:solidFill>
                <a:srgbClr val="595959"/>
              </a:solidFill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 dirty="0">
                <a:solidFill>
                  <a:srgbClr val="595959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Na volta para a escola</a:t>
            </a:r>
            <a:endParaRPr sz="1400" dirty="0">
              <a:latin typeface="Vale Sans" panose="020B0503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i="0" u="none" strike="noStrike" cap="none" dirty="0">
                <a:solidFill>
                  <a:srgbClr val="595959"/>
                </a:solidFill>
                <a:latin typeface="Vale Sans" panose="020B0503020204030204" pitchFamily="34" charset="0"/>
                <a:ea typeface="Barlow"/>
                <a:cs typeface="Calibri" panose="020F0502020204030204" pitchFamily="34" charset="0"/>
                <a:sym typeface="Barlow"/>
              </a:rPr>
              <a:t>Implementar a ação envolvendo equipe de professores, organizando a devolutiva para os estudantes, planejando, desenvolvendo, registrando e documentando as etapas iniciais da ação.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r>
              <a:rPr lang="pt-BR" sz="1400" dirty="0">
                <a:solidFill>
                  <a:srgbClr val="028C75"/>
                </a:solidFill>
                <a:ea typeface="Barlow"/>
                <a:cs typeface="Barlow"/>
                <a:sym typeface="Barlow"/>
              </a:rPr>
              <a:t>Junho e julho 2025</a:t>
            </a:r>
            <a:endParaRPr sz="1400" i="0" u="none" strike="noStrike" cap="none" dirty="0">
              <a:solidFill>
                <a:srgbClr val="575756"/>
              </a:solidFill>
              <a:latin typeface="Calibri" panose="020F0502020204030204" pitchFamily="34" charset="0"/>
              <a:ea typeface="Barlow"/>
              <a:cs typeface="Calibri" panose="020F0502020204030204" pitchFamily="34" charset="0"/>
              <a:sym typeface="Barlow"/>
            </a:endParaRPr>
          </a:p>
        </p:txBody>
      </p:sp>
      <p:sp>
        <p:nvSpPr>
          <p:cNvPr id="905" name="Google Shape;905;g312dba33082_0_134"/>
          <p:cNvSpPr txBox="1">
            <a:spLocks noGrp="1"/>
          </p:cNvSpPr>
          <p:nvPr>
            <p:ph type="title" idx="4294967295"/>
          </p:nvPr>
        </p:nvSpPr>
        <p:spPr>
          <a:xfrm>
            <a:off x="527050" y="256925"/>
            <a:ext cx="1012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3600" b="1" dirty="0">
                <a:solidFill>
                  <a:srgbClr val="028C75"/>
                </a:solidFill>
                <a:latin typeface="Vale Sans" panose="020B0503020204030204" pitchFamily="34" charset="0"/>
                <a:ea typeface="Barlow"/>
                <a:cs typeface="Barlow"/>
                <a:sym typeface="Barlow"/>
              </a:rPr>
              <a:t>Linha do tempo</a:t>
            </a:r>
            <a:endParaRPr sz="3600" b="1" dirty="0">
              <a:solidFill>
                <a:srgbClr val="028C75"/>
              </a:solidFill>
              <a:latin typeface="Vale Sans" panose="020B0503020204030204" pitchFamily="34" charset="0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55687" y="248556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Reflexão</a:t>
            </a:r>
          </a:p>
        </p:txBody>
      </p:sp>
      <p:sp>
        <p:nvSpPr>
          <p:cNvPr id="5" name="Espaço Reservado para Conteúdo 9"/>
          <p:cNvSpPr txBox="1">
            <a:spLocks/>
          </p:cNvSpPr>
          <p:nvPr/>
        </p:nvSpPr>
        <p:spPr>
          <a:xfrm>
            <a:off x="511628" y="1185545"/>
            <a:ext cx="1124494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dirty="0"/>
              <a:t>Discussão em grupos: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O que fazemos e precisamos melhorar?</a:t>
            </a:r>
          </a:p>
          <a:p>
            <a:pPr lvl="0"/>
            <a:r>
              <a:rPr lang="pt-BR" dirty="0"/>
              <a:t>O que fazemos e não podemos mais fazer?</a:t>
            </a:r>
          </a:p>
          <a:p>
            <a:pPr lvl="0"/>
            <a:r>
              <a:rPr lang="pt-BR" dirty="0"/>
              <a:t>O que não fazemos  e precisamos incorporar a nossa prática?</a:t>
            </a:r>
          </a:p>
          <a:p>
            <a:pPr lvl="0"/>
            <a:endParaRPr lang="pt-BR" dirty="0"/>
          </a:p>
          <a:p>
            <a:pPr marL="0" lvl="0" indent="0">
              <a:buNone/>
            </a:pPr>
            <a:r>
              <a:rPr lang="pt-BR" dirty="0"/>
              <a:t>Registrar as discussões para socialização</a:t>
            </a:r>
          </a:p>
        </p:txBody>
      </p:sp>
    </p:spTree>
    <p:extLst>
      <p:ext uri="{BB962C8B-B14F-4D97-AF65-F5344CB8AC3E}">
        <p14:creationId xmlns:p14="http://schemas.microsoft.com/office/powerpoint/2010/main" val="24054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55687" y="248556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Plano de ação</a:t>
            </a:r>
          </a:p>
        </p:txBody>
      </p:sp>
      <p:sp>
        <p:nvSpPr>
          <p:cNvPr id="5" name="Espaço Reservado para Conteúdo 9"/>
          <p:cNvSpPr txBox="1">
            <a:spLocks/>
          </p:cNvSpPr>
          <p:nvPr/>
        </p:nvSpPr>
        <p:spPr>
          <a:xfrm>
            <a:off x="511628" y="1185545"/>
            <a:ext cx="1124494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dirty="0"/>
              <a:t>O que ainda falta ser realizado?</a:t>
            </a:r>
          </a:p>
          <a:p>
            <a:pPr marL="0" lvl="0" indent="0">
              <a:buNone/>
            </a:pPr>
            <a:r>
              <a:rPr lang="pt-BR" dirty="0"/>
              <a:t>Planejamento das etapas que ainda precisam ser realizadas neste semestre.</a:t>
            </a:r>
          </a:p>
          <a:p>
            <a:pPr marL="0" lv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2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55687" y="248556"/>
            <a:ext cx="11143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Compartilhamento das discussões nas outras frentes</a:t>
            </a:r>
          </a:p>
        </p:txBody>
      </p:sp>
      <p:sp>
        <p:nvSpPr>
          <p:cNvPr id="5" name="Espaço Reservado para Conteúdo 9"/>
          <p:cNvSpPr txBox="1">
            <a:spLocks/>
          </p:cNvSpPr>
          <p:nvPr/>
        </p:nvSpPr>
        <p:spPr>
          <a:xfrm>
            <a:off x="511628" y="1185545"/>
            <a:ext cx="1124494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53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55687" y="248556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Boletim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26024" y="5438894"/>
            <a:ext cx="3880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bit.ly/boletimtrilhos01-2025-MG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9111" t="23482" r="20851" b="5804"/>
          <a:stretch/>
        </p:blipFill>
        <p:spPr>
          <a:xfrm>
            <a:off x="2704011" y="841026"/>
            <a:ext cx="6648995" cy="44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55687" y="248556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Próximos passos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18755" y="1256447"/>
            <a:ext cx="10014856" cy="402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Vale Sans" panose="020B0503020204030204" pitchFamily="34" charset="0"/>
              </a:rPr>
              <a:t>Atividade prática: documentação das etapas e  avaliação da ação institucional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</a:rPr>
              <a:t>Reunião com o coordenador para encaminharem a avaliação da ação com a equipe escolar.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Vale Sans" panose="020B0503020204030204" pitchFamily="34" charset="0"/>
              </a:rPr>
              <a:t>Propor uma nova escuta aos estudantes que foram alvo da ação institucional – questionário ou roda de conversa - para que possam avaliar também.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Vale Sans" panose="020B0503020204030204" pitchFamily="34" charset="0"/>
              </a:rPr>
              <a:t>Postar no Espaço digital evidências (imagens, depoimentos, vídeos, produções dos estudantes...) deste momento de avaliação da ação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205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3 Cadastro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" name="Imagem 3" descr="Código QR&#10;&#10;Descrição gerad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456266"/>
            <a:ext cx="4949295" cy="469811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58807" y="2736334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ale Sans" panose="020B0503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bit.ly/trilhoscadastro25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22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3 Avaliação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37234" y="3280004"/>
            <a:ext cx="184731" cy="22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0" y="16871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latin typeface="Vale Sans" panose="020B0503020204030204" pitchFamily="34" charset="0"/>
              </a:rPr>
              <a:t>Retomada dos objetivos de aprendizagem </a:t>
            </a:r>
          </a:p>
          <a:p>
            <a:r>
              <a:rPr lang="pt-BR" sz="2400" dirty="0" smtClean="0">
                <a:latin typeface="Vale Sans" panose="020B0503020204030204" pitchFamily="34" charset="0"/>
              </a:rPr>
              <a:t>registrado pelos participantes no início </a:t>
            </a:r>
          </a:p>
          <a:p>
            <a:r>
              <a:rPr lang="pt-BR" sz="2400" dirty="0" smtClean="0">
                <a:latin typeface="Vale Sans" panose="020B0503020204030204" pitchFamily="34" charset="0"/>
              </a:rPr>
              <a:t>do encontro</a:t>
            </a:r>
            <a:endParaRPr lang="pt-BR" sz="2400" dirty="0">
              <a:latin typeface="Vale Sans" panose="020B0503020204030204" pitchFamily="34" charset="0"/>
            </a:endParaRPr>
          </a:p>
        </p:txBody>
      </p:sp>
      <p:pic>
        <p:nvPicPr>
          <p:cNvPr id="6" name="Imagem 5" descr="Código QR&#10;&#10;O conteúdo gerado por IA pode estar incorreto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7" y="900374"/>
            <a:ext cx="4150269" cy="446846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43593" y="5705502"/>
            <a:ext cx="25202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pt-BR" b="1" dirty="0">
                <a:latin typeface="Vale Sans" panose="020B0503020204030204" pitchFamily="34" charset="0"/>
                <a:ea typeface="Montserrat"/>
                <a:cs typeface="Montserrat"/>
              </a:rPr>
              <a:t>bit.ly/av-trilhos-2025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4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Lanche e despedida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43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23450" y="408304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Roteiro do encontro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9691" y="2259874"/>
            <a:ext cx="3200400" cy="14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13871"/>
              </p:ext>
            </p:extLst>
          </p:nvPr>
        </p:nvGraphicFramePr>
        <p:xfrm>
          <a:off x="528774" y="1100277"/>
          <a:ext cx="9940834" cy="4963884"/>
        </p:xfrm>
        <a:graphic>
          <a:graphicData uri="http://schemas.openxmlformats.org/drawingml/2006/table">
            <a:tbl>
              <a:tblPr bandRow="1"/>
              <a:tblGrid>
                <a:gridCol w="6331193">
                  <a:extLst>
                    <a:ext uri="{9D8B030D-6E8A-4147-A177-3AD203B41FA5}">
                      <a16:colId xmlns:a16="http://schemas.microsoft.com/office/drawing/2014/main" val="2974484500"/>
                    </a:ext>
                  </a:extLst>
                </a:gridCol>
                <a:gridCol w="3609641">
                  <a:extLst>
                    <a:ext uri="{9D8B030D-6E8A-4147-A177-3AD203B41FA5}">
                      <a16:colId xmlns:a16="http://schemas.microsoft.com/office/drawing/2014/main" val="2496094804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Atividade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Duração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746947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Boas vindas e café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15 min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5924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Compartilhamento da pauta e dos objetivos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5 min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69035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Momento cultural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20 min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59636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Compartilhamento de boas práticas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1h30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76333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Devolutiva da atividade prática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30h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8855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Almoço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1h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5173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Sistematização das reflexões da manhã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1h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63345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Ação institucional – avaliação e registro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1h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23170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Compartilhamento das discussões das demais frentes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20 min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72289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Próximos passos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20 min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94595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Avaliação e presença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20 min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27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94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35027-737F-1CD1-7ADE-C2DBFA233E23}"/>
              </a:ext>
            </a:extLst>
          </p:cNvPr>
          <p:cNvSpPr/>
          <p:nvPr/>
        </p:nvSpPr>
        <p:spPr>
          <a:xfrm>
            <a:off x="0" y="-811440"/>
            <a:ext cx="12203151" cy="4627756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5" name="Google Shape;245;p12"/>
          <p:cNvSpPr txBox="1"/>
          <p:nvPr/>
        </p:nvSpPr>
        <p:spPr>
          <a:xfrm>
            <a:off x="9643069" y="5112736"/>
            <a:ext cx="10480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7F7F7F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INICIATIVA</a:t>
            </a:r>
            <a:endParaRPr dirty="0">
              <a:latin typeface="Vale Sans" panose="020B0503020204030204" pitchFamily="34" charset="0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262285" y="5112736"/>
            <a:ext cx="18684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7F7F7F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PARCEIRO</a:t>
            </a:r>
            <a:endParaRPr dirty="0">
              <a:latin typeface="Vale Sans" panose="020B0503020204030204" pitchFamily="34" charset="0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82075B2B-4540-942D-38E8-17F5C7B81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86" b="21481"/>
          <a:stretch/>
        </p:blipFill>
        <p:spPr>
          <a:xfrm>
            <a:off x="802189" y="5364435"/>
            <a:ext cx="2608779" cy="888384"/>
          </a:xfrm>
          <a:prstGeom prst="rect">
            <a:avLst/>
          </a:prstGeom>
        </p:spPr>
      </p:pic>
      <p:pic>
        <p:nvPicPr>
          <p:cNvPr id="7" name="Picture 6" descr="A group of green dots&#10;&#10;Description automatically generated">
            <a:extLst>
              <a:ext uri="{FF2B5EF4-FFF2-40B4-BE49-F238E27FC236}">
                <a16:creationId xmlns:a16="http://schemas.microsoft.com/office/drawing/2014/main" id="{400A72B0-945A-A399-902F-AA67C38B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50" y="89168"/>
            <a:ext cx="5071942" cy="6745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47F5B1-B708-31A1-F155-54561AF43131}"/>
              </a:ext>
            </a:extLst>
          </p:cNvPr>
          <p:cNvGrpSpPr/>
          <p:nvPr/>
        </p:nvGrpSpPr>
        <p:grpSpPr>
          <a:xfrm>
            <a:off x="-33453" y="3537535"/>
            <a:ext cx="12355551" cy="530480"/>
            <a:chOff x="0" y="4348975"/>
            <a:chExt cx="12772004" cy="5241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CBE491-7820-9A19-5F0E-0750B745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4348975"/>
              <a:ext cx="6415809" cy="5241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40FBDA-7630-50D3-7694-E2399F15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356195" y="4348975"/>
              <a:ext cx="6415809" cy="524108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0061213-263C-BFE8-1B65-E400AD3C30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50" y="5375841"/>
            <a:ext cx="2514115" cy="9941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Momento cultural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9691" y="2259874"/>
            <a:ext cx="3200400" cy="14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oogle Shape;70;p16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730" t="8925" b="7916"/>
          <a:stretch/>
        </p:blipFill>
        <p:spPr>
          <a:xfrm rot="5400000">
            <a:off x="5061856" y="2135780"/>
            <a:ext cx="3605350" cy="2312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17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9"/>
          <p:cNvPicPr preferRelativeResize="0"/>
          <p:nvPr/>
        </p:nvPicPr>
        <p:blipFill rotWithShape="1">
          <a:blip r:embed="rId3">
            <a:alphaModFix/>
          </a:blip>
          <a:srcRect l="59442" t="24737" r="6564" b="33314"/>
          <a:stretch/>
        </p:blipFill>
        <p:spPr>
          <a:xfrm>
            <a:off x="7214779" y="1806212"/>
            <a:ext cx="3931920" cy="29522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>
            <a:off x="583202" y="810490"/>
            <a:ext cx="6265273" cy="5771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25000" lnSpcReduction="20000"/>
          </a:bodyPr>
          <a:lstStyle/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r>
              <a:rPr lang="pt-BR" sz="9600" dirty="0"/>
              <a:t>Albert Camus - </a:t>
            </a:r>
            <a:r>
              <a:rPr lang="pt-BR" sz="9600" dirty="0" err="1"/>
              <a:t>Mondovi</a:t>
            </a:r>
            <a:r>
              <a:rPr lang="pt-BR" sz="9600" dirty="0"/>
              <a:t>, Argélia, 1913 — 1960, foi um escritor, filósofo, romancista, dramaturgo, jornalista e ensaísta franco-argelino. Também atuou como jornalista militante na Resistência. </a:t>
            </a:r>
          </a:p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endParaRPr sz="9600" dirty="0"/>
          </a:p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r>
              <a:rPr lang="pt-BR" sz="9600" dirty="0"/>
              <a:t>Desenvolveu um humanismo baseado na consciência do absurdo da condição humana e na revolta como uma resposta a esse absurdo. Para Camus, essa revolta leva à ação e fornece sentido ao mundo e à existência. </a:t>
            </a:r>
          </a:p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endParaRPr sz="9600" dirty="0"/>
          </a:p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r>
              <a:rPr lang="pt-BR" sz="9600" dirty="0"/>
              <a:t>Recebeu o Prémio Nobel de Literatura em 1957.</a:t>
            </a:r>
          </a:p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endParaRPr sz="9600" dirty="0"/>
          </a:p>
          <a:p>
            <a:pPr marL="266700" indent="0">
              <a:lnSpc>
                <a:spcPct val="100000"/>
              </a:lnSpc>
              <a:spcBef>
                <a:spcPts val="0"/>
              </a:spcBef>
              <a:buSzPct val="70175"/>
              <a:buNone/>
            </a:pPr>
            <a:r>
              <a:rPr lang="pt-BR" sz="9600" dirty="0"/>
              <a:t>O primeiro homem - Autobiografia incompleta, foi encontrada em sua maleta quando morreu em um acidente.</a:t>
            </a:r>
            <a:endParaRPr sz="9600" dirty="0"/>
          </a:p>
          <a:p>
            <a:pPr marL="457200">
              <a:lnSpc>
                <a:spcPct val="100000"/>
              </a:lnSpc>
              <a:spcBef>
                <a:spcPts val="0"/>
              </a:spcBef>
              <a:buSzPct val="147368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466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 idx="4294967295"/>
          </p:nvPr>
        </p:nvSpPr>
        <p:spPr>
          <a:xfrm>
            <a:off x="4101339" y="530352"/>
            <a:ext cx="3989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45029" y="-1"/>
            <a:ext cx="893171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60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 idx="4294967295"/>
          </p:nvPr>
        </p:nvSpPr>
        <p:spPr>
          <a:xfrm>
            <a:off x="4101339" y="530352"/>
            <a:ext cx="3989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-1276" b="12216"/>
          <a:stretch/>
        </p:blipFill>
        <p:spPr>
          <a:xfrm rot="10800000">
            <a:off x="617223" y="0"/>
            <a:ext cx="954567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7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 idx="4294967295"/>
          </p:nvPr>
        </p:nvSpPr>
        <p:spPr>
          <a:xfrm>
            <a:off x="4101339" y="530352"/>
            <a:ext cx="3989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9773" t="9674" r="3954" b="11416"/>
          <a:stretch/>
        </p:blipFill>
        <p:spPr>
          <a:xfrm>
            <a:off x="583079" y="0"/>
            <a:ext cx="93577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75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>
            <a:spLocks noGrp="1"/>
          </p:cNvSpPr>
          <p:nvPr>
            <p:ph type="title" idx="4294967295"/>
          </p:nvPr>
        </p:nvSpPr>
        <p:spPr>
          <a:xfrm>
            <a:off x="4101339" y="530352"/>
            <a:ext cx="3989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9215" b="9509"/>
          <a:stretch/>
        </p:blipFill>
        <p:spPr>
          <a:xfrm>
            <a:off x="818209" y="0"/>
            <a:ext cx="91879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0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14388</TotalTime>
  <Words>884</Words>
  <Application>Microsoft Office PowerPoint</Application>
  <PresentationFormat>Widescreen</PresentationFormat>
  <Paragraphs>118</Paragraphs>
  <Slides>30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Arial</vt:lpstr>
      <vt:lpstr>Barlow</vt:lpstr>
      <vt:lpstr>Calibri</vt:lpstr>
      <vt:lpstr>Calibri Light</vt:lpstr>
      <vt:lpstr>Fira Sans Medium</vt:lpstr>
      <vt:lpstr>Montserrat</vt:lpstr>
      <vt:lpstr>Times New Roman</vt:lpstr>
      <vt:lpstr>Vale Sans</vt:lpstr>
      <vt:lpstr>Vale Sans Black</vt:lpstr>
      <vt:lpstr>Vale Sans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 do tempo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461</cp:revision>
  <dcterms:created xsi:type="dcterms:W3CDTF">2021-02-10T12:29:23Z</dcterms:created>
  <dcterms:modified xsi:type="dcterms:W3CDTF">2025-08-21T17:48:20Z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