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16"/>
  </p:notesMasterIdLst>
  <p:sldIdLst>
    <p:sldId id="256" r:id="rId2"/>
    <p:sldId id="265" r:id="rId3"/>
    <p:sldId id="2147375797" r:id="rId4"/>
    <p:sldId id="2147375808" r:id="rId5"/>
    <p:sldId id="2147375810" r:id="rId6"/>
    <p:sldId id="2147375817" r:id="rId7"/>
    <p:sldId id="2147375811" r:id="rId8"/>
    <p:sldId id="2147375809" r:id="rId9"/>
    <p:sldId id="2147375812" r:id="rId10"/>
    <p:sldId id="2147375813" r:id="rId11"/>
    <p:sldId id="2147375814" r:id="rId12"/>
    <p:sldId id="2147375815" r:id="rId13"/>
    <p:sldId id="2147375816" r:id="rId14"/>
    <p:sldId id="302" r:id="rId15"/>
  </p:sldIdLst>
  <p:sldSz cx="12192000" cy="6858000"/>
  <p:notesSz cx="6888163" cy="10020300"/>
  <p:embeddedFontLst>
    <p:embeddedFont>
      <p:font typeface="Play" panose="020B060402020202020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7491">
          <p15:clr>
            <a:srgbClr val="A4A3A4"/>
          </p15:clr>
        </p15:guide>
        <p15:guide id="2" orient="horz" pos="6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86F"/>
    <a:srgbClr val="007BB8"/>
    <a:srgbClr val="ED0000"/>
    <a:srgbClr val="388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0" y="53"/>
      </p:cViewPr>
      <p:guideLst>
        <p:guide pos="7491"/>
        <p:guide orient="horz" pos="6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1698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8D291FD3-3A41-6EEE-3A57-C8F0E2B5B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E9B363A1-F4F8-BEAA-9D6A-90B9F5809A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F875363B-6B4E-2CD6-A8C9-46125B958B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3093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8D291FD3-3A41-6EEE-3A57-C8F0E2B5B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E9B363A1-F4F8-BEAA-9D6A-90B9F5809A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F875363B-6B4E-2CD6-A8C9-46125B958B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8940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8D291FD3-3A41-6EEE-3A57-C8F0E2B5B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E9B363A1-F4F8-BEAA-9D6A-90B9F5809A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F875363B-6B4E-2CD6-A8C9-46125B958B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2411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8D291FD3-3A41-6EEE-3A57-C8F0E2B5B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E9B363A1-F4F8-BEAA-9D6A-90B9F5809A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F875363B-6B4E-2CD6-A8C9-46125B958B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6018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43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99DB8DC1-2DCF-457A-8F92-AC7AD4613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A614BF59-16D2-12A9-50A4-C1E2EC480E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C8A71D0A-027F-3622-C2BB-509F060A1D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3238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385F0A7B-5AB2-4BF7-4877-72FA7F8F4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C8E04E78-6B3D-740E-333F-349BD40F31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3ABB4FA5-B879-D05D-9ADD-AB258771AB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6577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76CB2362-CE84-3FD7-C788-5F3E04FCA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8CCF3D7B-8B8B-A1C8-1A7F-0AAB51BF3E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EB34D641-D243-DE5D-2892-52A5D0FBE1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4652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9DAC2DC0-ED0C-39E7-3125-EA9B6256E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DFEE69AF-16F9-AEF0-ACB8-90420A3E2C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B2936D2D-E7B9-1D2E-3916-142BF0EFCF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2465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B45BA5D6-BCE7-5F1C-7872-40AB33A33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9066DA67-22EE-78F3-DE6A-AA15F3813B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825544AF-92BA-B950-7E81-6EAB86F946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1650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8D291FD3-3A41-6EEE-3A57-C8F0E2B5B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E9B363A1-F4F8-BEAA-9D6A-90B9F5809A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F875363B-6B4E-2CD6-A8C9-46125B958B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4118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8D291FD3-3A41-6EEE-3A57-C8F0E2B5B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9ab85396e_0_292:notes">
            <a:extLst>
              <a:ext uri="{FF2B5EF4-FFF2-40B4-BE49-F238E27FC236}">
                <a16:creationId xmlns:a16="http://schemas.microsoft.com/office/drawing/2014/main" id="{E9B363A1-F4F8-BEAA-9D6A-90B9F5809A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79ab85396e_0_292:notes">
            <a:extLst>
              <a:ext uri="{FF2B5EF4-FFF2-40B4-BE49-F238E27FC236}">
                <a16:creationId xmlns:a16="http://schemas.microsoft.com/office/drawing/2014/main" id="{F875363B-6B4E-2CD6-A8C9-46125B958B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520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ide de Título">
  <p:cSld name="1_Slide de Título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15"/>
          <p:cNvGrpSpPr/>
          <p:nvPr/>
        </p:nvGrpSpPr>
        <p:grpSpPr>
          <a:xfrm>
            <a:off x="0" y="6061602"/>
            <a:ext cx="12192000" cy="796528"/>
            <a:chOff x="0" y="6061602"/>
            <a:chExt cx="12192000" cy="796528"/>
          </a:xfrm>
        </p:grpSpPr>
        <p:sp>
          <p:nvSpPr>
            <p:cNvPr id="87" name="Google Shape;87;p15"/>
            <p:cNvSpPr/>
            <p:nvPr/>
          </p:nvSpPr>
          <p:spPr>
            <a:xfrm>
              <a:off x="0" y="6298330"/>
              <a:ext cx="12192000" cy="55980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8" name="Google Shape;88;p15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38" cy="7196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15"/>
            <p:cNvSpPr txBox="1"/>
            <p:nvPr/>
          </p:nvSpPr>
          <p:spPr>
            <a:xfrm>
              <a:off x="348342" y="6353470"/>
              <a:ext cx="6096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 1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+ Video">
  <p:cSld name="Texto + Video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719665" y="431179"/>
            <a:ext cx="82536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814917" y="2036235"/>
            <a:ext cx="4898100" cy="40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19"/>
          <p:cNvSpPr>
            <a:spLocks noGrp="1"/>
          </p:cNvSpPr>
          <p:nvPr>
            <p:ph type="media" idx="2"/>
          </p:nvPr>
        </p:nvSpPr>
        <p:spPr>
          <a:xfrm>
            <a:off x="6527800" y="2036235"/>
            <a:ext cx="4849200" cy="40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">
  <p:cSld name="Título + Texto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8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0" y="6061602"/>
            <a:ext cx="12192000" cy="796528"/>
            <a:chOff x="0" y="6061602"/>
            <a:chExt cx="12192000" cy="796528"/>
          </a:xfrm>
        </p:grpSpPr>
        <p:sp>
          <p:nvSpPr>
            <p:cNvPr id="21" name="Google Shape;21;p3"/>
            <p:cNvSpPr/>
            <p:nvPr/>
          </p:nvSpPr>
          <p:spPr>
            <a:xfrm>
              <a:off x="0" y="6298330"/>
              <a:ext cx="12192000" cy="55980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" name="Google Shape;22;p3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38" cy="7196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3;p3"/>
            <p:cNvSpPr txBox="1"/>
            <p:nvPr/>
          </p:nvSpPr>
          <p:spPr>
            <a:xfrm>
              <a:off x="348342" y="6353470"/>
              <a:ext cx="6096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6"/>
          <p:cNvGrpSpPr/>
          <p:nvPr/>
        </p:nvGrpSpPr>
        <p:grpSpPr>
          <a:xfrm>
            <a:off x="0" y="-71718"/>
            <a:ext cx="12192000" cy="6929848"/>
            <a:chOff x="0" y="-71718"/>
            <a:chExt cx="12192000" cy="6929848"/>
          </a:xfrm>
        </p:grpSpPr>
        <p:sp>
          <p:nvSpPr>
            <p:cNvPr id="28" name="Google Shape;28;p6"/>
            <p:cNvSpPr/>
            <p:nvPr/>
          </p:nvSpPr>
          <p:spPr>
            <a:xfrm>
              <a:off x="0" y="-71718"/>
              <a:ext cx="12192000" cy="637380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6"/>
            <p:cNvSpPr/>
            <p:nvPr/>
          </p:nvSpPr>
          <p:spPr>
            <a:xfrm>
              <a:off x="0" y="6298330"/>
              <a:ext cx="12192000" cy="55980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" name="Google Shape;30;p6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38" cy="7196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1;p6"/>
            <p:cNvSpPr txBox="1"/>
            <p:nvPr/>
          </p:nvSpPr>
          <p:spPr>
            <a:xfrm>
              <a:off x="348342" y="6353470"/>
              <a:ext cx="6096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Cabeçalho da Seçã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7"/>
          <p:cNvGrpSpPr/>
          <p:nvPr/>
        </p:nvGrpSpPr>
        <p:grpSpPr>
          <a:xfrm>
            <a:off x="0" y="-71718"/>
            <a:ext cx="12192000" cy="6929848"/>
            <a:chOff x="0" y="-71718"/>
            <a:chExt cx="12192000" cy="6929848"/>
          </a:xfrm>
        </p:grpSpPr>
        <p:sp>
          <p:nvSpPr>
            <p:cNvPr id="34" name="Google Shape;34;p7"/>
            <p:cNvSpPr/>
            <p:nvPr/>
          </p:nvSpPr>
          <p:spPr>
            <a:xfrm>
              <a:off x="0" y="-71718"/>
              <a:ext cx="12192000" cy="6382800"/>
            </a:xfrm>
            <a:prstGeom prst="rect">
              <a:avLst/>
            </a:prstGeom>
            <a:solidFill>
              <a:srgbClr val="01AA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7"/>
            <p:cNvSpPr/>
            <p:nvPr/>
          </p:nvSpPr>
          <p:spPr>
            <a:xfrm>
              <a:off x="0" y="6298330"/>
              <a:ext cx="12192000" cy="55980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6" name="Google Shape;36;p7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38" cy="7196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37;p7"/>
            <p:cNvSpPr txBox="1"/>
            <p:nvPr/>
          </p:nvSpPr>
          <p:spPr>
            <a:xfrm>
              <a:off x="348342" y="6353470"/>
              <a:ext cx="6096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mailto:candida.pierro@roda.org.br" TargetMode="Externa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-33453" y="0"/>
            <a:ext cx="12225453" cy="6858000"/>
          </a:xfrm>
          <a:prstGeom prst="rect">
            <a:avLst/>
          </a:prstGeom>
          <a:solidFill>
            <a:srgbClr val="00B49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-61359" y="8851"/>
            <a:ext cx="12353692" cy="2513117"/>
          </a:xfrm>
          <a:prstGeom prst="rect">
            <a:avLst/>
          </a:prstGeom>
          <a:solidFill>
            <a:srgbClr val="0091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-61359" y="2281877"/>
            <a:ext cx="12353692" cy="2086313"/>
          </a:xfrm>
          <a:prstGeom prst="rect">
            <a:avLst/>
          </a:prstGeom>
          <a:solidFill>
            <a:srgbClr val="F68B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21" descr="White text o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0752" y="752661"/>
            <a:ext cx="3174681" cy="75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 descr="A logo with white circles and whit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3603" y="5374665"/>
            <a:ext cx="2225037" cy="1261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43101" y="5694446"/>
            <a:ext cx="1679647" cy="5381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" name="Google Shape;121;p21"/>
          <p:cNvGrpSpPr/>
          <p:nvPr/>
        </p:nvGrpSpPr>
        <p:grpSpPr>
          <a:xfrm rot="10800000" flipH="1">
            <a:off x="-33453" y="6513288"/>
            <a:ext cx="12355551" cy="689917"/>
            <a:chOff x="0" y="4348975"/>
            <a:chExt cx="12772004" cy="524108"/>
          </a:xfrm>
        </p:grpSpPr>
        <p:pic>
          <p:nvPicPr>
            <p:cNvPr id="122" name="Google Shape;122;p2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0" y="4348975"/>
              <a:ext cx="6415809" cy="5241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2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6356195" y="4348975"/>
              <a:ext cx="6415809" cy="52410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5" name="Google Shape;125;p21"/>
          <p:cNvSpPr txBox="1"/>
          <p:nvPr/>
        </p:nvSpPr>
        <p:spPr>
          <a:xfrm>
            <a:off x="0" y="2307403"/>
            <a:ext cx="6551628" cy="2070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Didática da </a:t>
            </a:r>
            <a:r>
              <a:rPr lang="pt-BR" sz="2800" b="1" dirty="0">
                <a:solidFill>
                  <a:schemeClr val="lt1"/>
                </a:solidFill>
              </a:rPr>
              <a:t>M</a:t>
            </a:r>
            <a:r>
              <a:rPr lang="pt-BR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atemática </a:t>
            </a:r>
          </a:p>
          <a:p>
            <a:pPr algn="ctr">
              <a:lnSpc>
                <a:spcPct val="119444"/>
              </a:lnSpc>
            </a:pPr>
            <a:r>
              <a:rPr lang="pt-BR" sz="2800" b="1" dirty="0">
                <a:solidFill>
                  <a:srgbClr val="1B786F"/>
                </a:solidFill>
              </a:rPr>
              <a:t>Devolutiva da Atividade Prática  Ciclo 3 </a:t>
            </a:r>
          </a:p>
          <a:p>
            <a:pPr marL="0" marR="0" lvl="0" indent="0" algn="ctr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lt1"/>
                </a:solidFill>
              </a:rPr>
              <a:t>Professores 4º e 5º anos - Catas Altas </a:t>
            </a:r>
            <a:r>
              <a:rPr lang="pt-BR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Prefeitura Municipal de Catas Altas - IBDM Modernização">
            <a:extLst>
              <a:ext uri="{FF2B5EF4-FFF2-40B4-BE49-F238E27FC236}">
                <a16:creationId xmlns:a16="http://schemas.microsoft.com/office/drawing/2014/main" id="{DF763958-E84A-3698-45B8-40BF926D458F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18"/>
          <a:stretch/>
        </p:blipFill>
        <p:spPr bwMode="auto">
          <a:xfrm>
            <a:off x="5336963" y="5701724"/>
            <a:ext cx="483648" cy="633762"/>
          </a:xfrm>
          <a:prstGeom prst="rect">
            <a:avLst/>
          </a:prstGeom>
          <a:noFill/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21DB756-7563-648C-EB3C-98BDF5D1FF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5833" y="1363368"/>
            <a:ext cx="3559515" cy="458343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FA1095D-A964-D063-9E3F-4842C28C5D2A}"/>
              </a:ext>
            </a:extLst>
          </p:cNvPr>
          <p:cNvSpPr txBox="1"/>
          <p:nvPr/>
        </p:nvSpPr>
        <p:spPr>
          <a:xfrm>
            <a:off x="8542054" y="5922265"/>
            <a:ext cx="3418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Sala de aula do professor Cristiano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5D84AC6E-C35C-1CC3-A7DA-A1D70390E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C1621343-8934-5979-47A8-8D8C05C2ADA0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DE42840C-C6A0-D3AE-2A17-3D66A1E832B3}"/>
              </a:ext>
            </a:extLst>
          </p:cNvPr>
          <p:cNvSpPr txBox="1"/>
          <p:nvPr/>
        </p:nvSpPr>
        <p:spPr>
          <a:xfrm>
            <a:off x="808864" y="1237848"/>
            <a:ext cx="11013300" cy="49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A professora Luciene coloca: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C00000"/>
                </a:solidFill>
              </a:rPr>
              <a:t>“ Os alunos utilizaram como estratégia para calcular:  divisão armada de forma convencional; a multiplicação aproximando do dividendo; a  subtração para encontrar o resto.”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C00000"/>
                </a:solidFill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Ela compartilhou conosco  um registro dessa segunda forma de calcular o resto, sem uso da conta armada: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r>
              <a:rPr lang="pt-BR" sz="1600" i="1" dirty="0">
                <a:solidFill>
                  <a:srgbClr val="1B786F"/>
                </a:solidFill>
              </a:rPr>
              <a:t>                                                                                             Clique no ícone para ouvir meu comentário:</a:t>
            </a:r>
            <a:endParaRPr lang="pt-BR" sz="2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C0000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8CDF2F7-8A51-CF20-93D4-F66971DE9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44066">
            <a:off x="2203896" y="3745614"/>
            <a:ext cx="2827699" cy="2220897"/>
          </a:xfrm>
          <a:prstGeom prst="rect">
            <a:avLst/>
          </a:prstGeom>
        </p:spPr>
      </p:pic>
      <p:pic>
        <p:nvPicPr>
          <p:cNvPr id="5" name="Som gravado">
            <a:hlinkClick r:id="" action="ppaction://media"/>
            <a:extLst>
              <a:ext uri="{FF2B5EF4-FFF2-40B4-BE49-F238E27FC236}">
                <a16:creationId xmlns:a16="http://schemas.microsoft.com/office/drawing/2014/main" id="{AA045E36-E628-F686-5349-0C052CEFDD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2296" y="4765487"/>
            <a:ext cx="1005523" cy="100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1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3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5D84AC6E-C35C-1CC3-A7DA-A1D70390E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C1621343-8934-5979-47A8-8D8C05C2ADA0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DE42840C-C6A0-D3AE-2A17-3D66A1E832B3}"/>
              </a:ext>
            </a:extLst>
          </p:cNvPr>
          <p:cNvSpPr txBox="1"/>
          <p:nvPr/>
        </p:nvSpPr>
        <p:spPr>
          <a:xfrm>
            <a:off x="808864" y="1237848"/>
            <a:ext cx="11013300" cy="49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Eis a reflexão da Rosângela, que acompanhou a aula do professor Augusto: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C00000"/>
                </a:solidFill>
              </a:rPr>
              <a:t>“A atividade envolveu as crianças de forma significativa, permitindo que elas construíssem estratégias próprias para resolver divisões e compreender o papel do resto dentro da operação e da dinâmica do jogo”.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r>
              <a:rPr lang="pt-BR" sz="1600" i="1" dirty="0">
                <a:solidFill>
                  <a:srgbClr val="1B786F"/>
                </a:solidFill>
              </a:rPr>
              <a:t>                                 Clique no ícone para ouvir meu comentário:</a:t>
            </a:r>
          </a:p>
          <a:p>
            <a:endParaRPr lang="pt-BR" sz="1600" i="1" dirty="0">
              <a:solidFill>
                <a:srgbClr val="1B786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C00000"/>
              </a:solidFill>
            </a:endParaRPr>
          </a:p>
        </p:txBody>
      </p:sp>
      <p:pic>
        <p:nvPicPr>
          <p:cNvPr id="2" name="Som gravado">
            <a:hlinkClick r:id="" action="ppaction://media"/>
            <a:extLst>
              <a:ext uri="{FF2B5EF4-FFF2-40B4-BE49-F238E27FC236}">
                <a16:creationId xmlns:a16="http://schemas.microsoft.com/office/drawing/2014/main" id="{93093E11-9F69-6697-5DC8-6D155E3064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19156" y="4070898"/>
            <a:ext cx="1338349" cy="133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5D84AC6E-C35C-1CC3-A7DA-A1D70390E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C1621343-8934-5979-47A8-8D8C05C2ADA0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DE42840C-C6A0-D3AE-2A17-3D66A1E832B3}"/>
              </a:ext>
            </a:extLst>
          </p:cNvPr>
          <p:cNvSpPr txBox="1"/>
          <p:nvPr/>
        </p:nvSpPr>
        <p:spPr>
          <a:xfrm>
            <a:off x="808864" y="1237848"/>
            <a:ext cx="11013300" cy="49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tx1"/>
                </a:solidFill>
              </a:rPr>
              <a:t>Para finalizar essa reflexão, trago mais um trecho da Luciene sobre os resultados de aprendizagens que ela observou.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C00000"/>
                </a:solidFill>
              </a:rPr>
              <a:t>“Jogar foi enriquecedor, reforçou a ligação da divisão com a multiplicação, faz com  que eles aprendam o que realmente é o resto como parte do dividendo, os ensina a utilizarem cálculo mental e os faz pensar em estratégias variadas no intuito de resolver os problemas.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C00000"/>
                </a:solidFill>
              </a:rPr>
              <a:t> Aprenderam a colaborar ainda mais com os colegas trocando ideias, até mesmo ensinando um pouco mais a quem teve dificuldade. Uma experiência espetacular.”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r>
              <a:rPr lang="pt-BR" sz="1600" i="1" dirty="0">
                <a:solidFill>
                  <a:srgbClr val="1B786F"/>
                </a:solidFill>
              </a:rPr>
              <a:t>                                 Clique no ícone para ouvir meu comentário: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C00000"/>
              </a:solidFill>
            </a:endParaRPr>
          </a:p>
        </p:txBody>
      </p:sp>
      <p:pic>
        <p:nvPicPr>
          <p:cNvPr id="3" name="Som gravado">
            <a:hlinkClick r:id="" action="ppaction://media"/>
            <a:extLst>
              <a:ext uri="{FF2B5EF4-FFF2-40B4-BE49-F238E27FC236}">
                <a16:creationId xmlns:a16="http://schemas.microsoft.com/office/drawing/2014/main" id="{A128630D-E6DB-694E-8EB9-03E143532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87896" y="3965285"/>
            <a:ext cx="1654867" cy="16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7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5D84AC6E-C35C-1CC3-A7DA-A1D70390E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C1621343-8934-5979-47A8-8D8C05C2ADA0}"/>
              </a:ext>
            </a:extLst>
          </p:cNvPr>
          <p:cNvSpPr txBox="1"/>
          <p:nvPr/>
        </p:nvSpPr>
        <p:spPr>
          <a:xfrm>
            <a:off x="324964" y="383418"/>
            <a:ext cx="114972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E para terminar.... 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DE42840C-C6A0-D3AE-2A17-3D66A1E832B3}"/>
              </a:ext>
            </a:extLst>
          </p:cNvPr>
          <p:cNvSpPr txBox="1"/>
          <p:nvPr/>
        </p:nvSpPr>
        <p:spPr>
          <a:xfrm>
            <a:off x="589350" y="616278"/>
            <a:ext cx="11013300" cy="4290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Finalizo essa devolutiva com mais um áudio: </a:t>
            </a:r>
            <a:br>
              <a:rPr lang="pt-BR" sz="1800" dirty="0">
                <a:solidFill>
                  <a:schemeClr val="tx1"/>
                </a:solidFill>
              </a:rPr>
            </a:br>
            <a:endParaRPr lang="pt-BR" sz="18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tx1"/>
              </a:solidFill>
            </a:endParaRPr>
          </a:p>
          <a:p>
            <a:r>
              <a:rPr lang="pt-BR" sz="1600" i="1" dirty="0">
                <a:solidFill>
                  <a:srgbClr val="1B786F"/>
                </a:solidFill>
              </a:rPr>
              <a:t>                   </a:t>
            </a:r>
          </a:p>
          <a:p>
            <a:endParaRPr lang="pt-BR" sz="1600" i="1" dirty="0">
              <a:solidFill>
                <a:srgbClr val="1B786F"/>
              </a:solidFill>
            </a:endParaRPr>
          </a:p>
          <a:p>
            <a:endParaRPr lang="pt-BR" sz="1600" i="1" dirty="0">
              <a:solidFill>
                <a:srgbClr val="1B786F"/>
              </a:solidFill>
            </a:endParaRPr>
          </a:p>
          <a:p>
            <a:endParaRPr lang="pt-BR" sz="1600" i="1" dirty="0">
              <a:solidFill>
                <a:srgbClr val="1B786F"/>
              </a:solidFill>
            </a:endParaRPr>
          </a:p>
          <a:p>
            <a:endParaRPr lang="pt-BR" sz="1600" i="1" dirty="0">
              <a:solidFill>
                <a:srgbClr val="1B786F"/>
              </a:solidFill>
            </a:endParaRPr>
          </a:p>
          <a:p>
            <a:endParaRPr lang="pt-BR" sz="1600" i="1" dirty="0">
              <a:solidFill>
                <a:srgbClr val="1B786F"/>
              </a:solidFill>
            </a:endParaRPr>
          </a:p>
          <a:p>
            <a:endParaRPr lang="pt-BR" sz="1600" i="1" dirty="0">
              <a:solidFill>
                <a:srgbClr val="1B786F"/>
              </a:solidFill>
            </a:endParaRPr>
          </a:p>
          <a:p>
            <a:endParaRPr lang="pt-BR" sz="1600" i="1" dirty="0">
              <a:solidFill>
                <a:srgbClr val="1B786F"/>
              </a:solidFill>
            </a:endParaRPr>
          </a:p>
          <a:p>
            <a:endParaRPr lang="pt-BR" sz="1600" i="1" dirty="0">
              <a:solidFill>
                <a:srgbClr val="1B786F"/>
              </a:solidFill>
            </a:endParaRPr>
          </a:p>
          <a:p>
            <a:r>
              <a:rPr lang="pt-BR" sz="1600" i="1" dirty="0">
                <a:solidFill>
                  <a:srgbClr val="1B786F"/>
                </a:solidFill>
              </a:rPr>
              <a:t>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C00000"/>
              </a:solidFill>
            </a:endParaRPr>
          </a:p>
        </p:txBody>
      </p:sp>
      <p:pic>
        <p:nvPicPr>
          <p:cNvPr id="4" name="Som gravado">
            <a:hlinkClick r:id="" action="ppaction://media"/>
            <a:extLst>
              <a:ext uri="{FF2B5EF4-FFF2-40B4-BE49-F238E27FC236}">
                <a16:creationId xmlns:a16="http://schemas.microsoft.com/office/drawing/2014/main" id="{56C4A2BE-FA63-04F9-AA1D-F017DC56D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07956" y="926820"/>
            <a:ext cx="1688119" cy="168811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22C8DFF-BAF8-B3BA-916F-2133075A9355}"/>
              </a:ext>
            </a:extLst>
          </p:cNvPr>
          <p:cNvSpPr txBox="1"/>
          <p:nvPr/>
        </p:nvSpPr>
        <p:spPr>
          <a:xfrm>
            <a:off x="7544145" y="2253504"/>
            <a:ext cx="2617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1B786F"/>
                </a:solidFill>
              </a:rPr>
              <a:t>Muito obrigada!  Excelente 2026, e forte abraço!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C05C5B0-559E-A80F-4CE9-70D64FC227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2305" y="3058918"/>
            <a:ext cx="4160249" cy="234014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7315FC5-7DCF-B50B-C8B7-AE38AB693B1E}"/>
              </a:ext>
            </a:extLst>
          </p:cNvPr>
          <p:cNvSpPr txBox="1"/>
          <p:nvPr/>
        </p:nvSpPr>
        <p:spPr>
          <a:xfrm>
            <a:off x="4119512" y="5580668"/>
            <a:ext cx="10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Abril 2026 </a:t>
            </a:r>
          </a:p>
        </p:txBody>
      </p:sp>
    </p:spTree>
    <p:extLst>
      <p:ext uri="{BB962C8B-B14F-4D97-AF65-F5344CB8AC3E}">
        <p14:creationId xmlns:p14="http://schemas.microsoft.com/office/powerpoint/2010/main" val="205991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7"/>
          <p:cNvSpPr/>
          <p:nvPr/>
        </p:nvSpPr>
        <p:spPr>
          <a:xfrm>
            <a:off x="0" y="-811440"/>
            <a:ext cx="12203151" cy="4627756"/>
          </a:xfrm>
          <a:prstGeom prst="rect">
            <a:avLst/>
          </a:prstGeom>
          <a:solidFill>
            <a:srgbClr val="0091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lang="pt-BR" sz="2800" dirty="0">
                <a:solidFill>
                  <a:schemeClr val="bg1"/>
                </a:solidFill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andida.pierro@roda.org.br</a:t>
            </a:r>
            <a:endParaRPr lang="pt-BR" sz="2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67"/>
          <p:cNvSpPr txBox="1"/>
          <p:nvPr/>
        </p:nvSpPr>
        <p:spPr>
          <a:xfrm>
            <a:off x="5153676" y="5112736"/>
            <a:ext cx="104802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lang="pt-BR" sz="1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INICIATIVA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67"/>
          <p:cNvSpPr txBox="1"/>
          <p:nvPr/>
        </p:nvSpPr>
        <p:spPr>
          <a:xfrm>
            <a:off x="1262285" y="5112736"/>
            <a:ext cx="95946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lang="pt-BR" sz="1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PARCEIRO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3" name="Google Shape;483;p67" descr="Logotipo, nome da empr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t="18486" b="21480"/>
          <a:stretch/>
        </p:blipFill>
        <p:spPr>
          <a:xfrm>
            <a:off x="802189" y="5364435"/>
            <a:ext cx="2608779" cy="888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67" descr="A group of green dots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49450" y="89168"/>
            <a:ext cx="5071942" cy="6745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5" name="Google Shape;485;p67"/>
          <p:cNvGrpSpPr/>
          <p:nvPr/>
        </p:nvGrpSpPr>
        <p:grpSpPr>
          <a:xfrm>
            <a:off x="-33453" y="3537535"/>
            <a:ext cx="12355551" cy="530480"/>
            <a:chOff x="0" y="4348975"/>
            <a:chExt cx="12772004" cy="524108"/>
          </a:xfrm>
        </p:grpSpPr>
        <p:pic>
          <p:nvPicPr>
            <p:cNvPr id="486" name="Google Shape;486;p6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0" y="4348975"/>
              <a:ext cx="6415809" cy="5241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7" name="Google Shape;487;p6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6356195" y="4348975"/>
              <a:ext cx="6415809" cy="52410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88" name="Google Shape;488;p6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35335" y="5326617"/>
            <a:ext cx="2514115" cy="994158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67"/>
          <p:cNvSpPr txBox="1"/>
          <p:nvPr/>
        </p:nvSpPr>
        <p:spPr>
          <a:xfrm>
            <a:off x="9303385" y="5118640"/>
            <a:ext cx="208642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lang="pt-BR" sz="1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PARCERIA INSTITUCIONAL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2" descr="Prefeitura Municipal de Catas Altas - IBDM Modernização">
            <a:extLst>
              <a:ext uri="{FF2B5EF4-FFF2-40B4-BE49-F238E27FC236}">
                <a16:creationId xmlns:a16="http://schemas.microsoft.com/office/drawing/2014/main" id="{E3FB0E57-52BE-8700-6E20-604DDCE6D41C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18"/>
          <a:stretch/>
        </p:blipFill>
        <p:spPr bwMode="auto">
          <a:xfrm>
            <a:off x="9601773" y="5619057"/>
            <a:ext cx="483648" cy="633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/>
          <p:cNvSpPr txBox="1"/>
          <p:nvPr/>
        </p:nvSpPr>
        <p:spPr>
          <a:xfrm>
            <a:off x="714569" y="1254474"/>
            <a:ext cx="11013300" cy="497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100" b="1" dirty="0">
                <a:solidFill>
                  <a:srgbClr val="757575"/>
                </a:solidFill>
              </a:rPr>
              <a:t>Olá, professoras e professores, espero encontrá-los bem!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100" b="1" dirty="0">
                <a:solidFill>
                  <a:srgbClr val="757575"/>
                </a:solidFill>
              </a:rPr>
              <a:t>Nesse documento, trago reflexões sobre a Atividade Prática de Ciclo 3, desenvolvida por vocês.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2100" b="1" dirty="0">
              <a:solidFill>
                <a:srgbClr val="757575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2100" b="1" dirty="0">
              <a:solidFill>
                <a:srgbClr val="757575"/>
              </a:solidFill>
            </a:endParaRPr>
          </a:p>
          <a:p>
            <a:pPr marL="360000" lvl="2" algn="just">
              <a:buClr>
                <a:schemeClr val="dk1"/>
              </a:buClr>
              <a:buSzPts val="1100"/>
            </a:pPr>
            <a:r>
              <a:rPr lang="pt-BR" sz="2100" b="1" dirty="0">
                <a:solidFill>
                  <a:srgbClr val="C00000"/>
                </a:solidFill>
              </a:rPr>
              <a:t>ATENÇÃO! EM ALGUNS SLIDES É POSSÍVEL ESCUTAR UM ÁUDIO COM COMENTÁRIOS E REFLEXÕES QUE GRAVEI. </a:t>
            </a:r>
          </a:p>
          <a:p>
            <a:pPr marL="360000" lvl="2" algn="just">
              <a:buClr>
                <a:schemeClr val="dk1"/>
              </a:buClr>
              <a:buSzPts val="1100"/>
            </a:pPr>
            <a:endParaRPr lang="pt-BR" sz="2100" b="1" dirty="0">
              <a:solidFill>
                <a:srgbClr val="C00000"/>
              </a:solidFill>
            </a:endParaRPr>
          </a:p>
          <a:p>
            <a:pPr marL="360000" lvl="2" algn="just">
              <a:buClr>
                <a:schemeClr val="dk1"/>
              </a:buClr>
              <a:buSzPts val="1100"/>
            </a:pPr>
            <a:r>
              <a:rPr lang="pt-BR" sz="2100" b="1" dirty="0">
                <a:solidFill>
                  <a:srgbClr val="C00000"/>
                </a:solidFill>
              </a:rPr>
              <a:t>Para escutá-los, é preciso abrir o som do celular ou do computador</a:t>
            </a:r>
            <a:r>
              <a:rPr lang="pt-BR" sz="2000" b="1" dirty="0">
                <a:solidFill>
                  <a:srgbClr val="C00000"/>
                </a:solidFill>
              </a:rPr>
              <a:t> e clicar no ícone abaixo</a:t>
            </a:r>
            <a:r>
              <a:rPr lang="pt-BR" sz="2100" b="1" dirty="0">
                <a:solidFill>
                  <a:srgbClr val="C00000"/>
                </a:solidFill>
              </a:rPr>
              <a:t>: </a:t>
            </a:r>
          </a:p>
          <a:p>
            <a:pPr lvl="2"/>
            <a:r>
              <a:rPr lang="pt-BR" dirty="0"/>
              <a:t> </a:t>
            </a:r>
          </a:p>
          <a:p>
            <a:pPr marL="44450" lvl="2" algn="just">
              <a:lnSpc>
                <a:spcPct val="115000"/>
              </a:lnSpc>
              <a:buClr>
                <a:srgbClr val="757575"/>
              </a:buClr>
              <a:buSzPts val="2900"/>
            </a:pPr>
            <a:endParaRPr sz="2100" dirty="0">
              <a:solidFill>
                <a:srgbClr val="757575"/>
              </a:solidFill>
            </a:endParaRPr>
          </a:p>
          <a:p>
            <a:pPr marL="127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dirty="0">
              <a:solidFill>
                <a:srgbClr val="75757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</a:endParaRPr>
          </a:p>
        </p:txBody>
      </p:sp>
      <p:pic>
        <p:nvPicPr>
          <p:cNvPr id="4" name="Som gravado">
            <a:hlinkClick r:id="" action="ppaction://media"/>
            <a:extLst>
              <a:ext uri="{FF2B5EF4-FFF2-40B4-BE49-F238E27FC236}">
                <a16:creationId xmlns:a16="http://schemas.microsoft.com/office/drawing/2014/main" id="{9EAF7F83-A8BD-90EC-DF96-F6409865F3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74463" y="4508135"/>
            <a:ext cx="946756" cy="9467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15468CF-0543-3635-FC13-D2CD5AFAFC71}"/>
              </a:ext>
            </a:extLst>
          </p:cNvPr>
          <p:cNvSpPr txBox="1"/>
          <p:nvPr/>
        </p:nvSpPr>
        <p:spPr>
          <a:xfrm>
            <a:off x="8832915" y="5454891"/>
            <a:ext cx="278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1B786F"/>
                </a:solidFill>
              </a:rPr>
              <a:t>Vamos lá??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53727DAB-B407-347B-ADBE-7726C11FD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93F00C12-A0CF-0E73-6307-3EE7F19691C7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CC77BE0D-EF51-55D3-A886-C18A5466B4E9}"/>
              </a:ext>
            </a:extLst>
          </p:cNvPr>
          <p:cNvSpPr txBox="1"/>
          <p:nvPr/>
        </p:nvSpPr>
        <p:spPr>
          <a:xfrm>
            <a:off x="714569" y="1254474"/>
            <a:ext cx="11013300" cy="49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Neste Ciclo, a proposta de Atividade Prática foi desenvolver o seguinte percurso: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 </a:t>
            </a:r>
            <a:r>
              <a:rPr lang="pt-BR" sz="1800" dirty="0">
                <a:solidFill>
                  <a:schemeClr val="dk1"/>
                </a:solidFill>
              </a:rPr>
              <a:t>Estudo do caderno de orientações didáticas sobre o jogo (atividade orientada pela sua coordenadora).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</a:rPr>
              <a:t>Planejamento do trabalho com o jogo - conforme orientações do caderno (também será uma atividade realizada com a orientação da sua coordenadora).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</a:rPr>
              <a:t> Desenvolvimento de aulas com o jogo Avançado com o resto na Trilha da Estrada Real. Nesta etapa, haverá momentos de prática do jogo, outros de problematização e também de discussão sobre as estratégias.  Conforme desenvolve esse trabalho:   </a:t>
            </a:r>
          </a:p>
          <a:p>
            <a:pPr marL="252000" lvl="1"/>
            <a:endParaRPr lang="pt-BR" sz="1800" dirty="0">
              <a:solidFill>
                <a:schemeClr val="dk1"/>
              </a:solidFill>
            </a:endParaRPr>
          </a:p>
          <a:p>
            <a:pPr marL="252000" lvl="2">
              <a:lnSpc>
                <a:spcPct val="150000"/>
              </a:lnSpc>
            </a:pPr>
            <a:r>
              <a:rPr lang="pt-BR" sz="1800" dirty="0">
                <a:solidFill>
                  <a:schemeClr val="dk1"/>
                </a:solidFill>
              </a:rPr>
              <a:t>a) Selecione duas ou mais estratégias utilizadas pelas crianças ao jogar e registre-as; </a:t>
            </a:r>
          </a:p>
          <a:p>
            <a:pPr marL="252000" lvl="2">
              <a:lnSpc>
                <a:spcPct val="150000"/>
              </a:lnSpc>
            </a:pPr>
            <a:r>
              <a:rPr lang="pt-BR" sz="1800" dirty="0">
                <a:solidFill>
                  <a:schemeClr val="dk1"/>
                </a:solidFill>
              </a:rPr>
              <a:t>b) Elabore uma ou mais perguntas para problematizar as estratégias que você selecionou e registre-as;</a:t>
            </a:r>
          </a:p>
          <a:p>
            <a:pPr marL="252000" lvl="2">
              <a:lnSpc>
                <a:spcPct val="150000"/>
              </a:lnSpc>
            </a:pPr>
            <a:r>
              <a:rPr lang="pt-BR" sz="1800" dirty="0">
                <a:solidFill>
                  <a:schemeClr val="dk1"/>
                </a:solidFill>
              </a:rPr>
              <a:t>c) Desenvolva uma discussão com a turma a partir das perguntas que você elaborou.</a:t>
            </a:r>
          </a:p>
          <a:p>
            <a:pPr marL="216000" lvl="1"/>
            <a:endParaRPr lang="pt-BR" sz="1800" dirty="0">
              <a:solidFill>
                <a:schemeClr val="dk1"/>
              </a:solidFill>
            </a:endParaRPr>
          </a:p>
          <a:p>
            <a:pPr marL="216000" lvl="1"/>
            <a:endParaRPr lang="pt-BR" sz="1800" dirty="0">
              <a:solidFill>
                <a:schemeClr val="dk1"/>
              </a:solidFill>
            </a:endParaRPr>
          </a:p>
          <a:p>
            <a:pPr marL="216000" lvl="1"/>
            <a:endParaRPr lang="pt-BR" sz="1600" dirty="0">
              <a:solidFill>
                <a:schemeClr val="dk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2EC90F3-ECE4-050D-5E74-C19842B86F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31" y="1975505"/>
            <a:ext cx="28194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EBDA95E-4527-0D3B-CC5C-AAE706398D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31" y="2542961"/>
            <a:ext cx="28194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18066B0-3C29-3F7F-1EFA-B3093186D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29" y="3399033"/>
            <a:ext cx="280440" cy="3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72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EF4FCCF8-4747-1D27-7985-2D3BDC5AA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78012CD8-2955-FA09-F107-6C11D4889208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8F37A69B-9C97-ED0E-C7B1-FA92316DDE98}"/>
              </a:ext>
            </a:extLst>
          </p:cNvPr>
          <p:cNvSpPr txBox="1"/>
          <p:nvPr/>
        </p:nvSpPr>
        <p:spPr>
          <a:xfrm>
            <a:off x="676862" y="1131926"/>
            <a:ext cx="11013300" cy="4967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1">
              <a:lnSpc>
                <a:spcPct val="150000"/>
              </a:lnSpc>
            </a:pPr>
            <a:r>
              <a:rPr lang="pt-BR" sz="1800" dirty="0">
                <a:solidFill>
                  <a:schemeClr val="dk1"/>
                </a:solidFill>
              </a:rPr>
              <a:t>Em seguida, colocamos algumas questões para que vocês elaborassem um relato reflexivo sobre este percurso realizado: </a:t>
            </a:r>
            <a:br>
              <a:rPr lang="pt-BR" sz="1800" dirty="0">
                <a:solidFill>
                  <a:schemeClr val="dk1"/>
                </a:solidFill>
              </a:rPr>
            </a:br>
            <a:r>
              <a:rPr lang="pt-BR" sz="1200" b="1" dirty="0">
                <a:solidFill>
                  <a:schemeClr val="dk1"/>
                </a:solidFill>
              </a:rPr>
              <a:t>Questão A.</a:t>
            </a:r>
            <a:r>
              <a:rPr lang="pt-BR" sz="1200" dirty="0">
                <a:solidFill>
                  <a:schemeClr val="dk1"/>
                </a:solidFill>
              </a:rPr>
              <a:t> Registre ao menos duas estratégias de cálculo utilizadas pelas crianças ao jogar Avançando com o Resto na trilha da Estrada Real e que você selecionou para problematizar (isto é, colocar em conversa coletiva). </a:t>
            </a:r>
          </a:p>
          <a:p>
            <a:pPr lvl="1">
              <a:lnSpc>
                <a:spcPct val="150000"/>
              </a:lnSpc>
            </a:pPr>
            <a:r>
              <a:rPr lang="pt-BR" sz="1200" b="1" dirty="0">
                <a:solidFill>
                  <a:schemeClr val="dk1"/>
                </a:solidFill>
              </a:rPr>
              <a:t>Questão B</a:t>
            </a:r>
            <a:r>
              <a:rPr lang="pt-BR" sz="1200" dirty="0">
                <a:solidFill>
                  <a:schemeClr val="dk1"/>
                </a:solidFill>
              </a:rPr>
              <a:t>. Que pergunta(s) você elaborou para colocar as estratégias selecionadas em discussão com a turma? O que você pretendia com a(s) pergunta(s), qual seu objetivo? </a:t>
            </a:r>
          </a:p>
          <a:p>
            <a:pPr lvl="1">
              <a:lnSpc>
                <a:spcPct val="150000"/>
              </a:lnSpc>
            </a:pPr>
            <a:r>
              <a:rPr lang="pt-BR" sz="1200" b="1" dirty="0">
                <a:solidFill>
                  <a:schemeClr val="dk1"/>
                </a:solidFill>
              </a:rPr>
              <a:t>Questão C</a:t>
            </a:r>
            <a:r>
              <a:rPr lang="pt-BR" sz="1200" dirty="0">
                <a:solidFill>
                  <a:schemeClr val="dk1"/>
                </a:solidFill>
              </a:rPr>
              <a:t>. A discussão se constituiu como uma oportunidade de aprendizagens? </a:t>
            </a:r>
          </a:p>
          <a:p>
            <a:pPr marL="216000" lvl="1">
              <a:lnSpc>
                <a:spcPct val="150000"/>
              </a:lnSpc>
            </a:pPr>
            <a:r>
              <a:rPr lang="pt-BR" sz="1200" dirty="0">
                <a:solidFill>
                  <a:schemeClr val="dk1"/>
                </a:solidFill>
              </a:rPr>
              <a:t>- Se sim, relate alguma parte da conversa que seja uma evidência de aprendizagens das crianças.</a:t>
            </a:r>
          </a:p>
          <a:p>
            <a:pPr marL="216000" lvl="1">
              <a:lnSpc>
                <a:spcPct val="150000"/>
              </a:lnSpc>
            </a:pPr>
            <a:r>
              <a:rPr lang="pt-BR" sz="1200" dirty="0">
                <a:solidFill>
                  <a:schemeClr val="dk1"/>
                </a:solidFill>
              </a:rPr>
              <a:t>- Se não, quais são suas hipóteses sobre esse resultado? O que você considera importante alterar da próxima vez? </a:t>
            </a:r>
          </a:p>
          <a:p>
            <a:pPr lvl="1">
              <a:lnSpc>
                <a:spcPct val="150000"/>
              </a:lnSpc>
            </a:pPr>
            <a:r>
              <a:rPr lang="pt-BR" sz="1200" b="1" dirty="0">
                <a:solidFill>
                  <a:schemeClr val="dk1"/>
                </a:solidFill>
              </a:rPr>
              <a:t>Questão D</a:t>
            </a:r>
            <a:r>
              <a:rPr lang="pt-BR" sz="1200" dirty="0">
                <a:solidFill>
                  <a:schemeClr val="dk1"/>
                </a:solidFill>
              </a:rPr>
              <a:t>. Escreva uma reflexão sobre as suas aprendizagens como docente, mencionando os desafios e avanços vividos no trabalho com este jogo.</a:t>
            </a:r>
          </a:p>
          <a:p>
            <a:pPr lvl="1">
              <a:lnSpc>
                <a:spcPct val="150000"/>
              </a:lnSpc>
            </a:pPr>
            <a:endParaRPr lang="pt-BR"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C00000"/>
                </a:solidFill>
              </a:rPr>
              <a:t>A partir das respostas elaboradas pelos docentes que nos enviaram seus registros, trago algumas reflexões e novos questionamentos, no sentido de </a:t>
            </a:r>
            <a:r>
              <a:rPr lang="pt-BR" sz="1800" b="1" dirty="0">
                <a:solidFill>
                  <a:srgbClr val="C00000"/>
                </a:solidFill>
              </a:rPr>
              <a:t>continuar a pensar em como potencializar cada vez mais o trabalho com jogos matemáticos para desenvolver o Cálculo Mental.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 </a:t>
            </a:r>
            <a:endParaRPr lang="pt-BR" sz="1800" dirty="0">
              <a:solidFill>
                <a:schemeClr val="dk1"/>
              </a:solidFill>
            </a:endParaRPr>
          </a:p>
          <a:p>
            <a:pPr marL="216000" lvl="1"/>
            <a:endParaRPr lang="pt-BR" sz="1800" dirty="0">
              <a:solidFill>
                <a:schemeClr val="dk1"/>
              </a:solidFill>
            </a:endParaRPr>
          </a:p>
          <a:p>
            <a:pPr marL="216000" lvl="1"/>
            <a:endParaRPr lang="pt-BR"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652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031B11AA-6969-FE48-1389-97A2E80DE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13832ED1-1F0A-6D10-CBAB-81BF12197890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039ABCF2-DFB8-B12D-B8BF-0C04C0D64AEF}"/>
              </a:ext>
            </a:extLst>
          </p:cNvPr>
          <p:cNvSpPr txBox="1"/>
          <p:nvPr/>
        </p:nvSpPr>
        <p:spPr>
          <a:xfrm>
            <a:off x="714569" y="1254474"/>
            <a:ext cx="11013300" cy="49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2000" dirty="0"/>
              <a:t>Iniciemos pensando no jogo proposto para 4os e 5os anos: O Jogo Avançando com o resto na Estrada Real. Ele  é bastante desafiador!! </a:t>
            </a:r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O que ele pretende desenvolver em termos de conhecimento matemático? </a:t>
            </a:r>
          </a:p>
          <a:p>
            <a:r>
              <a:rPr lang="pt-BR" sz="2000" dirty="0"/>
              <a:t>Vamos ao </a:t>
            </a:r>
            <a:r>
              <a:rPr lang="pt-BR" sz="2000" dirty="0">
                <a:solidFill>
                  <a:srgbClr val="C00000"/>
                </a:solidFill>
              </a:rPr>
              <a:t>caderno de Orientações Didáticas</a:t>
            </a:r>
            <a:r>
              <a:rPr lang="pt-BR" sz="2000" dirty="0"/>
              <a:t>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 </a:t>
            </a:r>
            <a:endParaRPr lang="pt-BR" sz="1800" dirty="0">
              <a:solidFill>
                <a:schemeClr val="dk1"/>
              </a:solidFill>
            </a:endParaRPr>
          </a:p>
          <a:p>
            <a:pPr marL="216000" lvl="1"/>
            <a:endParaRPr lang="pt-BR" sz="1800" dirty="0">
              <a:solidFill>
                <a:schemeClr val="dk1"/>
              </a:solidFill>
            </a:endParaRPr>
          </a:p>
          <a:p>
            <a:pPr marL="216000" lvl="1"/>
            <a:endParaRPr lang="pt-BR" sz="1600" dirty="0">
              <a:solidFill>
                <a:schemeClr val="dk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F847241-34ED-1BCD-C791-BAEEFA74A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53" y="3745346"/>
            <a:ext cx="7322041" cy="193499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E5B7C44-8C18-C7FF-8772-5076FB78F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19008">
            <a:off x="8773703" y="2303702"/>
            <a:ext cx="2365453" cy="334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5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09CE84C3-876D-683A-530B-19C4396B4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06AC9E3B-506B-AD17-8923-B1FE6C4F484B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D2F96826-7717-7D30-25B4-16E483537327}"/>
              </a:ext>
            </a:extLst>
          </p:cNvPr>
          <p:cNvSpPr txBox="1"/>
          <p:nvPr/>
        </p:nvSpPr>
        <p:spPr>
          <a:xfrm>
            <a:off x="676862" y="1131926"/>
            <a:ext cx="11013300" cy="4967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pt-BR" sz="1800" dirty="0">
                <a:solidFill>
                  <a:schemeClr val="tx1"/>
                </a:solidFill>
              </a:rPr>
              <a:t>Apesar de poucos docentes terem enviado suas reflexões, percebi que aqueles que o fizeram capricharam, refletiram, elaboraram textos reflexivos sobre a prática com este jogo. </a:t>
            </a:r>
          </a:p>
          <a:p>
            <a:pPr lvl="0"/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Desta vez, selecionei somente os seguintes aspectos dos relatos para discutir: </a:t>
            </a:r>
          </a:p>
          <a:p>
            <a:pPr lvl="0"/>
            <a:endParaRPr lang="pt-BR" sz="1800" dirty="0">
              <a:solidFill>
                <a:schemeClr val="tx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C00000"/>
                </a:solidFill>
              </a:rPr>
              <a:t>Será que as crianças aprimoraram recursos de cálculo mental? </a:t>
            </a:r>
          </a:p>
          <a:p>
            <a:pPr lvl="0"/>
            <a:endParaRPr lang="pt-BR" sz="1800" dirty="0">
              <a:solidFill>
                <a:srgbClr val="C0000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C00000"/>
                </a:solidFill>
              </a:rPr>
              <a:t>Aquelas que não usaram cálculo mental, puderam ampliar a compreensão sobre os elementos presentes na conta armada da divisão?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endParaRPr lang="pt-BR" sz="1800" dirty="0">
              <a:solidFill>
                <a:srgbClr val="C00000"/>
              </a:solidFill>
            </a:endParaRPr>
          </a:p>
          <a:p>
            <a:pPr marL="216000" lvl="1"/>
            <a:endParaRPr lang="pt-BR" sz="1800" dirty="0">
              <a:solidFill>
                <a:schemeClr val="dk1"/>
              </a:solidFill>
            </a:endParaRPr>
          </a:p>
          <a:p>
            <a:pPr marL="216000" lvl="1"/>
            <a:endParaRPr lang="pt-BR" sz="1600" dirty="0">
              <a:solidFill>
                <a:schemeClr val="dk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1498E35-40C0-E51F-08B8-90D5DCC2B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8643">
            <a:off x="8025477" y="3865211"/>
            <a:ext cx="3242421" cy="195542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42CBBB5-96E9-DF58-7C52-F91CFB1A9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71140">
            <a:off x="3439323" y="3868768"/>
            <a:ext cx="2591025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22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FE67E4C6-F594-C570-1C86-368378E2F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960237D-60C4-7491-155B-0A7B9714D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860" y="2507482"/>
            <a:ext cx="2447925" cy="1866900"/>
          </a:xfrm>
          <a:prstGeom prst="rect">
            <a:avLst/>
          </a:prstGeom>
        </p:spPr>
      </p:pic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D0CAE7F4-7231-7112-4B59-A2810CA3B69A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E88C64BA-051E-41F5-6FA9-459FC7FDC088}"/>
              </a:ext>
            </a:extLst>
          </p:cNvPr>
          <p:cNvSpPr txBox="1"/>
          <p:nvPr/>
        </p:nvSpPr>
        <p:spPr>
          <a:xfrm>
            <a:off x="714569" y="1254474"/>
            <a:ext cx="10682180" cy="465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2000" dirty="0"/>
              <a:t>Procurei em seus relatos respostas a essas questões:  </a:t>
            </a:r>
          </a:p>
        </p:txBody>
      </p:sp>
      <p:sp>
        <p:nvSpPr>
          <p:cNvPr id="2" name="Balão de Fala: Oval 1">
            <a:extLst>
              <a:ext uri="{FF2B5EF4-FFF2-40B4-BE49-F238E27FC236}">
                <a16:creationId xmlns:a16="http://schemas.microsoft.com/office/drawing/2014/main" id="{4E9B78AE-95E4-2039-7072-2FEE76295A5A}"/>
              </a:ext>
            </a:extLst>
          </p:cNvPr>
          <p:cNvSpPr/>
          <p:nvPr/>
        </p:nvSpPr>
        <p:spPr>
          <a:xfrm>
            <a:off x="8163100" y="1783499"/>
            <a:ext cx="2784763" cy="2143020"/>
          </a:xfrm>
          <a:prstGeom prst="wedgeEllipseCallout">
            <a:avLst>
              <a:gd name="adj1" fmla="val -66803"/>
              <a:gd name="adj2" fmla="val 3224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Desenvolveram estratégias de cálculo mental?</a:t>
            </a:r>
          </a:p>
        </p:txBody>
      </p:sp>
      <p:sp>
        <p:nvSpPr>
          <p:cNvPr id="3" name="Balão de Fala: Oval 2">
            <a:extLst>
              <a:ext uri="{FF2B5EF4-FFF2-40B4-BE49-F238E27FC236}">
                <a16:creationId xmlns:a16="http://schemas.microsoft.com/office/drawing/2014/main" id="{1E6938C2-A1B6-21C4-F111-EF40C4C3A18D}"/>
              </a:ext>
            </a:extLst>
          </p:cNvPr>
          <p:cNvSpPr/>
          <p:nvPr/>
        </p:nvSpPr>
        <p:spPr>
          <a:xfrm>
            <a:off x="1011382" y="1889902"/>
            <a:ext cx="2942707" cy="1930214"/>
          </a:xfrm>
          <a:prstGeom prst="wedgeEllipseCallout">
            <a:avLst>
              <a:gd name="adj1" fmla="val 80568"/>
              <a:gd name="adj2" fmla="val 29875"/>
            </a:avLst>
          </a:prstGeom>
          <a:solidFill>
            <a:srgbClr val="ED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Será que as crianças puderam experimentar formas diversas de calcular o resto das divisões? </a:t>
            </a:r>
          </a:p>
        </p:txBody>
      </p:sp>
      <p:sp>
        <p:nvSpPr>
          <p:cNvPr id="4" name="Balão de Fala: Oval 3">
            <a:extLst>
              <a:ext uri="{FF2B5EF4-FFF2-40B4-BE49-F238E27FC236}">
                <a16:creationId xmlns:a16="http://schemas.microsoft.com/office/drawing/2014/main" id="{4CDD4C39-EAD0-A8C8-91A9-BC3F9BC33166}"/>
              </a:ext>
            </a:extLst>
          </p:cNvPr>
          <p:cNvSpPr/>
          <p:nvPr/>
        </p:nvSpPr>
        <p:spPr>
          <a:xfrm>
            <a:off x="8345980" y="4113343"/>
            <a:ext cx="2601883" cy="2135122"/>
          </a:xfrm>
          <a:prstGeom prst="wedgeEllipseCallout">
            <a:avLst>
              <a:gd name="adj1" fmla="val -97313"/>
              <a:gd name="adj2" fmla="val -35795"/>
            </a:avLst>
          </a:prstGeom>
          <a:solidFill>
            <a:srgbClr val="007BB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 Ou sempre se apoiaram nas contas armadas? </a:t>
            </a:r>
          </a:p>
        </p:txBody>
      </p:sp>
      <p:sp>
        <p:nvSpPr>
          <p:cNvPr id="7" name="Balão de Fala: Oval 6">
            <a:extLst>
              <a:ext uri="{FF2B5EF4-FFF2-40B4-BE49-F238E27FC236}">
                <a16:creationId xmlns:a16="http://schemas.microsoft.com/office/drawing/2014/main" id="{5326955A-508E-3CD1-4E0A-A191CAE274FC}"/>
              </a:ext>
            </a:extLst>
          </p:cNvPr>
          <p:cNvSpPr/>
          <p:nvPr/>
        </p:nvSpPr>
        <p:spPr>
          <a:xfrm>
            <a:off x="2798617" y="4374382"/>
            <a:ext cx="2094807" cy="1760523"/>
          </a:xfrm>
          <a:prstGeom prst="wedgeEllipseCallout">
            <a:avLst>
              <a:gd name="adj1" fmla="val 69642"/>
              <a:gd name="adj2" fmla="val -71434"/>
            </a:avLst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Quais foram os procedimentos mais frequentes? </a:t>
            </a:r>
          </a:p>
        </p:txBody>
      </p:sp>
    </p:spTree>
    <p:extLst>
      <p:ext uri="{BB962C8B-B14F-4D97-AF65-F5344CB8AC3E}">
        <p14:creationId xmlns:p14="http://schemas.microsoft.com/office/powerpoint/2010/main" val="1011625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5D84AC6E-C35C-1CC3-A7DA-A1D70390E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C1621343-8934-5979-47A8-8D8C05C2ADA0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DE42840C-C6A0-D3AE-2A17-3D66A1E832B3}"/>
              </a:ext>
            </a:extLst>
          </p:cNvPr>
          <p:cNvSpPr txBox="1"/>
          <p:nvPr/>
        </p:nvSpPr>
        <p:spPr>
          <a:xfrm>
            <a:off x="706256" y="1229536"/>
            <a:ext cx="11013300" cy="49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Pelos seus registros, tivemos algumas “pistas” sobre isso. Vamos analisá-las: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C00000"/>
                </a:solidFill>
              </a:rPr>
              <a:t>“Esse jogo incentiva os alunos com dificuldades a desenvolverem estratégias diferentes na resolução de divisões”.  (Cristiano)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i="1" dirty="0">
                <a:solidFill>
                  <a:srgbClr val="1B786F"/>
                </a:solidFill>
              </a:rPr>
              <a:t>Clique no ícone para ouvir meu comentário</a:t>
            </a:r>
            <a:endParaRPr lang="pt-BR" sz="2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C00000"/>
              </a:solidFill>
            </a:endParaRPr>
          </a:p>
        </p:txBody>
      </p:sp>
      <p:pic>
        <p:nvPicPr>
          <p:cNvPr id="4" name="Som gravado">
            <a:hlinkClick r:id="" action="ppaction://media"/>
            <a:extLst>
              <a:ext uri="{FF2B5EF4-FFF2-40B4-BE49-F238E27FC236}">
                <a16:creationId xmlns:a16="http://schemas.microsoft.com/office/drawing/2014/main" id="{9D70E81E-DC82-0489-A717-AF5212CF4E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30909" y="3912747"/>
            <a:ext cx="1163993" cy="116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5D84AC6E-C35C-1CC3-A7DA-A1D70390E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>
            <a:extLst>
              <a:ext uri="{FF2B5EF4-FFF2-40B4-BE49-F238E27FC236}">
                <a16:creationId xmlns:a16="http://schemas.microsoft.com/office/drawing/2014/main" id="{C1621343-8934-5979-47A8-8D8C05C2ADA0}"/>
              </a:ext>
            </a:extLst>
          </p:cNvPr>
          <p:cNvSpPr txBox="1"/>
          <p:nvPr/>
        </p:nvSpPr>
        <p:spPr>
          <a:xfrm>
            <a:off x="324964" y="383418"/>
            <a:ext cx="11497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rgbClr val="1B786F"/>
                </a:solidFill>
              </a:rPr>
              <a:t>Devolutiva da atividade prática do ciclo 3</a:t>
            </a:r>
            <a:endParaRPr sz="3600" dirty="0">
              <a:solidFill>
                <a:srgbClr val="1B786F"/>
              </a:solidFill>
            </a:endParaRPr>
          </a:p>
        </p:txBody>
      </p:sp>
      <p:sp>
        <p:nvSpPr>
          <p:cNvPr id="205" name="Google Shape;205;p30">
            <a:extLst>
              <a:ext uri="{FF2B5EF4-FFF2-40B4-BE49-F238E27FC236}">
                <a16:creationId xmlns:a16="http://schemas.microsoft.com/office/drawing/2014/main" id="{DE42840C-C6A0-D3AE-2A17-3D66A1E832B3}"/>
              </a:ext>
            </a:extLst>
          </p:cNvPr>
          <p:cNvSpPr txBox="1"/>
          <p:nvPr/>
        </p:nvSpPr>
        <p:spPr>
          <a:xfrm>
            <a:off x="808864" y="1237848"/>
            <a:ext cx="11013300" cy="49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Outras “pistas” sobre a forma como as crianças resolviam os desafios as jogadas: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lvl="0"/>
            <a:r>
              <a:rPr lang="pt-BR" sz="2000" dirty="0">
                <a:solidFill>
                  <a:srgbClr val="C00000"/>
                </a:solidFill>
              </a:rPr>
              <a:t>“Os procedimentos utilizados pelos alunos foram: a operação convencional (divisão, multiplicação);  armaram a operação em folha e alguns fizeram as operações de cabeça.” (Otaviano)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i="1" dirty="0">
                <a:solidFill>
                  <a:srgbClr val="1B786F"/>
                </a:solidFill>
              </a:rPr>
              <a:t>Clique no ícone para ouvir meu comentário: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C00000"/>
              </a:solidFill>
            </a:endParaRPr>
          </a:p>
        </p:txBody>
      </p:sp>
      <p:pic>
        <p:nvPicPr>
          <p:cNvPr id="2" name="Som gravado">
            <a:hlinkClick r:id="" action="ppaction://media"/>
            <a:extLst>
              <a:ext uri="{FF2B5EF4-FFF2-40B4-BE49-F238E27FC236}">
                <a16:creationId xmlns:a16="http://schemas.microsoft.com/office/drawing/2014/main" id="{B35CA20C-6C9E-D414-9693-9FDF0F5E7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9016" y="3758103"/>
            <a:ext cx="1463675" cy="146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3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1061</Words>
  <Application>Microsoft Office PowerPoint</Application>
  <PresentationFormat>Widescreen</PresentationFormat>
  <Paragraphs>125</Paragraphs>
  <Slides>14</Slides>
  <Notes>14</Notes>
  <HiddenSlides>0</HiddenSlides>
  <MMClips>7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Play</vt:lpstr>
      <vt:lpstr>Wingdings</vt:lpstr>
      <vt:lpstr>Calibri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 Candida</dc:creator>
  <cp:lastModifiedBy>Candida Di Pierro</cp:lastModifiedBy>
  <cp:revision>15</cp:revision>
  <dcterms:modified xsi:type="dcterms:W3CDTF">2025-12-04T14:14:10Z</dcterms:modified>
</cp:coreProperties>
</file>