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8" r:id="rId1"/>
    <p:sldMasterId id="2147483679" r:id="rId2"/>
  </p:sldMasterIdLst>
  <p:notesMasterIdLst>
    <p:notesMasterId r:id="rId3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3" r:id="rId29"/>
    <p:sldId id="284" r:id="rId30"/>
    <p:sldId id="285" r:id="rId31"/>
    <p:sldId id="286" r:id="rId32"/>
    <p:sldId id="287" r:id="rId33"/>
    <p:sldId id="288" r:id="rId3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D664799-5CF3-4A49-927B-C983EDEC127B}">
  <a:tblStyle styleId="{DD664799-5CF3-4A49-927B-C983EDEC127B}" styleName="Table_0">
    <a:wholeTbl>
      <a:tcTxStyle b="off" i="off">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8E53DBE1-E241-4285-B34F-FDF817782E2B}" styleName="Table_1">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1260" y="2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dirty="0"/>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Vale Sans" panose="020B0503020204030204" pitchFamily="34" charset="0"/>
        <a:ea typeface="Vale Sans" panose="020B050302020403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58b71c1e5b_0_0: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152" name="Google Shape;152;g358b71c1e5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61e2e4f239_0_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g361e2e4f239_0_94: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223" name="Google Shape;223;g361e2e4f239_0_94:notes"/>
          <p:cNvSpPr txBox="1">
            <a:spLocks noGrp="1"/>
          </p:cNvSpPr>
          <p:nvPr>
            <p:ph type="sldNum" idx="12"/>
          </p:nvPr>
        </p:nvSpPr>
        <p:spPr>
          <a:xfrm>
            <a:off x="3884620" y="8685214"/>
            <a:ext cx="2971800" cy="458700"/>
          </a:xfrm>
          <a:prstGeom prst="rect">
            <a:avLst/>
          </a:prstGeom>
          <a:noFill/>
          <a:ln>
            <a:noFill/>
          </a:ln>
        </p:spPr>
        <p:txBody>
          <a:bodyPr spcFirstLastPara="1" wrap="square" lIns="93500" tIns="46750" rIns="93500" bIns="46750" anchor="b" anchorCtr="0">
            <a:noAutofit/>
          </a:bodyPr>
          <a:lstStyle/>
          <a:p>
            <a:pPr marL="0" lvl="0" indent="0" algn="r" rtl="0">
              <a:lnSpc>
                <a:spcPct val="100000"/>
              </a:lnSpc>
              <a:spcBef>
                <a:spcPts val="0"/>
              </a:spcBef>
              <a:spcAft>
                <a:spcPts val="0"/>
              </a:spcAft>
              <a:buSzPts val="1400"/>
              <a:buNone/>
            </a:pPr>
            <a:fld id="{00000000-1234-1234-1234-123412341234}" type="slidenum">
              <a:rPr lang="pt-BR" sz="1400">
                <a:latin typeface="Vale Sans" panose="020B0503020204030204" pitchFamily="34" charset="0"/>
              </a:rPr>
              <a:t>10</a:t>
            </a:fld>
            <a:endParaRPr sz="1400" dirty="0">
              <a:latin typeface="Vale Sans" panose="020B0503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61e2e4f239_0_88: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g361e2e4f239_0_88: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30" name="Google Shape;230;g361e2e4f239_0_88: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11</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61e2e4f239_0_100: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g361e2e4f239_0_100: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36" name="Google Shape;236;g361e2e4f239_0_100: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12</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61e2e4f239_0_105: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g361e2e4f239_0_105: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42" name="Google Shape;242;g361e2e4f239_0_105: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13</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361e2e4f239_0_111: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g361e2e4f239_0_111: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48" name="Google Shape;248;g361e2e4f239_0_111: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14</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61e2e4f239_0_116: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g361e2e4f239_0_116: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54" name="Google Shape;254;g361e2e4f239_0_116: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15</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361e2e4f239_0_121: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g361e2e4f239_0_121: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60" name="Google Shape;260;g361e2e4f239_0_121: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16</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61e2e4f239_0_128: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g361e2e4f239_0_128: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66" name="Google Shape;266;g361e2e4f239_0_128: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17</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361e2e4f239_0_134: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g361e2e4f239_0_134: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73" name="Google Shape;273;g361e2e4f239_0_134: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18</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361e2e4f239_0_1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g361e2e4f239_0_153: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280" name="Google Shape;280;g361e2e4f239_0_153:notes"/>
          <p:cNvSpPr txBox="1">
            <a:spLocks noGrp="1"/>
          </p:cNvSpPr>
          <p:nvPr>
            <p:ph type="sldNum" idx="12"/>
          </p:nvPr>
        </p:nvSpPr>
        <p:spPr>
          <a:xfrm>
            <a:off x="3884620" y="8685214"/>
            <a:ext cx="2971800" cy="458700"/>
          </a:xfrm>
          <a:prstGeom prst="rect">
            <a:avLst/>
          </a:prstGeom>
          <a:noFill/>
          <a:ln>
            <a:noFill/>
          </a:ln>
        </p:spPr>
        <p:txBody>
          <a:bodyPr spcFirstLastPara="1" wrap="square" lIns="93500" tIns="46750" rIns="93500" bIns="46750" anchor="b" anchorCtr="0">
            <a:noAutofit/>
          </a:bodyPr>
          <a:lstStyle/>
          <a:p>
            <a:pPr marL="0" lvl="0" indent="0" algn="r" rtl="0">
              <a:lnSpc>
                <a:spcPct val="100000"/>
              </a:lnSpc>
              <a:spcBef>
                <a:spcPts val="0"/>
              </a:spcBef>
              <a:spcAft>
                <a:spcPts val="0"/>
              </a:spcAft>
              <a:buSzPts val="1400"/>
              <a:buNone/>
            </a:pPr>
            <a:fld id="{00000000-1234-1234-1234-123412341234}" type="slidenum">
              <a:rPr lang="pt-BR" sz="1400">
                <a:latin typeface="Vale Sans" panose="020B0503020204030204" pitchFamily="34" charset="0"/>
              </a:rPr>
              <a:t>19</a:t>
            </a:fld>
            <a:endParaRPr sz="1400" dirty="0">
              <a:latin typeface="Vale Sans" panose="020B0503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58b71c1e5b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g358b71c1e5b_0_16: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162" name="Google Shape;162;g358b71c1e5b_0_16:notes"/>
          <p:cNvSpPr txBox="1">
            <a:spLocks noGrp="1"/>
          </p:cNvSpPr>
          <p:nvPr>
            <p:ph type="sldNum" idx="12"/>
          </p:nvPr>
        </p:nvSpPr>
        <p:spPr>
          <a:xfrm>
            <a:off x="3884620" y="8685214"/>
            <a:ext cx="2971800" cy="458700"/>
          </a:xfrm>
          <a:prstGeom prst="rect">
            <a:avLst/>
          </a:prstGeom>
          <a:noFill/>
          <a:ln>
            <a:noFill/>
          </a:ln>
        </p:spPr>
        <p:txBody>
          <a:bodyPr spcFirstLastPara="1" wrap="square" lIns="93500" tIns="46750" rIns="93500" bIns="46750" anchor="b" anchorCtr="0">
            <a:noAutofit/>
          </a:bodyPr>
          <a:lstStyle/>
          <a:p>
            <a:pPr marL="0" lvl="0" indent="0" algn="r" rtl="0">
              <a:lnSpc>
                <a:spcPct val="100000"/>
              </a:lnSpc>
              <a:spcBef>
                <a:spcPts val="0"/>
              </a:spcBef>
              <a:spcAft>
                <a:spcPts val="0"/>
              </a:spcAft>
              <a:buSzPts val="1400"/>
              <a:buNone/>
            </a:pPr>
            <a:fld id="{00000000-1234-1234-1234-123412341234}" type="slidenum">
              <a:rPr lang="pt-BR" sz="1400">
                <a:latin typeface="Vale Sans" panose="020B0503020204030204" pitchFamily="34" charset="0"/>
              </a:rPr>
              <a:t>2</a:t>
            </a:fld>
            <a:endParaRPr sz="1400" dirty="0">
              <a:latin typeface="Vale Sans" panose="020B0503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361e2e4f239_0_159: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g361e2e4f239_0_159: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87" name="Google Shape;287;g361e2e4f239_0_159: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20</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361e2e4f239_0_174: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g361e2e4f239_0_174: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93" name="Google Shape;293;g361e2e4f239_0_174: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21</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361e2e4f239_0_164: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g361e2e4f239_0_164: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300" name="Google Shape;300;g361e2e4f239_0_164: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22</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61e2e4f239_0_147: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g361e2e4f239_0_147: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306" name="Google Shape;306;g361e2e4f239_0_147: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23</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367b9bec344_0_147: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g367b9bec344_0_147: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313" name="Google Shape;313;g367b9bec344_0_147: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24</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367b9bec344_0_1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g367b9bec344_0_153: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320" name="Google Shape;320;g367b9bec344_0_153:notes"/>
          <p:cNvSpPr txBox="1">
            <a:spLocks noGrp="1"/>
          </p:cNvSpPr>
          <p:nvPr>
            <p:ph type="sldNum" idx="12"/>
          </p:nvPr>
        </p:nvSpPr>
        <p:spPr>
          <a:xfrm>
            <a:off x="3884620" y="8685214"/>
            <a:ext cx="2971800" cy="458700"/>
          </a:xfrm>
          <a:prstGeom prst="rect">
            <a:avLst/>
          </a:prstGeom>
          <a:noFill/>
          <a:ln>
            <a:noFill/>
          </a:ln>
        </p:spPr>
        <p:txBody>
          <a:bodyPr spcFirstLastPara="1" wrap="square" lIns="93500" tIns="46750" rIns="93500" bIns="46750" anchor="b" anchorCtr="0">
            <a:noAutofit/>
          </a:bodyPr>
          <a:lstStyle/>
          <a:p>
            <a:pPr marL="0" lvl="0" indent="0" algn="r" rtl="0">
              <a:lnSpc>
                <a:spcPct val="100000"/>
              </a:lnSpc>
              <a:spcBef>
                <a:spcPts val="0"/>
              </a:spcBef>
              <a:spcAft>
                <a:spcPts val="0"/>
              </a:spcAft>
              <a:buSzPts val="1400"/>
              <a:buNone/>
            </a:pPr>
            <a:fld id="{00000000-1234-1234-1234-123412341234}" type="slidenum">
              <a:rPr lang="pt-BR" sz="1400">
                <a:latin typeface="Vale Sans" panose="020B0503020204030204" pitchFamily="34" charset="0"/>
              </a:rPr>
              <a:t>25</a:t>
            </a:fld>
            <a:endParaRPr sz="1400" dirty="0">
              <a:latin typeface="Vale Sans" panose="020B0503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367b9bec344_0_259: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g367b9bec344_0_259: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327" name="Google Shape;327;g367b9bec344_0_259: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26</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367b9bec344_0_264: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g367b9bec344_0_264: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341" name="Google Shape;341;g367b9bec344_0_264: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27</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361e2e4f239_0_3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 name="Google Shape;346;g361e2e4f239_0_317: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347" name="Google Shape;347;g361e2e4f239_0_317:notes"/>
          <p:cNvSpPr txBox="1">
            <a:spLocks noGrp="1"/>
          </p:cNvSpPr>
          <p:nvPr>
            <p:ph type="sldNum" idx="12"/>
          </p:nvPr>
        </p:nvSpPr>
        <p:spPr>
          <a:xfrm>
            <a:off x="3884620" y="8685214"/>
            <a:ext cx="2971800" cy="458700"/>
          </a:xfrm>
          <a:prstGeom prst="rect">
            <a:avLst/>
          </a:prstGeom>
          <a:noFill/>
          <a:ln>
            <a:noFill/>
          </a:ln>
        </p:spPr>
        <p:txBody>
          <a:bodyPr spcFirstLastPara="1" wrap="square" lIns="93500" tIns="46750" rIns="93500" bIns="46750" anchor="b" anchorCtr="0">
            <a:noAutofit/>
          </a:bodyPr>
          <a:lstStyle/>
          <a:p>
            <a:pPr marL="0" lvl="0" indent="0" algn="r" rtl="0">
              <a:lnSpc>
                <a:spcPct val="100000"/>
              </a:lnSpc>
              <a:spcBef>
                <a:spcPts val="0"/>
              </a:spcBef>
              <a:spcAft>
                <a:spcPts val="0"/>
              </a:spcAft>
              <a:buSzPts val="1400"/>
              <a:buNone/>
            </a:pPr>
            <a:fld id="{00000000-1234-1234-1234-123412341234}" type="slidenum">
              <a:rPr lang="pt-BR" sz="1400">
                <a:latin typeface="Vale Sans" panose="020B0503020204030204" pitchFamily="34" charset="0"/>
              </a:rPr>
              <a:t>28</a:t>
            </a:fld>
            <a:endParaRPr sz="1400" dirty="0">
              <a:latin typeface="Vale Sans" panose="020B050302020403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361e2e4f239_0_3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g361e2e4f239_0_323: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354" name="Google Shape;354;g361e2e4f239_0_323:notes"/>
          <p:cNvSpPr txBox="1">
            <a:spLocks noGrp="1"/>
          </p:cNvSpPr>
          <p:nvPr>
            <p:ph type="sldNum" idx="12"/>
          </p:nvPr>
        </p:nvSpPr>
        <p:spPr>
          <a:xfrm>
            <a:off x="3884620" y="8685214"/>
            <a:ext cx="2971800" cy="458700"/>
          </a:xfrm>
          <a:prstGeom prst="rect">
            <a:avLst/>
          </a:prstGeom>
          <a:noFill/>
          <a:ln>
            <a:noFill/>
          </a:ln>
        </p:spPr>
        <p:txBody>
          <a:bodyPr spcFirstLastPara="1" wrap="square" lIns="93500" tIns="46750" rIns="93500" bIns="4675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pt-BR" sz="1400">
                <a:latin typeface="Vale Sans" panose="020B0503020204030204" pitchFamily="34" charset="0"/>
              </a:rPr>
              <a:t>29</a:t>
            </a:fld>
            <a:endParaRPr sz="1400" dirty="0">
              <a:latin typeface="Vale Sans" panose="020B0503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67b9bec344_0_0:notes"/>
          <p:cNvSpPr txBox="1">
            <a:spLocks noGrp="1"/>
          </p:cNvSpPr>
          <p:nvPr>
            <p:ph type="body" idx="1"/>
          </p:nvPr>
        </p:nvSpPr>
        <p:spPr>
          <a:xfrm>
            <a:off x="688817" y="4822269"/>
            <a:ext cx="5510400" cy="3945600"/>
          </a:xfrm>
          <a:prstGeom prst="rect">
            <a:avLst/>
          </a:prstGeom>
          <a:noFill/>
          <a:ln>
            <a:noFill/>
          </a:ln>
        </p:spPr>
        <p:txBody>
          <a:bodyPr spcFirstLastPara="1" wrap="square" lIns="96775" tIns="48375" rIns="96775" bIns="48375"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68" name="Google Shape;168;g367b9bec344_0_0: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341f7a12a21_0_287: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360" name="Google Shape;360;g341f7a12a21_0_2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367d4c1b688_0_13: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367" name="Google Shape;367;g367d4c1b688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358b71c1e5b_0_1321: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373" name="Google Shape;373;g358b71c1e5b_0_13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67b9bec344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g367b9bec344_0_5: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175" name="Google Shape;175;g367b9bec344_0_5:notes"/>
          <p:cNvSpPr txBox="1">
            <a:spLocks noGrp="1"/>
          </p:cNvSpPr>
          <p:nvPr>
            <p:ph type="sldNum" idx="12"/>
          </p:nvPr>
        </p:nvSpPr>
        <p:spPr>
          <a:xfrm>
            <a:off x="3884620" y="8685214"/>
            <a:ext cx="2971800" cy="458700"/>
          </a:xfrm>
          <a:prstGeom prst="rect">
            <a:avLst/>
          </a:prstGeom>
          <a:noFill/>
          <a:ln>
            <a:noFill/>
          </a:ln>
        </p:spPr>
        <p:txBody>
          <a:bodyPr spcFirstLastPara="1" wrap="square" lIns="93500" tIns="46750" rIns="93500" bIns="46750" anchor="b" anchorCtr="0">
            <a:noAutofit/>
          </a:bodyPr>
          <a:lstStyle/>
          <a:p>
            <a:pPr marL="0" lvl="0" indent="0" algn="r" rtl="0">
              <a:lnSpc>
                <a:spcPct val="100000"/>
              </a:lnSpc>
              <a:spcBef>
                <a:spcPts val="0"/>
              </a:spcBef>
              <a:spcAft>
                <a:spcPts val="0"/>
              </a:spcAft>
              <a:buSzPts val="1400"/>
              <a:buNone/>
            </a:pPr>
            <a:fld id="{00000000-1234-1234-1234-123412341234}" type="slidenum">
              <a:rPr lang="pt-BR" sz="1400">
                <a:latin typeface="Vale Sans" panose="020B0503020204030204" pitchFamily="34" charset="0"/>
              </a:rPr>
              <a:t>4</a:t>
            </a:fld>
            <a:endParaRPr sz="1400" dirty="0">
              <a:latin typeface="Vale Sans" panose="020B0503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367b9bec344_0_11: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181" name="Google Shape;181;g367b9bec344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67b9bec344_0_19: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190" name="Google Shape;190;g367b9bec344_0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67b9bec344_0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9" name="Google Shape;199;g367b9bec344_0_27: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200" name="Google Shape;200;g367b9bec344_0_27:notes"/>
          <p:cNvSpPr txBox="1">
            <a:spLocks noGrp="1"/>
          </p:cNvSpPr>
          <p:nvPr>
            <p:ph type="sldNum" idx="12"/>
          </p:nvPr>
        </p:nvSpPr>
        <p:spPr>
          <a:xfrm>
            <a:off x="3884620" y="8685214"/>
            <a:ext cx="2971800" cy="458700"/>
          </a:xfrm>
          <a:prstGeom prst="rect">
            <a:avLst/>
          </a:prstGeom>
          <a:noFill/>
          <a:ln>
            <a:noFill/>
          </a:ln>
        </p:spPr>
        <p:txBody>
          <a:bodyPr spcFirstLastPara="1" wrap="square" lIns="93500" tIns="46750" rIns="93500" bIns="46750" anchor="b" anchorCtr="0">
            <a:noAutofit/>
          </a:bodyPr>
          <a:lstStyle/>
          <a:p>
            <a:pPr marL="0" lvl="0" indent="0" algn="r" rtl="0">
              <a:lnSpc>
                <a:spcPct val="100000"/>
              </a:lnSpc>
              <a:spcBef>
                <a:spcPts val="0"/>
              </a:spcBef>
              <a:spcAft>
                <a:spcPts val="0"/>
              </a:spcAft>
              <a:buSzPts val="1400"/>
              <a:buNone/>
            </a:pPr>
            <a:fld id="{00000000-1234-1234-1234-123412341234}" type="slidenum">
              <a:rPr lang="pt-BR" sz="1400">
                <a:latin typeface="Vale Sans" panose="020B0503020204030204" pitchFamily="34" charset="0"/>
              </a:rPr>
              <a:t>7</a:t>
            </a:fld>
            <a:endParaRPr sz="1400" dirty="0">
              <a:latin typeface="Vale Sans" panose="020B0503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367b9bec344_0_33: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g367b9bec344_0_33: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07" name="Google Shape;207;g367b9bec344_0_33: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8</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67d4c1b688_0_0: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g367d4c1b688_0_0: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15" name="Google Shape;215;g367d4c1b688_0_0: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9</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t-BR" smtClean="0"/>
              <a:pPr/>
              <a:t>‹nº›</a:t>
            </a:fld>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rPr dirty="0"/>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dirty="0"/>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t-BR" smtClean="0"/>
              <a:pPr/>
              <a:t>‹nº›</a:t>
            </a:fld>
            <a:endParaRPr lang="pt-B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t-BR" smtClean="0"/>
              <a:pPr/>
              <a:t>‹nº›</a:t>
            </a:fld>
            <a:endParaRPr lang="pt-B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56"/>
        <p:cNvGrpSpPr/>
        <p:nvPr/>
      </p:nvGrpSpPr>
      <p:grpSpPr>
        <a:xfrm>
          <a:off x="0" y="0"/>
          <a:ext cx="0" cy="0"/>
          <a:chOff x="0" y="0"/>
          <a:chExt cx="0" cy="0"/>
        </a:xfrm>
      </p:grpSpPr>
      <p:sp>
        <p:nvSpPr>
          <p:cNvPr id="57" name="Google Shape;57;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8" name="Google Shape;58;p1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9" name="Google Shape;59;p1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ítulo + Texto">
  <p:cSld name="Título + Texto">
    <p:spTree>
      <p:nvGrpSpPr>
        <p:cNvPr id="1" name="Shape 60"/>
        <p:cNvGrpSpPr/>
        <p:nvPr/>
      </p:nvGrpSpPr>
      <p:grpSpPr>
        <a:xfrm>
          <a:off x="0" y="0"/>
          <a:ext cx="0" cy="0"/>
          <a:chOff x="0" y="0"/>
          <a:chExt cx="0" cy="0"/>
        </a:xfrm>
      </p:grpSpPr>
      <p:sp>
        <p:nvSpPr>
          <p:cNvPr id="61" name="Google Shape;61;p15"/>
          <p:cNvSpPr txBox="1">
            <a:spLocks noGrp="1"/>
          </p:cNvSpPr>
          <p:nvPr>
            <p:ph type="ctrTitle"/>
          </p:nvPr>
        </p:nvSpPr>
        <p:spPr>
          <a:xfrm>
            <a:off x="558791" y="424737"/>
            <a:ext cx="7933500" cy="8589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2300"/>
              <a:buFont typeface="Calibri"/>
              <a:buNone/>
              <a:defRPr sz="23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62" name="Google Shape;62;p15"/>
          <p:cNvSpPr txBox="1">
            <a:spLocks noGrp="1"/>
          </p:cNvSpPr>
          <p:nvPr>
            <p:ph type="body" idx="1"/>
          </p:nvPr>
        </p:nvSpPr>
        <p:spPr>
          <a:xfrm>
            <a:off x="569604" y="1580878"/>
            <a:ext cx="7921500" cy="2784600"/>
          </a:xfrm>
          <a:prstGeom prst="rect">
            <a:avLst/>
          </a:prstGeom>
          <a:noFill/>
          <a:ln>
            <a:noFill/>
          </a:ln>
        </p:spPr>
        <p:txBody>
          <a:bodyPr spcFirstLastPara="1" wrap="square" lIns="68575" tIns="34275" rIns="68575" bIns="34275" anchor="t" anchorCtr="0">
            <a:normAutofit/>
          </a:bodyPr>
          <a:lstStyle>
            <a:lvl1pPr marL="457200" lvl="0" indent="-304800" algn="l" rtl="0">
              <a:lnSpc>
                <a:spcPct val="90000"/>
              </a:lnSpc>
              <a:spcBef>
                <a:spcPts val="800"/>
              </a:spcBef>
              <a:spcAft>
                <a:spcPts val="0"/>
              </a:spcAft>
              <a:buClr>
                <a:srgbClr val="747678"/>
              </a:buClr>
              <a:buSzPts val="1200"/>
              <a:buChar char="•"/>
              <a:defRPr sz="1200">
                <a:solidFill>
                  <a:srgbClr val="747678"/>
                </a:solidFill>
                <a:latin typeface="Vale Sans" panose="020B0503020204030204" pitchFamily="34" charset="0"/>
                <a:ea typeface="Vale Sans" panose="020B0503020204030204" pitchFamily="34" charset="0"/>
                <a:cs typeface="Arial"/>
                <a:sym typeface="Arial"/>
              </a:defRPr>
            </a:lvl1pPr>
            <a:lvl2pPr marL="914400" lvl="1" indent="-317500" algn="l" rtl="0">
              <a:lnSpc>
                <a:spcPct val="90000"/>
              </a:lnSpc>
              <a:spcBef>
                <a:spcPts val="400"/>
              </a:spcBef>
              <a:spcAft>
                <a:spcPts val="0"/>
              </a:spcAft>
              <a:buClr>
                <a:srgbClr val="747678"/>
              </a:buClr>
              <a:buSzPts val="1400"/>
              <a:buChar char="•"/>
              <a:defRPr sz="1400">
                <a:solidFill>
                  <a:srgbClr val="747678"/>
                </a:solidFill>
                <a:latin typeface="Arial"/>
                <a:ea typeface="Arial"/>
                <a:cs typeface="Arial"/>
                <a:sym typeface="Arial"/>
              </a:defRPr>
            </a:lvl2pPr>
            <a:lvl3pPr marL="1371600" lvl="2" indent="-317500" algn="l" rtl="0">
              <a:lnSpc>
                <a:spcPct val="90000"/>
              </a:lnSpc>
              <a:spcBef>
                <a:spcPts val="400"/>
              </a:spcBef>
              <a:spcAft>
                <a:spcPts val="0"/>
              </a:spcAft>
              <a:buClr>
                <a:srgbClr val="747678"/>
              </a:buClr>
              <a:buSzPts val="1400"/>
              <a:buChar char="•"/>
              <a:defRPr sz="1400">
                <a:solidFill>
                  <a:srgbClr val="747678"/>
                </a:solidFill>
                <a:latin typeface="Arial"/>
                <a:ea typeface="Arial"/>
                <a:cs typeface="Arial"/>
                <a:sym typeface="Arial"/>
              </a:defRPr>
            </a:lvl3pPr>
            <a:lvl4pPr marL="1828800" lvl="3" indent="-317500" algn="l" rtl="0">
              <a:lnSpc>
                <a:spcPct val="90000"/>
              </a:lnSpc>
              <a:spcBef>
                <a:spcPts val="400"/>
              </a:spcBef>
              <a:spcAft>
                <a:spcPts val="0"/>
              </a:spcAft>
              <a:buClr>
                <a:srgbClr val="747678"/>
              </a:buClr>
              <a:buSzPts val="1400"/>
              <a:buChar char="•"/>
              <a:defRPr sz="1400">
                <a:solidFill>
                  <a:srgbClr val="747678"/>
                </a:solidFill>
                <a:latin typeface="Arial"/>
                <a:ea typeface="Arial"/>
                <a:cs typeface="Arial"/>
                <a:sym typeface="Arial"/>
              </a:defRPr>
            </a:lvl4pPr>
            <a:lvl5pPr marL="2286000" lvl="4" indent="-317500" algn="l" rtl="0">
              <a:lnSpc>
                <a:spcPct val="90000"/>
              </a:lnSpc>
              <a:spcBef>
                <a:spcPts val="400"/>
              </a:spcBef>
              <a:spcAft>
                <a:spcPts val="0"/>
              </a:spcAft>
              <a:buClr>
                <a:srgbClr val="747678"/>
              </a:buClr>
              <a:buSzPts val="1400"/>
              <a:buChar char="•"/>
              <a:defRPr sz="1400">
                <a:solidFill>
                  <a:srgbClr val="747678"/>
                </a:solidFill>
                <a:latin typeface="Arial"/>
                <a:ea typeface="Arial"/>
                <a:cs typeface="Arial"/>
                <a:sym typeface="Aria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Layout personalizado">
  <p:cSld name="AUTOLAYOUT">
    <p:bg>
      <p:bgPr>
        <a:solidFill>
          <a:srgbClr val="FFFFFF"/>
        </a:solidFill>
        <a:effectLst/>
      </p:bgPr>
    </p:bg>
    <p:spTree>
      <p:nvGrpSpPr>
        <p:cNvPr id="1" name="Shape 63"/>
        <p:cNvGrpSpPr/>
        <p:nvPr/>
      </p:nvGrpSpPr>
      <p:grpSpPr>
        <a:xfrm>
          <a:off x="0" y="0"/>
          <a:ext cx="0" cy="0"/>
          <a:chOff x="0" y="0"/>
          <a:chExt cx="0" cy="0"/>
        </a:xfrm>
      </p:grpSpPr>
      <p:sp>
        <p:nvSpPr>
          <p:cNvPr id="64" name="Google Shape;64;p16"/>
          <p:cNvSpPr/>
          <p:nvPr/>
        </p:nvSpPr>
        <p:spPr>
          <a:xfrm>
            <a:off x="0" y="0"/>
            <a:ext cx="9144000" cy="5143500"/>
          </a:xfrm>
          <a:prstGeom prst="rect">
            <a:avLst/>
          </a:prstGeom>
          <a:solidFill>
            <a:srgbClr val="107F7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Vale Sans" panose="020B0503020204030204" pitchFamily="34" charset="0"/>
              <a:ea typeface="Arial"/>
              <a:cs typeface="Arial"/>
              <a:sym typeface="Arial"/>
            </a:endParaRPr>
          </a:p>
        </p:txBody>
      </p:sp>
      <p:sp>
        <p:nvSpPr>
          <p:cNvPr id="65" name="Google Shape;65;p16"/>
          <p:cNvSpPr/>
          <p:nvPr/>
        </p:nvSpPr>
        <p:spPr>
          <a:xfrm>
            <a:off x="3047650" y="0"/>
            <a:ext cx="60963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Vale Sans" panose="020B0503020204030204" pitchFamily="34" charset="0"/>
              <a:ea typeface="Arial"/>
              <a:cs typeface="Arial"/>
              <a:sym typeface="Arial"/>
            </a:endParaRPr>
          </a:p>
        </p:txBody>
      </p:sp>
      <p:sp>
        <p:nvSpPr>
          <p:cNvPr id="66" name="Google Shape;66;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616161"/>
                </a:solidFill>
                <a:latin typeface="Vale Sans" panose="020B0503020204030204" pitchFamily="34" charset="0"/>
                <a:ea typeface="Vale Sans" panose="020B0503020204030204" pitchFamily="34" charset="0"/>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61616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61616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61616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61616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61616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61616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61616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616161"/>
                </a:solidFill>
                <a:latin typeface="Arial"/>
                <a:ea typeface="Arial"/>
                <a:cs typeface="Arial"/>
                <a:sym typeface="Arial"/>
              </a:defRPr>
            </a:lvl9pPr>
          </a:lstStyle>
          <a:p>
            <a:fld id="{00000000-1234-1234-1234-123412341234}" type="slidenum">
              <a:rPr lang="pt-BR" smtClean="0"/>
              <a:pPr/>
              <a:t>‹nº›</a:t>
            </a:fld>
            <a:endParaRPr lang="pt-BR" dirty="0"/>
          </a:p>
        </p:txBody>
      </p:sp>
      <p:sp>
        <p:nvSpPr>
          <p:cNvPr id="67" name="Google Shape;67;p16"/>
          <p:cNvSpPr txBox="1">
            <a:spLocks noGrp="1"/>
          </p:cNvSpPr>
          <p:nvPr>
            <p:ph type="body" idx="1"/>
          </p:nvPr>
        </p:nvSpPr>
        <p:spPr>
          <a:xfrm>
            <a:off x="185350" y="632025"/>
            <a:ext cx="2683200" cy="3706500"/>
          </a:xfrm>
          <a:prstGeom prst="rect">
            <a:avLst/>
          </a:prstGeom>
          <a:noFill/>
          <a:ln>
            <a:noFill/>
          </a:ln>
        </p:spPr>
        <p:txBody>
          <a:bodyPr spcFirstLastPara="1" wrap="square" lIns="68575" tIns="34275" rIns="68575" bIns="34275" anchor="t" anchorCtr="0">
            <a:normAutofit/>
          </a:bodyPr>
          <a:lstStyle>
            <a:lvl1pPr marL="457200" lvl="0" indent="-330200" algn="l" rtl="0">
              <a:lnSpc>
                <a:spcPct val="115000"/>
              </a:lnSpc>
              <a:spcBef>
                <a:spcPts val="800"/>
              </a:spcBef>
              <a:spcAft>
                <a:spcPts val="0"/>
              </a:spcAft>
              <a:buClr>
                <a:srgbClr val="FFFFFF"/>
              </a:buClr>
              <a:buSzPts val="1600"/>
              <a:buChar char="•"/>
              <a:defRPr sz="1600">
                <a:solidFill>
                  <a:srgbClr val="FFFFFF"/>
                </a:solidFill>
              </a:defRPr>
            </a:lvl1pPr>
            <a:lvl2pPr marL="914400" lvl="1" indent="-342900" algn="l" rtl="0">
              <a:lnSpc>
                <a:spcPct val="115000"/>
              </a:lnSpc>
              <a:spcBef>
                <a:spcPts val="1600"/>
              </a:spcBef>
              <a:spcAft>
                <a:spcPts val="0"/>
              </a:spcAft>
              <a:buClr>
                <a:srgbClr val="FFFFFF"/>
              </a:buClr>
              <a:buSzPts val="1800"/>
              <a:buChar char="•"/>
              <a:defRPr sz="1400">
                <a:solidFill>
                  <a:srgbClr val="FFFFFF"/>
                </a:solidFill>
              </a:defRPr>
            </a:lvl2pPr>
            <a:lvl3pPr marL="1371600" lvl="2" indent="-323850" algn="l" rtl="0">
              <a:lnSpc>
                <a:spcPct val="115000"/>
              </a:lnSpc>
              <a:spcBef>
                <a:spcPts val="1600"/>
              </a:spcBef>
              <a:spcAft>
                <a:spcPts val="0"/>
              </a:spcAft>
              <a:buClr>
                <a:srgbClr val="FFFFFF"/>
              </a:buClr>
              <a:buSzPts val="1500"/>
              <a:buChar char="•"/>
              <a:defRPr sz="1400">
                <a:solidFill>
                  <a:srgbClr val="FFFFFF"/>
                </a:solidFill>
              </a:defRPr>
            </a:lvl3pPr>
            <a:lvl4pPr marL="1828800" lvl="3" indent="-317500" algn="l" rtl="0">
              <a:lnSpc>
                <a:spcPct val="115000"/>
              </a:lnSpc>
              <a:spcBef>
                <a:spcPts val="1600"/>
              </a:spcBef>
              <a:spcAft>
                <a:spcPts val="0"/>
              </a:spcAft>
              <a:buClr>
                <a:srgbClr val="FFFFFF"/>
              </a:buClr>
              <a:buSzPts val="1400"/>
              <a:buChar char="•"/>
              <a:defRPr sz="1400">
                <a:solidFill>
                  <a:srgbClr val="FFFFFF"/>
                </a:solidFill>
              </a:defRPr>
            </a:lvl4pPr>
            <a:lvl5pPr marL="2286000" lvl="4" indent="-317500" algn="l" rtl="0">
              <a:lnSpc>
                <a:spcPct val="115000"/>
              </a:lnSpc>
              <a:spcBef>
                <a:spcPts val="1600"/>
              </a:spcBef>
              <a:spcAft>
                <a:spcPts val="0"/>
              </a:spcAft>
              <a:buClr>
                <a:srgbClr val="FFFFFF"/>
              </a:buClr>
              <a:buSzPts val="1400"/>
              <a:buChar char="•"/>
              <a:defRPr sz="1400">
                <a:solidFill>
                  <a:srgbClr val="FFFFFF"/>
                </a:solidFill>
              </a:defRPr>
            </a:lvl5pPr>
            <a:lvl6pPr marL="2743200" lvl="5" indent="-317500" algn="l" rtl="0">
              <a:lnSpc>
                <a:spcPct val="115000"/>
              </a:lnSpc>
              <a:spcBef>
                <a:spcPts val="1600"/>
              </a:spcBef>
              <a:spcAft>
                <a:spcPts val="0"/>
              </a:spcAft>
              <a:buClr>
                <a:srgbClr val="FFFFFF"/>
              </a:buClr>
              <a:buSzPts val="1400"/>
              <a:buChar char="•"/>
              <a:defRPr sz="1400">
                <a:solidFill>
                  <a:srgbClr val="FFFFFF"/>
                </a:solidFill>
              </a:defRPr>
            </a:lvl6pPr>
            <a:lvl7pPr marL="3200400" lvl="6" indent="-317500" algn="l" rtl="0">
              <a:lnSpc>
                <a:spcPct val="115000"/>
              </a:lnSpc>
              <a:spcBef>
                <a:spcPts val="1600"/>
              </a:spcBef>
              <a:spcAft>
                <a:spcPts val="0"/>
              </a:spcAft>
              <a:buClr>
                <a:srgbClr val="FFFFFF"/>
              </a:buClr>
              <a:buSzPts val="1400"/>
              <a:buChar char="•"/>
              <a:defRPr sz="1400">
                <a:solidFill>
                  <a:srgbClr val="FFFFFF"/>
                </a:solidFill>
              </a:defRPr>
            </a:lvl7pPr>
            <a:lvl8pPr marL="3657600" lvl="7" indent="-317500" algn="l" rtl="0">
              <a:lnSpc>
                <a:spcPct val="115000"/>
              </a:lnSpc>
              <a:spcBef>
                <a:spcPts val="1600"/>
              </a:spcBef>
              <a:spcAft>
                <a:spcPts val="0"/>
              </a:spcAft>
              <a:buClr>
                <a:srgbClr val="FFFFFF"/>
              </a:buClr>
              <a:buSzPts val="1400"/>
              <a:buChar char="•"/>
              <a:defRPr sz="1400">
                <a:solidFill>
                  <a:srgbClr val="FFFFFF"/>
                </a:solidFill>
              </a:defRPr>
            </a:lvl8pPr>
            <a:lvl9pPr marL="4114800" lvl="8" indent="-317500" algn="l" rtl="0">
              <a:lnSpc>
                <a:spcPct val="115000"/>
              </a:lnSpc>
              <a:spcBef>
                <a:spcPts val="1600"/>
              </a:spcBef>
              <a:spcAft>
                <a:spcPts val="1600"/>
              </a:spcAft>
              <a:buClr>
                <a:srgbClr val="FFFFFF"/>
              </a:buClr>
              <a:buSzPts val="1400"/>
              <a:buChar char="•"/>
              <a:defRPr sz="1400">
                <a:solidFill>
                  <a:srgbClr val="FFFFFF"/>
                </a:solidFil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8"/>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69"/>
        <p:cNvGrpSpPr/>
        <p:nvPr/>
      </p:nvGrpSpPr>
      <p:grpSpPr>
        <a:xfrm>
          <a:off x="0" y="0"/>
          <a:ext cx="0" cy="0"/>
          <a:chOff x="0" y="0"/>
          <a:chExt cx="0" cy="0"/>
        </a:xfrm>
      </p:grpSpPr>
      <p:sp>
        <p:nvSpPr>
          <p:cNvPr id="70" name="Google Shape;70;p18"/>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1"/>
              </a:buClr>
              <a:buSzPts val="4500"/>
              <a:buFont typeface="Calibri"/>
              <a:buNone/>
              <a:defRPr sz="45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71" name="Google Shape;71;p18"/>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1"/>
              </a:buClr>
              <a:buSzPts val="1800"/>
              <a:buNone/>
              <a:defRPr sz="1800"/>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72" name="Google Shape;72;p1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73" name="Google Shape;73;p1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74" name="Google Shape;74;p1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75"/>
        <p:cNvGrpSpPr/>
        <p:nvPr/>
      </p:nvGrpSpPr>
      <p:grpSpPr>
        <a:xfrm>
          <a:off x="0" y="0"/>
          <a:ext cx="0" cy="0"/>
          <a:chOff x="0" y="0"/>
          <a:chExt cx="0" cy="0"/>
        </a:xfrm>
      </p:grpSpPr>
      <p:sp>
        <p:nvSpPr>
          <p:cNvPr id="76" name="Google Shape;76;p19"/>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77" name="Google Shape;77;p19"/>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8" name="Google Shape;78;p1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79" name="Google Shape;79;p1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80" name="Google Shape;80;p1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81"/>
        <p:cNvGrpSpPr/>
        <p:nvPr/>
      </p:nvGrpSpPr>
      <p:grpSpPr>
        <a:xfrm>
          <a:off x="0" y="0"/>
          <a:ext cx="0" cy="0"/>
          <a:chOff x="0" y="0"/>
          <a:chExt cx="0" cy="0"/>
        </a:xfrm>
      </p:grpSpPr>
      <p:sp>
        <p:nvSpPr>
          <p:cNvPr id="82" name="Google Shape;82;p20"/>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4500"/>
              <a:buFont typeface="Calibri"/>
              <a:buNone/>
              <a:defRPr sz="45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83" name="Google Shape;83;p20"/>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rgbClr val="888888"/>
              </a:buClr>
              <a:buSzPts val="1800"/>
              <a:buNone/>
              <a:defRPr sz="1800">
                <a:solidFill>
                  <a:srgbClr val="888888"/>
                </a:solidFill>
              </a:defRPr>
            </a:lvl1pPr>
            <a:lvl2pPr marL="914400" lvl="1" indent="-228600" algn="l" rtl="0">
              <a:lnSpc>
                <a:spcPct val="90000"/>
              </a:lnSpc>
              <a:spcBef>
                <a:spcPts val="400"/>
              </a:spcBef>
              <a:spcAft>
                <a:spcPts val="0"/>
              </a:spcAft>
              <a:buClr>
                <a:srgbClr val="888888"/>
              </a:buClr>
              <a:buSzPts val="1500"/>
              <a:buNone/>
              <a:defRPr sz="1500">
                <a:solidFill>
                  <a:srgbClr val="888888"/>
                </a:solidFill>
              </a:defRPr>
            </a:lvl2pPr>
            <a:lvl3pPr marL="1371600" lvl="2" indent="-228600" algn="l" rtl="0">
              <a:lnSpc>
                <a:spcPct val="90000"/>
              </a:lnSpc>
              <a:spcBef>
                <a:spcPts val="400"/>
              </a:spcBef>
              <a:spcAft>
                <a:spcPts val="0"/>
              </a:spcAft>
              <a:buClr>
                <a:srgbClr val="888888"/>
              </a:buClr>
              <a:buSzPts val="1400"/>
              <a:buNone/>
              <a:defRPr sz="1400">
                <a:solidFill>
                  <a:srgbClr val="888888"/>
                </a:solidFill>
              </a:defRPr>
            </a:lvl3pPr>
            <a:lvl4pPr marL="1828800" lvl="3" indent="-228600" algn="l" rtl="0">
              <a:lnSpc>
                <a:spcPct val="90000"/>
              </a:lnSpc>
              <a:spcBef>
                <a:spcPts val="400"/>
              </a:spcBef>
              <a:spcAft>
                <a:spcPts val="0"/>
              </a:spcAft>
              <a:buClr>
                <a:srgbClr val="888888"/>
              </a:buClr>
              <a:buSzPts val="1200"/>
              <a:buNone/>
              <a:defRPr sz="1200">
                <a:solidFill>
                  <a:srgbClr val="888888"/>
                </a:solidFill>
              </a:defRPr>
            </a:lvl4pPr>
            <a:lvl5pPr marL="2286000" lvl="4" indent="-228600" algn="l" rtl="0">
              <a:lnSpc>
                <a:spcPct val="90000"/>
              </a:lnSpc>
              <a:spcBef>
                <a:spcPts val="400"/>
              </a:spcBef>
              <a:spcAft>
                <a:spcPts val="0"/>
              </a:spcAft>
              <a:buClr>
                <a:srgbClr val="888888"/>
              </a:buClr>
              <a:buSzPts val="1200"/>
              <a:buNone/>
              <a:defRPr sz="1200">
                <a:solidFill>
                  <a:srgbClr val="888888"/>
                </a:solidFill>
              </a:defRPr>
            </a:lvl5pPr>
            <a:lvl6pPr marL="2743200" lvl="5" indent="-228600" algn="l" rtl="0">
              <a:lnSpc>
                <a:spcPct val="90000"/>
              </a:lnSpc>
              <a:spcBef>
                <a:spcPts val="400"/>
              </a:spcBef>
              <a:spcAft>
                <a:spcPts val="0"/>
              </a:spcAft>
              <a:buClr>
                <a:srgbClr val="888888"/>
              </a:buClr>
              <a:buSzPts val="1200"/>
              <a:buNone/>
              <a:defRPr sz="1200">
                <a:solidFill>
                  <a:srgbClr val="888888"/>
                </a:solidFill>
              </a:defRPr>
            </a:lvl6pPr>
            <a:lvl7pPr marL="3200400" lvl="6" indent="-228600" algn="l" rtl="0">
              <a:lnSpc>
                <a:spcPct val="90000"/>
              </a:lnSpc>
              <a:spcBef>
                <a:spcPts val="400"/>
              </a:spcBef>
              <a:spcAft>
                <a:spcPts val="0"/>
              </a:spcAft>
              <a:buClr>
                <a:srgbClr val="888888"/>
              </a:buClr>
              <a:buSzPts val="1200"/>
              <a:buNone/>
              <a:defRPr sz="1200">
                <a:solidFill>
                  <a:srgbClr val="888888"/>
                </a:solidFill>
              </a:defRPr>
            </a:lvl7pPr>
            <a:lvl8pPr marL="3657600" lvl="7" indent="-228600" algn="l" rtl="0">
              <a:lnSpc>
                <a:spcPct val="90000"/>
              </a:lnSpc>
              <a:spcBef>
                <a:spcPts val="400"/>
              </a:spcBef>
              <a:spcAft>
                <a:spcPts val="0"/>
              </a:spcAft>
              <a:buClr>
                <a:srgbClr val="888888"/>
              </a:buClr>
              <a:buSzPts val="1200"/>
              <a:buNone/>
              <a:defRPr sz="1200">
                <a:solidFill>
                  <a:srgbClr val="888888"/>
                </a:solidFill>
              </a:defRPr>
            </a:lvl8pPr>
            <a:lvl9pPr marL="4114800" lvl="8" indent="-228600" algn="l" rtl="0">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84" name="Google Shape;84;p2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85" name="Google Shape;85;p2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86" name="Google Shape;86;p2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87"/>
        <p:cNvGrpSpPr/>
        <p:nvPr/>
      </p:nvGrpSpPr>
      <p:grpSpPr>
        <a:xfrm>
          <a:off x="0" y="0"/>
          <a:ext cx="0" cy="0"/>
          <a:chOff x="0" y="0"/>
          <a:chExt cx="0" cy="0"/>
        </a:xfrm>
      </p:grpSpPr>
      <p:sp>
        <p:nvSpPr>
          <p:cNvPr id="88" name="Google Shape;88;p2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89" name="Google Shape;89;p21"/>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0" name="Google Shape;90;p21"/>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1" name="Google Shape;91;p2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92" name="Google Shape;92;p2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93" name="Google Shape;93;p2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dirty="0"/>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t-BR" smtClean="0"/>
              <a:pPr/>
              <a:t>‹nº›</a:t>
            </a:fld>
            <a:endParaRPr lang="pt-B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94"/>
        <p:cNvGrpSpPr/>
        <p:nvPr/>
      </p:nvGrpSpPr>
      <p:grpSpPr>
        <a:xfrm>
          <a:off x="0" y="0"/>
          <a:ext cx="0" cy="0"/>
          <a:chOff x="0" y="0"/>
          <a:chExt cx="0" cy="0"/>
        </a:xfrm>
      </p:grpSpPr>
      <p:sp>
        <p:nvSpPr>
          <p:cNvPr id="95" name="Google Shape;95;p22"/>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96" name="Google Shape;96;p22"/>
          <p:cNvSpPr txBox="1">
            <a:spLocks noGrp="1"/>
          </p:cNvSpPr>
          <p:nvPr>
            <p:ph type="body" idx="1"/>
          </p:nvPr>
        </p:nvSpPr>
        <p:spPr>
          <a:xfrm>
            <a:off x="629841" y="1260872"/>
            <a:ext cx="38685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97" name="Google Shape;97;p22"/>
          <p:cNvSpPr txBox="1">
            <a:spLocks noGrp="1"/>
          </p:cNvSpPr>
          <p:nvPr>
            <p:ph type="body" idx="2"/>
          </p:nvPr>
        </p:nvSpPr>
        <p:spPr>
          <a:xfrm>
            <a:off x="629841" y="1878806"/>
            <a:ext cx="3868500" cy="276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8" name="Google Shape;98;p22"/>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99" name="Google Shape;99;p22"/>
          <p:cNvSpPr txBox="1">
            <a:spLocks noGrp="1"/>
          </p:cNvSpPr>
          <p:nvPr>
            <p:ph type="body" idx="4"/>
          </p:nvPr>
        </p:nvSpPr>
        <p:spPr>
          <a:xfrm>
            <a:off x="4629150" y="1878806"/>
            <a:ext cx="3887400" cy="276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0" name="Google Shape;100;p2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01" name="Google Shape;101;p2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02" name="Google Shape;102;p2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103"/>
        <p:cNvGrpSpPr/>
        <p:nvPr/>
      </p:nvGrpSpPr>
      <p:grpSpPr>
        <a:xfrm>
          <a:off x="0" y="0"/>
          <a:ext cx="0" cy="0"/>
          <a:chOff x="0" y="0"/>
          <a:chExt cx="0" cy="0"/>
        </a:xfrm>
      </p:grpSpPr>
      <p:sp>
        <p:nvSpPr>
          <p:cNvPr id="104" name="Google Shape;104;p2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05" name="Google Shape;105;p2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06" name="Google Shape;106;p2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07" name="Google Shape;107;p2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108"/>
        <p:cNvGrpSpPr/>
        <p:nvPr/>
      </p:nvGrpSpPr>
      <p:grpSpPr>
        <a:xfrm>
          <a:off x="0" y="0"/>
          <a:ext cx="0" cy="0"/>
          <a:chOff x="0" y="0"/>
          <a:chExt cx="0" cy="0"/>
        </a:xfrm>
      </p:grpSpPr>
      <p:sp>
        <p:nvSpPr>
          <p:cNvPr id="109" name="Google Shape;109;p24"/>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0" name="Google Shape;110;p24"/>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11" name="Google Shape;111;p24"/>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12" name="Google Shape;112;p2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3" name="Google Shape;113;p2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4" name="Google Shape;114;p2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115"/>
        <p:cNvGrpSpPr/>
        <p:nvPr/>
      </p:nvGrpSpPr>
      <p:grpSpPr>
        <a:xfrm>
          <a:off x="0" y="0"/>
          <a:ext cx="0" cy="0"/>
          <a:chOff x="0" y="0"/>
          <a:chExt cx="0" cy="0"/>
        </a:xfrm>
      </p:grpSpPr>
      <p:sp>
        <p:nvSpPr>
          <p:cNvPr id="116" name="Google Shape;116;p25"/>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7" name="Google Shape;117;p25"/>
          <p:cNvSpPr>
            <a:spLocks noGrp="1"/>
          </p:cNvSpPr>
          <p:nvPr>
            <p:ph type="pic" idx="2"/>
          </p:nvPr>
        </p:nvSpPr>
        <p:spPr>
          <a:xfrm>
            <a:off x="3887391" y="740569"/>
            <a:ext cx="4629300" cy="3655200"/>
          </a:xfrm>
          <a:prstGeom prst="rect">
            <a:avLst/>
          </a:prstGeom>
          <a:noFill/>
          <a:ln>
            <a:noFill/>
          </a:ln>
        </p:spPr>
      </p:sp>
      <p:sp>
        <p:nvSpPr>
          <p:cNvPr id="118" name="Google Shape;118;p25"/>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19" name="Google Shape;119;p2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0" name="Google Shape;120;p2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1" name="Google Shape;121;p2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122"/>
        <p:cNvGrpSpPr/>
        <p:nvPr/>
      </p:nvGrpSpPr>
      <p:grpSpPr>
        <a:xfrm>
          <a:off x="0" y="0"/>
          <a:ext cx="0" cy="0"/>
          <a:chOff x="0" y="0"/>
          <a:chExt cx="0" cy="0"/>
        </a:xfrm>
      </p:grpSpPr>
      <p:sp>
        <p:nvSpPr>
          <p:cNvPr id="123" name="Google Shape;123;p2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4" name="Google Shape;124;p26"/>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5" name="Google Shape;125;p2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6" name="Google Shape;126;p2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7" name="Google Shape;127;p2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128"/>
        <p:cNvGrpSpPr/>
        <p:nvPr/>
      </p:nvGrpSpPr>
      <p:grpSpPr>
        <a:xfrm>
          <a:off x="0" y="0"/>
          <a:ext cx="0" cy="0"/>
          <a:chOff x="0" y="0"/>
          <a:chExt cx="0" cy="0"/>
        </a:xfrm>
      </p:grpSpPr>
      <p:sp>
        <p:nvSpPr>
          <p:cNvPr id="129" name="Google Shape;129;p27"/>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0" name="Google Shape;130;p27"/>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1" name="Google Shape;131;p2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2" name="Google Shape;132;p2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3" name="Google Shape;133;p2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ustom">
  <p:cSld name="Custom">
    <p:spTree>
      <p:nvGrpSpPr>
        <p:cNvPr id="1" name="Shape 134"/>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ustom 1">
  <p:cSld name="Custom_1">
    <p:spTree>
      <p:nvGrpSpPr>
        <p:cNvPr id="1" name="Shape 135"/>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lide de Título 1">
  <p:cSld name="Slide de Título">
    <p:spTree>
      <p:nvGrpSpPr>
        <p:cNvPr id="1" name="Shape 136"/>
        <p:cNvGrpSpPr/>
        <p:nvPr/>
      </p:nvGrpSpPr>
      <p:grpSpPr>
        <a:xfrm>
          <a:off x="0" y="0"/>
          <a:ext cx="0" cy="0"/>
          <a:chOff x="0" y="0"/>
          <a:chExt cx="0" cy="0"/>
        </a:xfrm>
      </p:grpSpPr>
      <p:grpSp>
        <p:nvGrpSpPr>
          <p:cNvPr id="137" name="Google Shape;137;p30"/>
          <p:cNvGrpSpPr/>
          <p:nvPr/>
        </p:nvGrpSpPr>
        <p:grpSpPr>
          <a:xfrm>
            <a:off x="0" y="4546202"/>
            <a:ext cx="9144000" cy="597396"/>
            <a:chOff x="0" y="6061602"/>
            <a:chExt cx="12192000" cy="796528"/>
          </a:xfrm>
        </p:grpSpPr>
        <p:sp>
          <p:nvSpPr>
            <p:cNvPr id="138" name="Google Shape;138;p30"/>
            <p:cNvSpPr/>
            <p:nvPr/>
          </p:nvSpPr>
          <p:spPr>
            <a:xfrm>
              <a:off x="0" y="6298330"/>
              <a:ext cx="12192000" cy="559800"/>
            </a:xfrm>
            <a:prstGeom prst="rect">
              <a:avLst/>
            </a:prstGeom>
            <a:solidFill>
              <a:srgbClr val="00918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dirty="0">
                <a:solidFill>
                  <a:schemeClr val="lt1"/>
                </a:solidFill>
                <a:latin typeface="Vale Sans" panose="020B0503020204030204" pitchFamily="34" charset="0"/>
                <a:ea typeface="Arial"/>
                <a:cs typeface="Arial"/>
                <a:sym typeface="Arial"/>
              </a:endParaRPr>
            </a:p>
          </p:txBody>
        </p:sp>
        <p:pic>
          <p:nvPicPr>
            <p:cNvPr id="139" name="Google Shape;139;p30" descr="A green circle with a black background&#10;&#10;Description automatically generated"/>
            <p:cNvPicPr preferRelativeResize="0"/>
            <p:nvPr/>
          </p:nvPicPr>
          <p:blipFill rotWithShape="1">
            <a:blip r:embed="rId2">
              <a:alphaModFix/>
            </a:blip>
            <a:srcRect/>
            <a:stretch/>
          </p:blipFill>
          <p:spPr>
            <a:xfrm>
              <a:off x="11417318" y="6061602"/>
              <a:ext cx="671538" cy="719665"/>
            </a:xfrm>
            <a:prstGeom prst="rect">
              <a:avLst/>
            </a:prstGeom>
            <a:noFill/>
            <a:ln>
              <a:noFill/>
            </a:ln>
          </p:spPr>
        </p:pic>
        <p:sp>
          <p:nvSpPr>
            <p:cNvPr id="140" name="Google Shape;140;p30"/>
            <p:cNvSpPr txBox="1"/>
            <p:nvPr/>
          </p:nvSpPr>
          <p:spPr>
            <a:xfrm>
              <a:off x="348342" y="6353470"/>
              <a:ext cx="6096000" cy="3180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endParaRPr sz="1100" b="1" dirty="0">
                <a:solidFill>
                  <a:schemeClr val="lt1"/>
                </a:solidFill>
                <a:latin typeface="Vale Sans" panose="020B0503020204030204" pitchFamily="34" charset="0"/>
                <a:ea typeface="Arial"/>
                <a:cs typeface="Arial"/>
                <a:sym typeface="Arial"/>
              </a:endParaRPr>
            </a:p>
          </p:txBody>
        </p:sp>
      </p:gr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abeçalho da Seção 1">
  <p:cSld name="Cabeçalho da Seção">
    <p:spTree>
      <p:nvGrpSpPr>
        <p:cNvPr id="1" name="Shape 141"/>
        <p:cNvGrpSpPr/>
        <p:nvPr/>
      </p:nvGrpSpPr>
      <p:grpSpPr>
        <a:xfrm>
          <a:off x="0" y="0"/>
          <a:ext cx="0" cy="0"/>
          <a:chOff x="0" y="0"/>
          <a:chExt cx="0" cy="0"/>
        </a:xfrm>
      </p:grpSpPr>
      <p:grpSp>
        <p:nvGrpSpPr>
          <p:cNvPr id="142" name="Google Shape;142;p31"/>
          <p:cNvGrpSpPr/>
          <p:nvPr/>
        </p:nvGrpSpPr>
        <p:grpSpPr>
          <a:xfrm>
            <a:off x="0" y="-53789"/>
            <a:ext cx="9144000" cy="5197386"/>
            <a:chOff x="0" y="-71718"/>
            <a:chExt cx="12192000" cy="6929848"/>
          </a:xfrm>
        </p:grpSpPr>
        <p:sp>
          <p:nvSpPr>
            <p:cNvPr id="143" name="Google Shape;143;p31"/>
            <p:cNvSpPr/>
            <p:nvPr/>
          </p:nvSpPr>
          <p:spPr>
            <a:xfrm>
              <a:off x="0" y="-71718"/>
              <a:ext cx="12192000" cy="6382800"/>
            </a:xfrm>
            <a:prstGeom prst="rect">
              <a:avLst/>
            </a:prstGeom>
            <a:solidFill>
              <a:srgbClr val="01AA8D"/>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dirty="0">
                <a:solidFill>
                  <a:schemeClr val="lt1"/>
                </a:solidFill>
                <a:latin typeface="Vale Sans" panose="020B0503020204030204" pitchFamily="34" charset="0"/>
                <a:ea typeface="Arial"/>
                <a:cs typeface="Arial"/>
                <a:sym typeface="Arial"/>
              </a:endParaRPr>
            </a:p>
          </p:txBody>
        </p:sp>
        <p:sp>
          <p:nvSpPr>
            <p:cNvPr id="144" name="Google Shape;144;p31"/>
            <p:cNvSpPr/>
            <p:nvPr/>
          </p:nvSpPr>
          <p:spPr>
            <a:xfrm>
              <a:off x="0" y="6298330"/>
              <a:ext cx="12192000" cy="559800"/>
            </a:xfrm>
            <a:prstGeom prst="rect">
              <a:avLst/>
            </a:prstGeom>
            <a:solidFill>
              <a:srgbClr val="00918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dirty="0">
                <a:solidFill>
                  <a:schemeClr val="lt1"/>
                </a:solidFill>
                <a:latin typeface="Vale Sans" panose="020B0503020204030204" pitchFamily="34" charset="0"/>
                <a:ea typeface="Arial"/>
                <a:cs typeface="Arial"/>
                <a:sym typeface="Arial"/>
              </a:endParaRPr>
            </a:p>
          </p:txBody>
        </p:sp>
        <p:pic>
          <p:nvPicPr>
            <p:cNvPr id="145" name="Google Shape;145;p31" descr="A green circle with a black background&#10;&#10;Description automatically generated"/>
            <p:cNvPicPr preferRelativeResize="0"/>
            <p:nvPr/>
          </p:nvPicPr>
          <p:blipFill rotWithShape="1">
            <a:blip r:embed="rId2">
              <a:alphaModFix/>
            </a:blip>
            <a:srcRect/>
            <a:stretch/>
          </p:blipFill>
          <p:spPr>
            <a:xfrm>
              <a:off x="11417318" y="6061602"/>
              <a:ext cx="671538" cy="719665"/>
            </a:xfrm>
            <a:prstGeom prst="rect">
              <a:avLst/>
            </a:prstGeom>
            <a:noFill/>
            <a:ln>
              <a:noFill/>
            </a:ln>
          </p:spPr>
        </p:pic>
        <p:sp>
          <p:nvSpPr>
            <p:cNvPr id="146" name="Google Shape;146;p31"/>
            <p:cNvSpPr txBox="1"/>
            <p:nvPr/>
          </p:nvSpPr>
          <p:spPr>
            <a:xfrm>
              <a:off x="348342" y="6353470"/>
              <a:ext cx="6096000" cy="3180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endParaRPr sz="1100" b="1" dirty="0">
                <a:solidFill>
                  <a:schemeClr val="lt1"/>
                </a:solidFill>
                <a:latin typeface="Vale Sans" panose="020B0503020204030204" pitchFamily="34" charset="0"/>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t-BR" smtClean="0"/>
              <a:pPr/>
              <a:t>‹nº›</a:t>
            </a:fld>
            <a:endParaRPr lang="pt-BR"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ítulo + Texto 1">
  <p:cSld name="1_Título + Texto">
    <p:spTree>
      <p:nvGrpSpPr>
        <p:cNvPr id="1" name="Shape 147"/>
        <p:cNvGrpSpPr/>
        <p:nvPr/>
      </p:nvGrpSpPr>
      <p:grpSpPr>
        <a:xfrm>
          <a:off x="0" y="0"/>
          <a:ext cx="0" cy="0"/>
          <a:chOff x="0" y="0"/>
          <a:chExt cx="0" cy="0"/>
        </a:xfrm>
      </p:grpSpPr>
      <p:sp>
        <p:nvSpPr>
          <p:cNvPr id="148" name="Google Shape;148;p32"/>
          <p:cNvSpPr txBox="1">
            <a:spLocks noGrp="1"/>
          </p:cNvSpPr>
          <p:nvPr>
            <p:ph type="ctrTitle"/>
          </p:nvPr>
        </p:nvSpPr>
        <p:spPr>
          <a:xfrm>
            <a:off x="558791" y="424737"/>
            <a:ext cx="7933500" cy="8589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2300"/>
              <a:buFont typeface="Calibri"/>
              <a:buNone/>
              <a:defRPr sz="2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9" name="Google Shape;149;p32"/>
          <p:cNvSpPr txBox="1">
            <a:spLocks noGrp="1"/>
          </p:cNvSpPr>
          <p:nvPr>
            <p:ph type="body" idx="1"/>
          </p:nvPr>
        </p:nvSpPr>
        <p:spPr>
          <a:xfrm>
            <a:off x="569604" y="1580878"/>
            <a:ext cx="7921500" cy="2784600"/>
          </a:xfrm>
          <a:prstGeom prst="rect">
            <a:avLst/>
          </a:prstGeom>
          <a:noFill/>
          <a:ln>
            <a:noFill/>
          </a:ln>
        </p:spPr>
        <p:txBody>
          <a:bodyPr spcFirstLastPara="1" wrap="square" lIns="68575" tIns="34275" rIns="68575" bIns="34275" anchor="t" anchorCtr="0">
            <a:normAutofit/>
          </a:bodyPr>
          <a:lstStyle>
            <a:lvl1pPr marL="457200" lvl="0" indent="-304800" algn="l">
              <a:lnSpc>
                <a:spcPct val="90000"/>
              </a:lnSpc>
              <a:spcBef>
                <a:spcPts val="800"/>
              </a:spcBef>
              <a:spcAft>
                <a:spcPts val="0"/>
              </a:spcAft>
              <a:buClr>
                <a:srgbClr val="747678"/>
              </a:buClr>
              <a:buSzPts val="1200"/>
              <a:buChar char="•"/>
              <a:defRPr sz="1200">
                <a:solidFill>
                  <a:srgbClr val="747678"/>
                </a:solidFill>
                <a:latin typeface="Vale Sans" panose="020B0503020204030204" pitchFamily="34" charset="0"/>
                <a:ea typeface="Vale Sans" panose="020B0503020204030204" pitchFamily="34" charset="0"/>
                <a:cs typeface="Arial"/>
                <a:sym typeface="Arial"/>
              </a:defRPr>
            </a:lvl1pPr>
            <a:lvl2pPr marL="914400" lvl="1" indent="-317500" algn="l">
              <a:lnSpc>
                <a:spcPct val="90000"/>
              </a:lnSpc>
              <a:spcBef>
                <a:spcPts val="400"/>
              </a:spcBef>
              <a:spcAft>
                <a:spcPts val="0"/>
              </a:spcAft>
              <a:buClr>
                <a:srgbClr val="747678"/>
              </a:buClr>
              <a:buSzPts val="1400"/>
              <a:buChar char="•"/>
              <a:defRPr sz="1400">
                <a:solidFill>
                  <a:srgbClr val="747678"/>
                </a:solidFill>
                <a:latin typeface="Arial"/>
                <a:ea typeface="Arial"/>
                <a:cs typeface="Arial"/>
                <a:sym typeface="Arial"/>
              </a:defRPr>
            </a:lvl2pPr>
            <a:lvl3pPr marL="1371600" lvl="2" indent="-317500" algn="l">
              <a:lnSpc>
                <a:spcPct val="90000"/>
              </a:lnSpc>
              <a:spcBef>
                <a:spcPts val="400"/>
              </a:spcBef>
              <a:spcAft>
                <a:spcPts val="0"/>
              </a:spcAft>
              <a:buClr>
                <a:srgbClr val="747678"/>
              </a:buClr>
              <a:buSzPts val="1400"/>
              <a:buChar char="•"/>
              <a:defRPr sz="1400">
                <a:solidFill>
                  <a:srgbClr val="747678"/>
                </a:solidFill>
                <a:latin typeface="Arial"/>
                <a:ea typeface="Arial"/>
                <a:cs typeface="Arial"/>
                <a:sym typeface="Arial"/>
              </a:defRPr>
            </a:lvl3pPr>
            <a:lvl4pPr marL="1828800" lvl="3" indent="-317500" algn="l">
              <a:lnSpc>
                <a:spcPct val="90000"/>
              </a:lnSpc>
              <a:spcBef>
                <a:spcPts val="400"/>
              </a:spcBef>
              <a:spcAft>
                <a:spcPts val="0"/>
              </a:spcAft>
              <a:buClr>
                <a:srgbClr val="747678"/>
              </a:buClr>
              <a:buSzPts val="1400"/>
              <a:buChar char="•"/>
              <a:defRPr sz="1400">
                <a:solidFill>
                  <a:srgbClr val="747678"/>
                </a:solidFill>
                <a:latin typeface="Arial"/>
                <a:ea typeface="Arial"/>
                <a:cs typeface="Arial"/>
                <a:sym typeface="Arial"/>
              </a:defRPr>
            </a:lvl4pPr>
            <a:lvl5pPr marL="2286000" lvl="4" indent="-317500" algn="l">
              <a:lnSpc>
                <a:spcPct val="90000"/>
              </a:lnSpc>
              <a:spcBef>
                <a:spcPts val="400"/>
              </a:spcBef>
              <a:spcAft>
                <a:spcPts val="0"/>
              </a:spcAft>
              <a:buClr>
                <a:srgbClr val="747678"/>
              </a:buClr>
              <a:buSzPts val="1400"/>
              <a:buChar char="•"/>
              <a:defRPr sz="1400">
                <a:solidFill>
                  <a:srgbClr val="747678"/>
                </a:solidFill>
                <a:latin typeface="Arial"/>
                <a:ea typeface="Arial"/>
                <a:cs typeface="Arial"/>
                <a:sym typeface="Aria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dirty="0"/>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dirty="0"/>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t-BR" smtClean="0"/>
              <a:pPr/>
              <a:t>‹nº›</a:t>
            </a:fld>
            <a:endParaRPr lang="pt-B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t-BR" smtClean="0"/>
              <a:pPr/>
              <a:t>‹nº›</a:t>
            </a:fld>
            <a:endParaRPr lang="pt-B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dirty="0"/>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dirty="0"/>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t-BR" smtClean="0"/>
              <a:pPr/>
              <a:t>‹nº›</a:t>
            </a:fld>
            <a:endParaRPr lang="pt-B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t-BR" smtClean="0"/>
              <a:pPr/>
              <a:t>‹nº›</a:t>
            </a:fld>
            <a:endParaRPr lang="pt-B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Vale Sans" panose="020B0503020204030204" pitchFamily="34" charset="0"/>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dirty="0"/>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dirty="0"/>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t-BR" smtClean="0"/>
              <a:pPr/>
              <a:t>‹nº›</a:t>
            </a:fld>
            <a:endParaRPr lang="pt-B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dirty="0"/>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t-BR" smtClean="0"/>
              <a:pPr/>
              <a:t>‹nº›</a:t>
            </a:fld>
            <a:endParaRPr lang="pt-B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image" Target="../media/image1.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dirty="0"/>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Vale Sans" panose="020B0503020204030204" pitchFamily="34" charset="0"/>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pt-BR" smtClean="0"/>
              <a:pPr/>
              <a:t>‹nº›</a:t>
            </a:fld>
            <a:endParaRPr lang="pt-B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Vale Sans" panose="020B0503020204030204" pitchFamily="34" charset="0"/>
          <a:ea typeface="Vale Sans" panose="020B050302020403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Vale Sans" panose="020B0503020204030204" pitchFamily="34" charset="0"/>
          <a:ea typeface="Vale Sans" panose="020B050302020403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pic>
        <p:nvPicPr>
          <p:cNvPr id="55" name="Google Shape;55;p13" descr="Texto, Logotipo&#10;&#10;Descrição gerada automaticamente"/>
          <p:cNvPicPr preferRelativeResize="0"/>
          <p:nvPr/>
        </p:nvPicPr>
        <p:blipFill rotWithShape="1">
          <a:blip r:embed="rId21">
            <a:alphaModFix/>
          </a:blip>
          <a:srcRect/>
          <a:stretch/>
        </p:blipFill>
        <p:spPr>
          <a:xfrm>
            <a:off x="7667908" y="4542482"/>
            <a:ext cx="1051044" cy="33932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hyperlink" Target="https://drive.google.com/file/d/17DJKiz_A_GNVSbD9kDqy4qCiBeXM-5iN/view?usp=sharing"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https://chc.org.br/artigo/calor-escaldante/"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hyperlink" Target="https://www.correiodamanha.com.br/baixada/2025/02/184486-onda-de-calor-altera-horario-das-escolas-de-itaguai.html" TargetMode="External"/><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openxmlformats.org/officeDocument/2006/relationships/hyperlink" Target="https://www.cnnbrasil.com.br/nacional/sudeste/rj/calor-recorde-rj-pode-ter-sensacao-termica-acima-dos-50oc-nesta-semana/"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hyperlink" Target="https://www.correiodamanha.com.br/baixada/2025/02/184486-onda-de-calor-altera-horario-das-escolas-de-itaguai.html" TargetMode="External"/><Relationship Id="rId2" Type="http://schemas.openxmlformats.org/officeDocument/2006/relationships/notesSlide" Target="../notesSlides/notesSlide29.xml"/><Relationship Id="rId1" Type="http://schemas.openxmlformats.org/officeDocument/2006/relationships/slideLayout" Target="../slideLayouts/slideLayout13.xml"/><Relationship Id="rId5" Type="http://schemas.openxmlformats.org/officeDocument/2006/relationships/hyperlink" Target="https://chc.org.br/artigo/calor-escaldante/" TargetMode="External"/><Relationship Id="rId4" Type="http://schemas.openxmlformats.org/officeDocument/2006/relationships/hyperlink" Target="https://www.cnnbrasil.com.br/nacional/sudeste/rj/calor-recorde-rj-pode-ter-sensacao-termica-acima-dos-50oc-nesta-semana/"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5.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3"/>
          <p:cNvSpPr/>
          <p:nvPr/>
        </p:nvSpPr>
        <p:spPr>
          <a:xfrm>
            <a:off x="4938311" y="-18401"/>
            <a:ext cx="4371975" cy="5372100"/>
          </a:xfrm>
          <a:custGeom>
            <a:avLst/>
            <a:gdLst/>
            <a:ahLst/>
            <a:cxnLst/>
            <a:rect l="l" t="t" r="r" b="b"/>
            <a:pathLst>
              <a:path w="5829300" h="7162800" extrusionOk="0">
                <a:moveTo>
                  <a:pt x="5829300" y="76200"/>
                </a:moveTo>
                <a:lnTo>
                  <a:pt x="0" y="0"/>
                </a:lnTo>
                <a:lnTo>
                  <a:pt x="1104900" y="2838450"/>
                </a:lnTo>
                <a:lnTo>
                  <a:pt x="95250" y="5810250"/>
                </a:lnTo>
                <a:lnTo>
                  <a:pt x="666750" y="7162800"/>
                </a:lnTo>
                <a:lnTo>
                  <a:pt x="5791200" y="7124700"/>
                </a:lnTo>
                <a:lnTo>
                  <a:pt x="5829300" y="76200"/>
                </a:ln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dirty="0">
              <a:solidFill>
                <a:srgbClr val="FFFFFF"/>
              </a:solidFill>
              <a:latin typeface="Vale Sans" panose="020B0503020204030204" pitchFamily="34" charset="0"/>
              <a:sym typeface="Arial"/>
            </a:endParaRPr>
          </a:p>
        </p:txBody>
      </p:sp>
      <p:sp>
        <p:nvSpPr>
          <p:cNvPr id="155" name="Google Shape;155;p33"/>
          <p:cNvSpPr/>
          <p:nvPr/>
        </p:nvSpPr>
        <p:spPr>
          <a:xfrm>
            <a:off x="4340830" y="-342900"/>
            <a:ext cx="1082747" cy="5958341"/>
          </a:xfrm>
          <a:custGeom>
            <a:avLst/>
            <a:gdLst/>
            <a:ahLst/>
            <a:cxnLst/>
            <a:rect l="l" t="t" r="r" b="b"/>
            <a:pathLst>
              <a:path w="1443663" h="7944455" extrusionOk="0">
                <a:moveTo>
                  <a:pt x="0" y="0"/>
                </a:moveTo>
                <a:cubicBezTo>
                  <a:pt x="650875" y="1011237"/>
                  <a:pt x="1301750" y="2022475"/>
                  <a:pt x="1428750" y="3067050"/>
                </a:cubicBezTo>
                <a:cubicBezTo>
                  <a:pt x="1555750" y="4111625"/>
                  <a:pt x="831850" y="5480050"/>
                  <a:pt x="762000" y="6267450"/>
                </a:cubicBezTo>
                <a:cubicBezTo>
                  <a:pt x="692150" y="7054850"/>
                  <a:pt x="962025" y="7534275"/>
                  <a:pt x="1009650" y="7791450"/>
                </a:cubicBezTo>
                <a:cubicBezTo>
                  <a:pt x="1057275" y="8048625"/>
                  <a:pt x="1052512" y="7929562"/>
                  <a:pt x="1047750" y="7810500"/>
                </a:cubicBezTo>
              </a:path>
            </a:pathLst>
          </a:custGeom>
          <a:noFill/>
          <a:ln w="190500" cap="rnd" cmpd="sng">
            <a:solidFill>
              <a:srgbClr val="E6AC22"/>
            </a:solidFill>
            <a:prstDash val="dot"/>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dirty="0">
              <a:solidFill>
                <a:srgbClr val="FFFFFF"/>
              </a:solidFill>
              <a:latin typeface="Vale Sans" panose="020B0503020204030204" pitchFamily="34" charset="0"/>
              <a:sym typeface="Arial"/>
            </a:endParaRPr>
          </a:p>
        </p:txBody>
      </p:sp>
      <p:sp>
        <p:nvSpPr>
          <p:cNvPr id="156" name="Google Shape;156;p33"/>
          <p:cNvSpPr/>
          <p:nvPr/>
        </p:nvSpPr>
        <p:spPr>
          <a:xfrm>
            <a:off x="4085237" y="-278378"/>
            <a:ext cx="1082747" cy="5958341"/>
          </a:xfrm>
          <a:custGeom>
            <a:avLst/>
            <a:gdLst/>
            <a:ahLst/>
            <a:cxnLst/>
            <a:rect l="l" t="t" r="r" b="b"/>
            <a:pathLst>
              <a:path w="1443663" h="7944455" extrusionOk="0">
                <a:moveTo>
                  <a:pt x="0" y="0"/>
                </a:moveTo>
                <a:cubicBezTo>
                  <a:pt x="650875" y="1011237"/>
                  <a:pt x="1301750" y="2022475"/>
                  <a:pt x="1428750" y="3067050"/>
                </a:cubicBezTo>
                <a:cubicBezTo>
                  <a:pt x="1555750" y="4111625"/>
                  <a:pt x="831850" y="5480050"/>
                  <a:pt x="762000" y="6267450"/>
                </a:cubicBezTo>
                <a:cubicBezTo>
                  <a:pt x="692150" y="7054850"/>
                  <a:pt x="962025" y="7534275"/>
                  <a:pt x="1009650" y="7791450"/>
                </a:cubicBezTo>
                <a:cubicBezTo>
                  <a:pt x="1057275" y="8048625"/>
                  <a:pt x="1052512" y="7929562"/>
                  <a:pt x="1047750" y="7810500"/>
                </a:cubicBezTo>
              </a:path>
            </a:pathLst>
          </a:custGeom>
          <a:noFill/>
          <a:ln w="381000" cap="flat" cmpd="sng">
            <a:solidFill>
              <a:srgbClr val="FFFFF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dirty="0">
              <a:solidFill>
                <a:srgbClr val="FFFFFF"/>
              </a:solidFill>
              <a:latin typeface="Vale Sans" panose="020B0503020204030204" pitchFamily="34" charset="0"/>
              <a:sym typeface="Arial"/>
            </a:endParaRPr>
          </a:p>
        </p:txBody>
      </p:sp>
      <p:sp>
        <p:nvSpPr>
          <p:cNvPr id="157" name="Google Shape;157;p33"/>
          <p:cNvSpPr/>
          <p:nvPr/>
        </p:nvSpPr>
        <p:spPr>
          <a:xfrm>
            <a:off x="6555434" y="4457364"/>
            <a:ext cx="2268900" cy="3003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500"/>
              <a:buFont typeface="Arial"/>
              <a:buNone/>
            </a:pPr>
            <a:r>
              <a:rPr lang="pt-BR" sz="1500" b="1" i="0" u="none" strike="noStrike" cap="none" dirty="0">
                <a:solidFill>
                  <a:srgbClr val="747678"/>
                </a:solidFill>
                <a:latin typeface="Vale Sans" panose="020B0503020204030204" pitchFamily="34" charset="0"/>
                <a:sym typeface="Arial"/>
              </a:rPr>
              <a:t>Trilhos da Alfabetização</a:t>
            </a:r>
            <a:endParaRPr sz="1100" b="0" i="0" u="none" strike="noStrike" cap="none" dirty="0">
              <a:solidFill>
                <a:srgbClr val="000000"/>
              </a:solidFill>
              <a:latin typeface="Vale Sans" panose="020B0503020204030204" pitchFamily="34" charset="0"/>
              <a:sym typeface="Arial"/>
            </a:endParaRPr>
          </a:p>
        </p:txBody>
      </p:sp>
      <p:pic>
        <p:nvPicPr>
          <p:cNvPr id="158" name="Google Shape;158;p33"/>
          <p:cNvPicPr preferRelativeResize="0"/>
          <p:nvPr/>
        </p:nvPicPr>
        <p:blipFill>
          <a:blip r:embed="rId3">
            <a:alphaModFix/>
          </a:blip>
          <a:stretch>
            <a:fillRect/>
          </a:stretch>
        </p:blipFill>
        <p:spPr>
          <a:xfrm>
            <a:off x="0" y="0"/>
            <a:ext cx="9061099" cy="50696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42"/>
          <p:cNvSpPr/>
          <p:nvPr/>
        </p:nvSpPr>
        <p:spPr>
          <a:xfrm>
            <a:off x="0" y="0"/>
            <a:ext cx="9144000" cy="5143500"/>
          </a:xfrm>
          <a:prstGeom prst="rect">
            <a:avLst/>
          </a:prstGeom>
          <a:solidFill>
            <a:srgbClr val="107F7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26" name="Google Shape;226;p42"/>
          <p:cNvSpPr txBox="1"/>
          <p:nvPr/>
        </p:nvSpPr>
        <p:spPr>
          <a:xfrm>
            <a:off x="476550" y="3066875"/>
            <a:ext cx="8190900" cy="12609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FFFFFF"/>
              </a:buClr>
              <a:buSzPts val="3800"/>
              <a:buFont typeface="Arial"/>
              <a:buNone/>
            </a:pPr>
            <a:r>
              <a:rPr lang="pt-BR" sz="2500" b="1" dirty="0">
                <a:solidFill>
                  <a:srgbClr val="FFFFFF"/>
                </a:solidFill>
                <a:latin typeface="Vale Sans" panose="020B0503020204030204" pitchFamily="34" charset="0"/>
              </a:rPr>
              <a:t>Conversa sobre calor extremo e leitura colaborativa de artigo de divulgação científica sobre mudança climática - parte 1</a:t>
            </a:r>
            <a:endParaRPr sz="100" b="0" i="0" u="none" strike="noStrike" cap="none" dirty="0">
              <a:solidFill>
                <a:srgbClr val="000000"/>
              </a:solidFill>
              <a:latin typeface="Vale Sans" panose="020B0503020204030204" pitchFamily="34" charset="0"/>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43">
            <a:hlinkClick r:id="rId3"/>
          </p:cNvPr>
          <p:cNvPicPr preferRelativeResize="0"/>
          <p:nvPr/>
        </p:nvPicPr>
        <p:blipFill>
          <a:blip r:embed="rId4">
            <a:alphaModFix/>
          </a:blip>
          <a:stretch>
            <a:fillRect/>
          </a:stretch>
        </p:blipFill>
        <p:spPr>
          <a:xfrm>
            <a:off x="758950" y="374900"/>
            <a:ext cx="7626099" cy="383985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44"/>
          <p:cNvSpPr txBox="1">
            <a:spLocks noGrp="1"/>
          </p:cNvSpPr>
          <p:nvPr>
            <p:ph type="ctrTitle"/>
          </p:nvPr>
        </p:nvSpPr>
        <p:spPr>
          <a:xfrm>
            <a:off x="282600" y="793975"/>
            <a:ext cx="8578800" cy="3219600"/>
          </a:xfrm>
          <a:prstGeom prst="rect">
            <a:avLst/>
          </a:prstGeom>
          <a:noFill/>
          <a:ln>
            <a:noFill/>
          </a:ln>
        </p:spPr>
        <p:txBody>
          <a:bodyPr spcFirstLastPara="1" wrap="square" lIns="68575" tIns="34275" rIns="68575" bIns="34275" anchor="ctr" anchorCtr="0">
            <a:noAutofit/>
          </a:bodyPr>
          <a:lstStyle/>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De que maneira esse calor extremo vivenciado em fevereiro de 2025 afeta a nossa vida e dos nossos estudantes? </a:t>
            </a: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Quais são as possíveis causas dessas ondas de calor extremo em nossas vidas? E as consequências? </a:t>
            </a: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O que é importante saber para agir diante dessas situações?</a:t>
            </a:r>
            <a:endParaRPr sz="1100" b="1" dirty="0">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Google Shape;244;p45">
            <a:hlinkClick r:id="rId3"/>
          </p:cNvPr>
          <p:cNvPicPr preferRelativeResize="0"/>
          <p:nvPr/>
        </p:nvPicPr>
        <p:blipFill>
          <a:blip r:embed="rId4">
            <a:alphaModFix/>
          </a:blip>
          <a:stretch>
            <a:fillRect/>
          </a:stretch>
        </p:blipFill>
        <p:spPr>
          <a:xfrm>
            <a:off x="152400" y="479600"/>
            <a:ext cx="8839202" cy="31629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46"/>
          <p:cNvSpPr txBox="1">
            <a:spLocks noGrp="1"/>
          </p:cNvSpPr>
          <p:nvPr>
            <p:ph type="ctrTitle"/>
          </p:nvPr>
        </p:nvSpPr>
        <p:spPr>
          <a:xfrm>
            <a:off x="282600" y="793975"/>
            <a:ext cx="8578800" cy="3219600"/>
          </a:xfrm>
          <a:prstGeom prst="rect">
            <a:avLst/>
          </a:prstGeom>
          <a:noFill/>
          <a:ln>
            <a:noFill/>
          </a:ln>
        </p:spPr>
        <p:txBody>
          <a:bodyPr spcFirstLastPara="1" wrap="square" lIns="68575" tIns="34275" rIns="68575" bIns="34275" anchor="ctr" anchorCtr="0">
            <a:noAutofit/>
          </a:bodyPr>
          <a:lstStyle/>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Quais relações podemos traçar entre esse texto e a onda de calor extremo vivenciada no início de 2025 em Itaguaí?</a:t>
            </a: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1700" b="1" dirty="0">
              <a:solidFill>
                <a:srgbClr val="007E79"/>
              </a:solidFill>
              <a:latin typeface="Vale Sans" panose="020B0503020204030204" pitchFamily="34" charset="0"/>
              <a:ea typeface="Arial"/>
              <a:cs typeface="Arial"/>
              <a:sym typeface="Arial"/>
            </a:endParaRPr>
          </a:p>
          <a:p>
            <a:pPr marL="0" marR="0" lvl="0" indent="0" algn="just" rtl="0">
              <a:lnSpc>
                <a:spcPct val="115000"/>
              </a:lnSpc>
              <a:spcBef>
                <a:spcPts val="0"/>
              </a:spcBef>
              <a:spcAft>
                <a:spcPts val="0"/>
              </a:spcAft>
              <a:buNone/>
            </a:pPr>
            <a:r>
              <a:rPr lang="pt-BR" sz="1700" b="1" dirty="0">
                <a:latin typeface="Vale Sans" panose="020B0503020204030204" pitchFamily="34" charset="0"/>
                <a:ea typeface="Arial"/>
                <a:cs typeface="Arial"/>
                <a:sym typeface="Arial"/>
              </a:rPr>
              <a:t>Realizar a leitura em duplas e fazer comentários sobre ele para discutir os conceitos apresentados.</a:t>
            </a:r>
            <a:endParaRPr sz="1700" b="1" dirty="0">
              <a:latin typeface="Vale Sans" panose="020B0503020204030204" pitchFamily="34" charset="0"/>
              <a:ea typeface="Arial"/>
              <a:cs typeface="Arial"/>
              <a:sym typeface="Arial"/>
            </a:endParaRPr>
          </a:p>
          <a:p>
            <a:pPr marL="0" lvl="0" indent="0" algn="just" rtl="0">
              <a:lnSpc>
                <a:spcPct val="107916"/>
              </a:lnSpc>
              <a:spcBef>
                <a:spcPts val="0"/>
              </a:spcBef>
              <a:spcAft>
                <a:spcPts val="0"/>
              </a:spcAft>
              <a:buClr>
                <a:schemeClr val="dk1"/>
              </a:buClr>
              <a:buSzPts val="1100"/>
              <a:buFont typeface="Arial"/>
              <a:buNone/>
            </a:pPr>
            <a:endParaRPr sz="1100" dirty="0">
              <a:latin typeface="Vale Sans" panose="020B0503020204030204" pitchFamily="34" charset="0"/>
              <a:ea typeface="Arial"/>
              <a:cs typeface="Arial"/>
              <a:sym typeface="Arial"/>
            </a:endParaRPr>
          </a:p>
          <a:p>
            <a:pPr marL="0" marR="0" lvl="0" indent="0" algn="l" rtl="0">
              <a:lnSpc>
                <a:spcPct val="115000"/>
              </a:lnSpc>
              <a:spcBef>
                <a:spcPts val="800"/>
              </a:spcBef>
              <a:spcAft>
                <a:spcPts val="0"/>
              </a:spcAft>
              <a:buNone/>
            </a:pPr>
            <a:endParaRPr sz="2000" b="1" dirty="0">
              <a:solidFill>
                <a:srgbClr val="007E79"/>
              </a:solidFill>
              <a:latin typeface="Vale Sans" panose="020B0503020204030204" pitchFamily="34" charset="0"/>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47"/>
          <p:cNvSpPr txBox="1">
            <a:spLocks noGrp="1"/>
          </p:cNvSpPr>
          <p:nvPr>
            <p:ph type="ctrTitle"/>
          </p:nvPr>
        </p:nvSpPr>
        <p:spPr>
          <a:xfrm>
            <a:off x="282600" y="793975"/>
            <a:ext cx="8578800" cy="3219600"/>
          </a:xfrm>
          <a:prstGeom prst="rect">
            <a:avLst/>
          </a:prstGeom>
          <a:noFill/>
          <a:ln>
            <a:noFill/>
          </a:ln>
        </p:spPr>
        <p:txBody>
          <a:bodyPr spcFirstLastPara="1" wrap="square" lIns="68575" tIns="34275" rIns="68575" bIns="34275" anchor="ctr" anchorCtr="0">
            <a:noAutofit/>
          </a:bodyPr>
          <a:lstStyle/>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No final do texto há muitas reflexões e levantamento de perguntas. Quais seriam as consequências dessas mudanças climáticas?</a:t>
            </a:r>
            <a:endParaRPr sz="2000" b="1" dirty="0">
              <a:solidFill>
                <a:srgbClr val="007E79"/>
              </a:solidFill>
              <a:latin typeface="Vale Sans" panose="020B0503020204030204" pitchFamily="34" charset="0"/>
              <a:ea typeface="Arial"/>
              <a:cs typeface="Arial"/>
              <a:sym typeface="Arial"/>
            </a:endParaRPr>
          </a:p>
          <a:p>
            <a:pPr marL="0" marR="0" lvl="0" indent="0" algn="l"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pic>
        <p:nvPicPr>
          <p:cNvPr id="262" name="Google Shape;262;p48"/>
          <p:cNvPicPr preferRelativeResize="0"/>
          <p:nvPr/>
        </p:nvPicPr>
        <p:blipFill>
          <a:blip r:embed="rId3">
            <a:alphaModFix/>
          </a:blip>
          <a:stretch>
            <a:fillRect/>
          </a:stretch>
        </p:blipFill>
        <p:spPr>
          <a:xfrm>
            <a:off x="872225" y="309450"/>
            <a:ext cx="7626101" cy="42408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49"/>
          <p:cNvSpPr txBox="1">
            <a:spLocks noGrp="1"/>
          </p:cNvSpPr>
          <p:nvPr>
            <p:ph type="ctrTitle"/>
          </p:nvPr>
        </p:nvSpPr>
        <p:spPr>
          <a:xfrm>
            <a:off x="135250" y="17750"/>
            <a:ext cx="9008700" cy="6369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None/>
            </a:pPr>
            <a:r>
              <a:rPr lang="pt-BR" sz="1600" b="1" dirty="0">
                <a:solidFill>
                  <a:srgbClr val="007E79"/>
                </a:solidFill>
                <a:latin typeface="Vale Sans" panose="020B0503020204030204" pitchFamily="34" charset="0"/>
                <a:ea typeface="Arial"/>
                <a:cs typeface="Arial"/>
                <a:sym typeface="Arial"/>
              </a:rPr>
              <a:t>Sistematização: Conceitualizações de um artigo de divulgação científica sobre as relações entre as atividades humanas e as mudanças no clima da Terra.</a:t>
            </a:r>
            <a:endParaRPr sz="1600" b="1" dirty="0">
              <a:solidFill>
                <a:srgbClr val="007E79"/>
              </a:solidFill>
              <a:latin typeface="Vale Sans" panose="020B0503020204030204" pitchFamily="34" charset="0"/>
              <a:ea typeface="Arial"/>
              <a:cs typeface="Arial"/>
              <a:sym typeface="Arial"/>
            </a:endParaRPr>
          </a:p>
        </p:txBody>
      </p:sp>
      <p:sp>
        <p:nvSpPr>
          <p:cNvPr id="269" name="Google Shape;269;p49"/>
          <p:cNvSpPr txBox="1"/>
          <p:nvPr/>
        </p:nvSpPr>
        <p:spPr>
          <a:xfrm>
            <a:off x="135250" y="702325"/>
            <a:ext cx="9028500" cy="4309800"/>
          </a:xfrm>
          <a:prstGeom prst="rect">
            <a:avLst/>
          </a:prstGeom>
          <a:noFill/>
          <a:ln>
            <a:noFill/>
          </a:ln>
        </p:spPr>
        <p:txBody>
          <a:bodyPr spcFirstLastPara="1" wrap="square" lIns="91425" tIns="91425" rIns="91425" bIns="91425" anchor="t" anchorCtr="0">
            <a:spAutoFit/>
          </a:bodyPr>
          <a:lstStyle/>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Diferenciação entre tempo e clima</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Clima envolve um sistema climático</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Eventos climáticos extremos.</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Ciclo do carbono</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Ciclo da água</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Atmosfera</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Gases de efeito estufa</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Papel da vegetação e do oceano;</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Estados físicos da água, </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Posição da água em relação ao sol, </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Processo de revolução industrial, </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Fonte de energia renovável e não renovável - diferentes tipos de combustíveis, atacar a causa e lidar com as consequências.</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Papel do oceano na regulação do clima.</a:t>
            </a:r>
            <a:endParaRPr dirty="0">
              <a:solidFill>
                <a:srgbClr val="007E79"/>
              </a:solidFill>
              <a:highlight>
                <a:srgbClr val="FFFFFF"/>
              </a:highlight>
              <a:latin typeface="Vale Sans" panose="020B0503020204030204" pitchFamily="34" charset="0"/>
            </a:endParaRPr>
          </a:p>
          <a:p>
            <a:pPr marL="457200" marR="0" lvl="0" indent="-317500" algn="just" rtl="0">
              <a:lnSpc>
                <a:spcPct val="100000"/>
              </a:lnSpc>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Aquecimento global - Por que se relaciona às atividades humanas.</a:t>
            </a:r>
            <a:endParaRPr dirty="0">
              <a:solidFill>
                <a:srgbClr val="007E79"/>
              </a:solidFill>
              <a:highlight>
                <a:srgbClr val="FFFFFF"/>
              </a:highlight>
              <a:latin typeface="Vale Sans" panose="020B0503020204030204" pitchFamily="34" charset="0"/>
            </a:endParaRPr>
          </a:p>
          <a:p>
            <a:pPr marL="457200" marR="0" lvl="0" indent="-317500" algn="just" rtl="0">
              <a:lnSpc>
                <a:spcPct val="100000"/>
              </a:lnSpc>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Ondas de calor - período de 2 a 3 dias consecutivos com temperaturas pelo menos cinco graus acima da média do mês, em um determinado local. </a:t>
            </a:r>
            <a:endParaRPr dirty="0">
              <a:solidFill>
                <a:srgbClr val="007E79"/>
              </a:solidFill>
              <a:highlight>
                <a:srgbClr val="FFFFFF"/>
              </a:highlight>
              <a:latin typeface="Vale Sans" panose="020B0503020204030204" pitchFamily="34" charset="0"/>
            </a:endParaRPr>
          </a:p>
          <a:p>
            <a:pPr marL="457200" marR="0" lvl="0" indent="-330200" algn="just" rtl="0">
              <a:lnSpc>
                <a:spcPct val="100000"/>
              </a:lnSpc>
              <a:spcBef>
                <a:spcPts val="0"/>
              </a:spcBef>
              <a:spcAft>
                <a:spcPts val="0"/>
              </a:spcAft>
              <a:buClr>
                <a:srgbClr val="007E79"/>
              </a:buClr>
              <a:buSzPts val="1600"/>
              <a:buChar char="-"/>
            </a:pPr>
            <a:r>
              <a:rPr lang="pt-BR" dirty="0">
                <a:solidFill>
                  <a:srgbClr val="007E79"/>
                </a:solidFill>
                <a:highlight>
                  <a:srgbClr val="FFFFFF"/>
                </a:highlight>
                <a:latin typeface="Vale Sans" panose="020B0503020204030204" pitchFamily="34" charset="0"/>
              </a:rPr>
              <a:t>Conceito estruturante de causalidade: Como vivemos em um mesmo planeta, aquilo que acontece em qualquer lugar acaba nos afetando - sistema climático</a:t>
            </a:r>
            <a:r>
              <a:rPr lang="pt-BR" sz="800" dirty="0">
                <a:solidFill>
                  <a:srgbClr val="0000FF"/>
                </a:solidFill>
                <a:latin typeface="Vale Sans" panose="020B0503020204030204" pitchFamily="34" charset="0"/>
              </a:rPr>
              <a:t> </a:t>
            </a:r>
            <a:endParaRPr dirty="0">
              <a:solidFill>
                <a:srgbClr val="007E79"/>
              </a:solidFill>
              <a:highlight>
                <a:srgbClr val="FFFFFF"/>
              </a:highlight>
              <a:latin typeface="Vale Sans" panose="020B050302020403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50"/>
          <p:cNvSpPr txBox="1"/>
          <p:nvPr/>
        </p:nvSpPr>
        <p:spPr>
          <a:xfrm>
            <a:off x="135250" y="859375"/>
            <a:ext cx="9028500" cy="2400627"/>
          </a:xfrm>
          <a:prstGeom prst="rect">
            <a:avLst/>
          </a:prstGeom>
          <a:noFill/>
          <a:ln>
            <a:noFill/>
          </a:ln>
        </p:spPr>
        <p:txBody>
          <a:bodyPr spcFirstLastPara="1" wrap="square" lIns="91425" tIns="91425" rIns="91425" bIns="91425" anchor="t" anchorCtr="0">
            <a:spAutoFit/>
          </a:bodyPr>
          <a:lstStyle/>
          <a:p>
            <a:pPr marL="457200" marR="0" lvl="0" indent="-330200" algn="just" rtl="0">
              <a:lnSpc>
                <a:spcPct val="100000"/>
              </a:lnSpc>
              <a:spcBef>
                <a:spcPts val="0"/>
              </a:spcBef>
              <a:spcAft>
                <a:spcPts val="0"/>
              </a:spcAft>
              <a:buClr>
                <a:srgbClr val="007E79"/>
              </a:buClr>
              <a:buSzPts val="1600"/>
              <a:buChar char="-"/>
            </a:pPr>
            <a:r>
              <a:rPr lang="pt-BR" sz="1600" dirty="0">
                <a:solidFill>
                  <a:srgbClr val="007E79"/>
                </a:solidFill>
                <a:highlight>
                  <a:srgbClr val="FFFFFF"/>
                </a:highlight>
                <a:latin typeface="Vale Sans" panose="020B0503020204030204" pitchFamily="34" charset="0"/>
              </a:rPr>
              <a:t>Há conteúdos ocultos que o texto traz: questão do desenvolvimento humano x manutenção do meio ambiente</a:t>
            </a:r>
            <a:endParaRPr sz="1600" dirty="0">
              <a:solidFill>
                <a:srgbClr val="007E79"/>
              </a:solidFill>
              <a:highlight>
                <a:srgbClr val="FFFFFF"/>
              </a:highlight>
              <a:latin typeface="Vale Sans" panose="020B0503020204030204" pitchFamily="34" charset="0"/>
            </a:endParaRPr>
          </a:p>
          <a:p>
            <a:pPr marL="457200" marR="0" lvl="0" indent="-330200" algn="just" rtl="0">
              <a:lnSpc>
                <a:spcPct val="100000"/>
              </a:lnSpc>
              <a:spcBef>
                <a:spcPts val="0"/>
              </a:spcBef>
              <a:spcAft>
                <a:spcPts val="0"/>
              </a:spcAft>
              <a:buClr>
                <a:srgbClr val="007E79"/>
              </a:buClr>
              <a:buSzPts val="1600"/>
              <a:buChar char="-"/>
            </a:pPr>
            <a:r>
              <a:rPr lang="pt-BR" sz="1600" dirty="0">
                <a:solidFill>
                  <a:srgbClr val="007E79"/>
                </a:solidFill>
                <a:highlight>
                  <a:srgbClr val="FFFFFF"/>
                </a:highlight>
                <a:latin typeface="Vale Sans" panose="020B0503020204030204" pitchFamily="34" charset="0"/>
              </a:rPr>
              <a:t>Pergunta maior e mais ampla no início para que, no final, tenhamos algumas possibilidades de respostas e vão gerar outras perguntas, respostas e aprendizagens.</a:t>
            </a:r>
            <a:endParaRPr sz="1600" dirty="0">
              <a:solidFill>
                <a:srgbClr val="007E79"/>
              </a:solidFill>
              <a:highlight>
                <a:srgbClr val="FFFFFF"/>
              </a:highlight>
              <a:latin typeface="Vale Sans" panose="020B0503020204030204" pitchFamily="34" charset="0"/>
            </a:endParaRPr>
          </a:p>
          <a:p>
            <a:pPr marL="457200" marR="0" lvl="0" indent="-330200" algn="just" rtl="0">
              <a:lnSpc>
                <a:spcPct val="100000"/>
              </a:lnSpc>
              <a:spcBef>
                <a:spcPts val="0"/>
              </a:spcBef>
              <a:spcAft>
                <a:spcPts val="0"/>
              </a:spcAft>
              <a:buClr>
                <a:srgbClr val="007E79"/>
              </a:buClr>
              <a:buSzPts val="1600"/>
              <a:buChar char="-"/>
            </a:pPr>
            <a:r>
              <a:rPr lang="pt-BR" sz="1600" dirty="0">
                <a:solidFill>
                  <a:srgbClr val="007E79"/>
                </a:solidFill>
                <a:highlight>
                  <a:srgbClr val="FFFFFF"/>
                </a:highlight>
                <a:latin typeface="Vale Sans" panose="020B0503020204030204" pitchFamily="34" charset="0"/>
              </a:rPr>
              <a:t>Nenhum texto explica tudo: quais ficam e ambiguidades se abrem a partir do texto - isso é muito importante para quem pensa e estuda algo (assuntos e temas de outras áreas de conhecimento)</a:t>
            </a:r>
            <a:endParaRPr sz="1600" dirty="0">
              <a:solidFill>
                <a:srgbClr val="007E79"/>
              </a:solidFill>
              <a:highlight>
                <a:srgbClr val="FFFFFF"/>
              </a:highlight>
              <a:latin typeface="Vale Sans" panose="020B0503020204030204" pitchFamily="34" charset="0"/>
            </a:endParaRPr>
          </a:p>
          <a:p>
            <a:pPr marL="457200" marR="0" lvl="0" indent="0" algn="just" rtl="0">
              <a:lnSpc>
                <a:spcPct val="100000"/>
              </a:lnSpc>
              <a:spcBef>
                <a:spcPts val="0"/>
              </a:spcBef>
              <a:spcAft>
                <a:spcPts val="0"/>
              </a:spcAft>
              <a:buNone/>
            </a:pPr>
            <a:r>
              <a:rPr lang="pt-BR" sz="1600" dirty="0">
                <a:solidFill>
                  <a:srgbClr val="007E79"/>
                </a:solidFill>
                <a:highlight>
                  <a:srgbClr val="FFFFFF"/>
                </a:highlight>
                <a:latin typeface="Vale Sans" panose="020B0503020204030204" pitchFamily="34" charset="0"/>
              </a:rPr>
              <a:t>Temos que buscar informações em outros lugares? Um texto sempre coloca problemas e não apenas dá informações - que perguntas ficam pendentes que tenho que seguir trabalhando?</a:t>
            </a:r>
            <a:endParaRPr sz="1500" dirty="0">
              <a:solidFill>
                <a:srgbClr val="007E79"/>
              </a:solidFill>
              <a:highlight>
                <a:srgbClr val="FFFFFF"/>
              </a:highlight>
              <a:latin typeface="Vale Sans" panose="020B0503020204030204" pitchFamily="34" charset="0"/>
            </a:endParaRPr>
          </a:p>
        </p:txBody>
      </p:sp>
      <p:sp>
        <p:nvSpPr>
          <p:cNvPr id="276" name="Google Shape;276;p50"/>
          <p:cNvSpPr txBox="1">
            <a:spLocks noGrp="1"/>
          </p:cNvSpPr>
          <p:nvPr>
            <p:ph type="ctrTitle"/>
          </p:nvPr>
        </p:nvSpPr>
        <p:spPr>
          <a:xfrm>
            <a:off x="135250" y="17750"/>
            <a:ext cx="9008700" cy="636900"/>
          </a:xfrm>
          <a:prstGeom prst="rect">
            <a:avLst/>
          </a:prstGeom>
          <a:noFill/>
          <a:ln>
            <a:noFill/>
          </a:ln>
        </p:spPr>
        <p:txBody>
          <a:bodyPr spcFirstLastPara="1" wrap="square" lIns="68575" tIns="34275" rIns="68575" bIns="34275" anchor="ctr" anchorCtr="0">
            <a:noAutofit/>
          </a:bodyPr>
          <a:lstStyle/>
          <a:p>
            <a:pPr marL="0" lvl="0" indent="0" algn="l" rtl="0">
              <a:lnSpc>
                <a:spcPct val="115000"/>
              </a:lnSpc>
              <a:spcBef>
                <a:spcPts val="0"/>
              </a:spcBef>
              <a:spcAft>
                <a:spcPts val="0"/>
              </a:spcAft>
              <a:buClr>
                <a:schemeClr val="dk1"/>
              </a:buClr>
              <a:buSzPts val="1100"/>
              <a:buFont typeface="Arial"/>
              <a:buNone/>
            </a:pPr>
            <a:r>
              <a:rPr lang="pt-BR" sz="1600" b="1" dirty="0">
                <a:solidFill>
                  <a:srgbClr val="007E79"/>
                </a:solidFill>
                <a:latin typeface="Vale Sans" panose="020B0503020204030204" pitchFamily="34" charset="0"/>
                <a:ea typeface="Arial"/>
                <a:cs typeface="Arial"/>
                <a:sym typeface="Arial"/>
              </a:rPr>
              <a:t>Sistematização: Conceitualizações de um artigo de divulgação científica sobre as relações entre as atividades humanas e as mudanças no clima da Terra.</a:t>
            </a:r>
            <a:endParaRPr sz="1600" b="1" dirty="0">
              <a:solidFill>
                <a:srgbClr val="007E79"/>
              </a:solidFill>
              <a:latin typeface="Vale Sans" panose="020B0503020204030204" pitchFamily="34" charset="0"/>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51"/>
          <p:cNvSpPr/>
          <p:nvPr/>
        </p:nvSpPr>
        <p:spPr>
          <a:xfrm>
            <a:off x="0" y="0"/>
            <a:ext cx="9144000" cy="5143500"/>
          </a:xfrm>
          <a:prstGeom prst="rect">
            <a:avLst/>
          </a:prstGeom>
          <a:solidFill>
            <a:srgbClr val="107F7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83" name="Google Shape;283;p51"/>
          <p:cNvSpPr txBox="1"/>
          <p:nvPr/>
        </p:nvSpPr>
        <p:spPr>
          <a:xfrm>
            <a:off x="476550" y="3066875"/>
            <a:ext cx="8190900" cy="12609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FFFFFF"/>
              </a:buClr>
              <a:buSzPts val="3800"/>
              <a:buFont typeface="Arial"/>
              <a:buNone/>
            </a:pPr>
            <a:r>
              <a:rPr lang="pt-BR" sz="2500" b="1" dirty="0">
                <a:solidFill>
                  <a:srgbClr val="FFFFFF"/>
                </a:solidFill>
                <a:latin typeface="Vale Sans" panose="020B0503020204030204" pitchFamily="34" charset="0"/>
              </a:rPr>
              <a:t>Conversa sobre calor extremo e leitura colaborativa de artigo de divulgação científica sobre mudança climática - parte 2</a:t>
            </a:r>
            <a:endParaRPr sz="100" b="0" i="0" u="none" strike="noStrike" cap="none" dirty="0">
              <a:solidFill>
                <a:srgbClr val="000000"/>
              </a:solidFill>
              <a:latin typeface="Vale Sans" panose="020B0503020204030204" pitchFamily="34" charset="0"/>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4"/>
          <p:cNvSpPr/>
          <p:nvPr/>
        </p:nvSpPr>
        <p:spPr>
          <a:xfrm>
            <a:off x="0" y="0"/>
            <a:ext cx="9144000" cy="5143500"/>
          </a:xfrm>
          <a:prstGeom prst="rect">
            <a:avLst/>
          </a:prstGeom>
          <a:solidFill>
            <a:srgbClr val="107F7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65" name="Google Shape;165;p34"/>
          <p:cNvSpPr txBox="1"/>
          <p:nvPr/>
        </p:nvSpPr>
        <p:spPr>
          <a:xfrm>
            <a:off x="686907" y="3132319"/>
            <a:ext cx="6816600" cy="8583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FFFFFF"/>
              </a:buClr>
              <a:buSzPts val="3800"/>
              <a:buFont typeface="Arial"/>
              <a:buNone/>
            </a:pPr>
            <a:r>
              <a:rPr lang="pt-BR" sz="3800" b="1" dirty="0">
                <a:solidFill>
                  <a:srgbClr val="FFFFFF"/>
                </a:solidFill>
                <a:latin typeface="Vale Sans" panose="020B0503020204030204" pitchFamily="34" charset="0"/>
              </a:rPr>
              <a:t>Professores 4º e 5º Anos</a:t>
            </a:r>
            <a:endParaRPr sz="1100" b="0" i="0" u="none" strike="noStrike" cap="none" dirty="0">
              <a:solidFill>
                <a:srgbClr val="000000"/>
              </a:solidFill>
              <a:latin typeface="Vale Sans" panose="020B0503020204030204" pitchFamily="34" charset="0"/>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52"/>
          <p:cNvSpPr txBox="1">
            <a:spLocks noGrp="1"/>
          </p:cNvSpPr>
          <p:nvPr>
            <p:ph type="ctrTitle"/>
          </p:nvPr>
        </p:nvSpPr>
        <p:spPr>
          <a:xfrm>
            <a:off x="282600" y="440600"/>
            <a:ext cx="8578800" cy="3219600"/>
          </a:xfrm>
          <a:prstGeom prst="rect">
            <a:avLst/>
          </a:prstGeom>
          <a:noFill/>
          <a:ln>
            <a:noFill/>
          </a:ln>
        </p:spPr>
        <p:txBody>
          <a:bodyPr spcFirstLastPara="1" wrap="square" lIns="68575" tIns="34275" rIns="68575" bIns="34275" anchor="ctr" anchorCtr="0">
            <a:noAutofit/>
          </a:bodyPr>
          <a:lstStyle/>
          <a:p>
            <a:pPr marL="0" marR="0" lvl="0" indent="0" algn="ctr"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O que se passou entre nós, enquanto leitores, quando realizamos a leitura da resolução, a conversa e a leitura do texto sobre mudanças climáticas?</a:t>
            </a: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Que encaminhamentos foram feitos durante a leitura? E quais intervenções? Quais foram as condições didáticas asseguradas para essa situação de leitura colaborativa entre vocês, professores?</a:t>
            </a: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lvl="0" indent="0" algn="just" rtl="0">
              <a:lnSpc>
                <a:spcPct val="115000"/>
              </a:lnSpc>
              <a:spcBef>
                <a:spcPts val="0"/>
              </a:spcBef>
              <a:spcAft>
                <a:spcPts val="0"/>
              </a:spcAft>
              <a:buClr>
                <a:schemeClr val="dk1"/>
              </a:buClr>
              <a:buSzPts val="1100"/>
              <a:buFont typeface="Arial"/>
              <a:buNone/>
            </a:pPr>
            <a:r>
              <a:rPr lang="pt-BR" sz="1700" b="1" dirty="0">
                <a:latin typeface="Vale Sans" panose="020B0503020204030204" pitchFamily="34" charset="0"/>
                <a:ea typeface="Arial"/>
                <a:cs typeface="Arial"/>
                <a:sym typeface="Arial"/>
              </a:rPr>
              <a:t>Articuladoras e coordenadoras que anotaram a proposta, comentem o que foi observado.</a:t>
            </a:r>
            <a:endParaRPr sz="2000" b="1" dirty="0">
              <a:solidFill>
                <a:srgbClr val="007E79"/>
              </a:solidFill>
              <a:latin typeface="Vale Sans" panose="020B0503020204030204" pitchFamily="34" charset="0"/>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53"/>
          <p:cNvSpPr txBox="1">
            <a:spLocks noGrp="1"/>
          </p:cNvSpPr>
          <p:nvPr>
            <p:ph type="ctrTitle"/>
          </p:nvPr>
        </p:nvSpPr>
        <p:spPr>
          <a:xfrm>
            <a:off x="125575" y="75850"/>
            <a:ext cx="8578800" cy="522300"/>
          </a:xfrm>
          <a:prstGeom prst="rect">
            <a:avLst/>
          </a:prstGeom>
          <a:noFill/>
          <a:ln>
            <a:noFill/>
          </a:ln>
        </p:spPr>
        <p:txBody>
          <a:bodyPr spcFirstLastPara="1" wrap="square" lIns="68575" tIns="34275" rIns="68575" bIns="34275" anchor="ctr" anchorCtr="0">
            <a:noAutofit/>
          </a:bodyPr>
          <a:lstStyle/>
          <a:p>
            <a:pPr marL="0" lvl="0" indent="0" algn="just"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Encaminhamentos e intervenções observados durante a leitura</a:t>
            </a:r>
            <a:endParaRPr sz="2000" b="1" dirty="0">
              <a:solidFill>
                <a:srgbClr val="007E79"/>
              </a:solidFill>
              <a:latin typeface="Vale Sans" panose="020B0503020204030204" pitchFamily="34" charset="0"/>
              <a:ea typeface="Arial"/>
              <a:cs typeface="Arial"/>
              <a:sym typeface="Arial"/>
            </a:endParaRPr>
          </a:p>
        </p:txBody>
      </p:sp>
      <p:sp>
        <p:nvSpPr>
          <p:cNvPr id="296" name="Google Shape;296;p53"/>
          <p:cNvSpPr txBox="1"/>
          <p:nvPr/>
        </p:nvSpPr>
        <p:spPr>
          <a:xfrm>
            <a:off x="125574" y="598150"/>
            <a:ext cx="8892851" cy="44695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rgbClr val="FF0000"/>
              </a:buClr>
              <a:buSzPts val="1600"/>
              <a:buChar char="-"/>
            </a:pPr>
            <a:r>
              <a:rPr lang="pt-BR" sz="1500" dirty="0">
                <a:solidFill>
                  <a:srgbClr val="FF0000"/>
                </a:solidFill>
                <a:latin typeface="Vale Sans" panose="020B0503020204030204" pitchFamily="34" charset="0"/>
              </a:rPr>
              <a:t>Disparamos a conversa por meio de uma contextualização - notícia do calor extremo em Itaguaí/ Resolução </a:t>
            </a:r>
            <a:endParaRPr sz="15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500" dirty="0">
                <a:solidFill>
                  <a:srgbClr val="FF0000"/>
                </a:solidFill>
                <a:latin typeface="Vale Sans" panose="020B0503020204030204" pitchFamily="34" charset="0"/>
              </a:rPr>
              <a:t>Fomos falando sobre o que chamava atenção de cada dupla/ trio;</a:t>
            </a:r>
            <a:endParaRPr sz="15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500" dirty="0">
                <a:solidFill>
                  <a:srgbClr val="FF0000"/>
                </a:solidFill>
                <a:latin typeface="Vale Sans" panose="020B0503020204030204" pitchFamily="34" charset="0"/>
              </a:rPr>
              <a:t>Diferença na forma de ler - não foi linear - proposta de leitura em duplas e trios para trocar as ideias - entonação e para ficar interessante;</a:t>
            </a:r>
            <a:endParaRPr sz="15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500" dirty="0">
                <a:solidFill>
                  <a:srgbClr val="FF0000"/>
                </a:solidFill>
                <a:latin typeface="Vale Sans" panose="020B0503020204030204" pitchFamily="34" charset="0"/>
              </a:rPr>
              <a:t>É preciso dar ênfase às partes que trazem conceitos mais complexos;</a:t>
            </a:r>
            <a:endParaRPr sz="15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500" dirty="0">
                <a:solidFill>
                  <a:srgbClr val="FF0000"/>
                </a:solidFill>
                <a:latin typeface="Vale Sans" panose="020B0503020204030204" pitchFamily="34" charset="0"/>
              </a:rPr>
              <a:t>Os grupos foram construindo sentido sobre o texto e, em duplas, ajudaram a quem tinha mais dificuldade (na leitura).</a:t>
            </a:r>
            <a:endParaRPr sz="15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500" dirty="0">
                <a:solidFill>
                  <a:srgbClr val="FF0000"/>
                </a:solidFill>
                <a:latin typeface="Vale Sans" panose="020B0503020204030204" pitchFamily="34" charset="0"/>
              </a:rPr>
              <a:t>Fomos falando sobre outras experiências de vida e voltamos ao texto várias vezes;</a:t>
            </a:r>
            <a:endParaRPr sz="15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500" dirty="0">
                <a:solidFill>
                  <a:srgbClr val="FF0000"/>
                </a:solidFill>
                <a:latin typeface="Vale Sans" panose="020B0503020204030204" pitchFamily="34" charset="0"/>
              </a:rPr>
              <a:t>Buscamos em outras fontes para saber sobre a média de temperatura global;</a:t>
            </a:r>
            <a:endParaRPr sz="15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500" dirty="0">
                <a:solidFill>
                  <a:srgbClr val="FF0000"/>
                </a:solidFill>
                <a:latin typeface="Vale Sans" panose="020B0503020204030204" pitchFamily="34" charset="0"/>
              </a:rPr>
              <a:t>Expressões e conceito difíceis - enfatizamos e retomamos o texto, relendo juntos, para entender</a:t>
            </a:r>
            <a:endParaRPr sz="15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500" dirty="0">
                <a:solidFill>
                  <a:srgbClr val="FF0000"/>
                </a:solidFill>
                <a:latin typeface="Vale Sans" panose="020B0503020204030204" pitchFamily="34" charset="0"/>
              </a:rPr>
              <a:t>Foi feita a retomada do texto em vários momentos, relendo para entender aquelas mais difíceis e que têm conceitos complexos</a:t>
            </a:r>
            <a:endParaRPr sz="15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500" dirty="0">
                <a:solidFill>
                  <a:srgbClr val="FF0000"/>
                </a:solidFill>
                <a:latin typeface="Vale Sans" panose="020B0503020204030204" pitchFamily="34" charset="0"/>
              </a:rPr>
              <a:t>Abordamos os principais conceitos clima/ tempo; mudança climática </a:t>
            </a:r>
            <a:r>
              <a:rPr lang="pt-BR" sz="1500" dirty="0" err="1">
                <a:solidFill>
                  <a:srgbClr val="FF0000"/>
                </a:solidFill>
                <a:latin typeface="Vale Sans" panose="020B0503020204030204" pitchFamily="34" charset="0"/>
              </a:rPr>
              <a:t>etc</a:t>
            </a:r>
            <a:r>
              <a:rPr lang="pt-BR" sz="1500" dirty="0">
                <a:solidFill>
                  <a:srgbClr val="FF0000"/>
                </a:solidFill>
                <a:latin typeface="Vale Sans" panose="020B0503020204030204" pitchFamily="34" charset="0"/>
              </a:rPr>
              <a:t> a partir da experiência de vida e pessoais</a:t>
            </a:r>
            <a:endParaRPr sz="15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500" dirty="0">
                <a:solidFill>
                  <a:srgbClr val="FF0000"/>
                </a:solidFill>
                <a:latin typeface="Vale Sans" panose="020B0503020204030204" pitchFamily="34" charset="0"/>
              </a:rPr>
              <a:t>Observação de fenômenos naturais locais para relacionar com o texto.</a:t>
            </a:r>
            <a:endParaRPr sz="15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500" dirty="0">
                <a:solidFill>
                  <a:srgbClr val="FF0000"/>
                </a:solidFill>
                <a:latin typeface="Vale Sans" panose="020B0503020204030204" pitchFamily="34" charset="0"/>
              </a:rPr>
              <a:t>Problematizar as fontes de escrita do texto - para verificar se é legítimo - autora especialista, Institutos de pesquisa meteorológica etc.</a:t>
            </a:r>
            <a:endParaRPr sz="1500" dirty="0">
              <a:solidFill>
                <a:srgbClr val="FF0000"/>
              </a:solidFill>
              <a:latin typeface="Vale Sans" panose="020B050302020403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54"/>
          <p:cNvSpPr txBox="1">
            <a:spLocks noGrp="1"/>
          </p:cNvSpPr>
          <p:nvPr>
            <p:ph type="ctrTitle"/>
          </p:nvPr>
        </p:nvSpPr>
        <p:spPr>
          <a:xfrm>
            <a:off x="282600" y="157350"/>
            <a:ext cx="8578800" cy="3703800"/>
          </a:xfrm>
          <a:prstGeom prst="rect">
            <a:avLst/>
          </a:prstGeom>
          <a:noFill/>
          <a:ln>
            <a:noFill/>
          </a:ln>
        </p:spPr>
        <p:txBody>
          <a:bodyPr spcFirstLastPara="1" wrap="square" lIns="68575" tIns="34275" rIns="68575" bIns="34275" anchor="ctr" anchorCtr="0">
            <a:noAutofit/>
          </a:bodyPr>
          <a:lstStyle/>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just" rtl="0">
              <a:lnSpc>
                <a:spcPct val="115000"/>
              </a:lnSpc>
              <a:spcBef>
                <a:spcPts val="0"/>
              </a:spcBef>
              <a:spcAft>
                <a:spcPts val="0"/>
              </a:spcAft>
              <a:buNone/>
            </a:pPr>
            <a:endParaRPr sz="1700" b="1" dirty="0">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Foram feitas intervenções? Quais? O que elas favoreceram e mobilizaram em vocês como leitores que estavam buscando saber mais sobre a relação entre as atividades humanas e as mudanças no clima da Terra? </a:t>
            </a: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Quais foram as condições didáticas para essa situação de leitura colaborativa entre vocês, articuladores? E o que precisamos assegurar com os estudantes?</a:t>
            </a: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Como os conteúdos da Ciência foram abordados, discutidos e problematizados?</a:t>
            </a:r>
            <a:endParaRPr sz="1100" b="1" dirty="0">
              <a:solidFill>
                <a:srgbClr val="0000FF"/>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55"/>
          <p:cNvSpPr txBox="1"/>
          <p:nvPr/>
        </p:nvSpPr>
        <p:spPr>
          <a:xfrm>
            <a:off x="135250" y="924800"/>
            <a:ext cx="9144000" cy="363558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None/>
            </a:pPr>
            <a:r>
              <a:rPr lang="pt-BR" sz="1500" b="1" dirty="0">
                <a:solidFill>
                  <a:srgbClr val="107F7B"/>
                </a:solidFill>
                <a:latin typeface="Vale Sans" panose="020B0503020204030204" pitchFamily="34" charset="0"/>
              </a:rPr>
              <a:t>Como se organizou a aula para ler esse texto e o porquê se organizou assim?</a:t>
            </a:r>
            <a:endParaRPr sz="1500" b="1" dirty="0">
              <a:solidFill>
                <a:srgbClr val="107F7B"/>
              </a:solidFill>
              <a:latin typeface="Vale Sans" panose="020B0503020204030204" pitchFamily="34" charset="0"/>
            </a:endParaRPr>
          </a:p>
          <a:p>
            <a:pPr marL="45720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Há diferentes interpretações - é fundamental conceitualizar - o que se passa conosco quando lemos esse texto?</a:t>
            </a:r>
            <a:endParaRPr sz="1500" dirty="0">
              <a:solidFill>
                <a:srgbClr val="107F7B"/>
              </a:solidFill>
              <a:latin typeface="Vale Sans" panose="020B0503020204030204" pitchFamily="34" charset="0"/>
            </a:endParaRPr>
          </a:p>
          <a:p>
            <a:pPr marL="45720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O que se passa conosco ao ler o texto: a partir das perguntas que estão colocadas.</a:t>
            </a:r>
            <a:endParaRPr sz="1500" dirty="0">
              <a:solidFill>
                <a:srgbClr val="107F7B"/>
              </a:solidFill>
              <a:latin typeface="Vale Sans" panose="020B0503020204030204" pitchFamily="34" charset="0"/>
            </a:endParaRPr>
          </a:p>
          <a:p>
            <a:pPr marL="45720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Quais ferramentas temos para organização da aula para a leitura: uma em cada grupo (observadoras) ou parar coletivamente para discutirem sobre o que se passou entre nós?</a:t>
            </a:r>
            <a:endParaRPr sz="1500" dirty="0">
              <a:solidFill>
                <a:srgbClr val="107F7B"/>
              </a:solidFill>
              <a:latin typeface="Vale Sans" panose="020B0503020204030204" pitchFamily="34" charset="0"/>
            </a:endParaRPr>
          </a:p>
          <a:p>
            <a:pPr marL="45720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O que falam as pessoas/ como intervém a formadora/professora e quais intervenções são feitas nos grupos?</a:t>
            </a:r>
            <a:endParaRPr sz="1500" dirty="0">
              <a:solidFill>
                <a:srgbClr val="107F7B"/>
              </a:solidFill>
              <a:latin typeface="Vale Sans" panose="020B0503020204030204" pitchFamily="34" charset="0"/>
            </a:endParaRPr>
          </a:p>
          <a:p>
            <a:pPr marL="45720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Vai ser feito o mesmo com os estudantes? Seria possível trocar algo? O que? Tomar consciência da contextualização inicial;</a:t>
            </a:r>
            <a:endParaRPr sz="1500" dirty="0">
              <a:solidFill>
                <a:srgbClr val="107F7B"/>
              </a:solidFill>
              <a:highlight>
                <a:srgbClr val="FFFF00"/>
              </a:highlight>
              <a:latin typeface="Vale Sans" panose="020B0503020204030204" pitchFamily="34" charset="0"/>
              <a:ea typeface="Aptos"/>
              <a:cs typeface="Aptos"/>
              <a:sym typeface="Aptos"/>
            </a:endParaRPr>
          </a:p>
          <a:p>
            <a:pPr marL="45720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Destacar como partimos de uma experiência vivida por eles e as relações disso com o levantamento de hipóteses sobre o aquecimento global e as perguntas que os mobilizaram para a leitura do artigo de divulgação científica; o contexto da leitura e a autoria de um pesquisador da área</a:t>
            </a:r>
            <a:endParaRPr sz="1900" i="1" dirty="0">
              <a:solidFill>
                <a:srgbClr val="107F7B"/>
              </a:solidFill>
              <a:latin typeface="Vale Sans" panose="020B0503020204030204" pitchFamily="34" charset="0"/>
              <a:ea typeface="Aptos"/>
              <a:cs typeface="Aptos"/>
              <a:sym typeface="Aptos"/>
            </a:endParaRPr>
          </a:p>
        </p:txBody>
      </p:sp>
      <p:sp>
        <p:nvSpPr>
          <p:cNvPr id="309" name="Google Shape;309;p55"/>
          <p:cNvSpPr txBox="1">
            <a:spLocks noGrp="1"/>
          </p:cNvSpPr>
          <p:nvPr>
            <p:ph type="ctrTitle"/>
          </p:nvPr>
        </p:nvSpPr>
        <p:spPr>
          <a:xfrm>
            <a:off x="135250" y="-39275"/>
            <a:ext cx="9008700" cy="6369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None/>
            </a:pPr>
            <a:r>
              <a:rPr lang="pt-BR" sz="1600" b="1" dirty="0">
                <a:solidFill>
                  <a:srgbClr val="007E79"/>
                </a:solidFill>
                <a:latin typeface="Vale Sans" panose="020B0503020204030204" pitchFamily="34" charset="0"/>
                <a:ea typeface="Arial"/>
                <a:cs typeface="Arial"/>
                <a:sym typeface="Arial"/>
              </a:rPr>
              <a:t>Sistematização: conteúdos da leitura colaborativa e das práticas sociais com esse gênero (artigo de divulgação científica)</a:t>
            </a:r>
            <a:endParaRPr sz="1600" dirty="0">
              <a:solidFill>
                <a:srgbClr val="007E79"/>
              </a:solidFill>
              <a:latin typeface="Vale Sans" panose="020B0503020204030204" pitchFamily="34" charset="0"/>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56"/>
          <p:cNvSpPr txBox="1"/>
          <p:nvPr/>
        </p:nvSpPr>
        <p:spPr>
          <a:xfrm>
            <a:off x="-68650" y="531900"/>
            <a:ext cx="9144000" cy="407970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None/>
            </a:pPr>
            <a:endParaRPr sz="1200" dirty="0">
              <a:solidFill>
                <a:srgbClr val="006666"/>
              </a:solidFill>
              <a:latin typeface="Vale Sans" panose="020B0503020204030204" pitchFamily="34" charset="0"/>
            </a:endParaRPr>
          </a:p>
          <a:p>
            <a:pPr marL="457200" marR="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Situação da leitura colaborativa articulada aos conceitos científicos do artigo de divulgação científica sobre as atividades humanas e as mudanças no clima da Terra e que podem ser mobilizados a partir da leitura colaborativa.</a:t>
            </a:r>
            <a:endParaRPr sz="1500" dirty="0">
              <a:solidFill>
                <a:srgbClr val="107F7B"/>
              </a:solidFill>
              <a:latin typeface="Vale Sans" panose="020B0503020204030204" pitchFamily="34" charset="0"/>
            </a:endParaRPr>
          </a:p>
          <a:p>
            <a:pPr marL="457200" marR="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Encaminhamento da leitura colaborativa - com paradas, discussões sobre os conceitos, as capacidades mobilizadas. </a:t>
            </a:r>
            <a:endParaRPr sz="1500" dirty="0">
              <a:solidFill>
                <a:srgbClr val="107F7B"/>
              </a:solidFill>
              <a:latin typeface="Vale Sans" panose="020B0503020204030204" pitchFamily="34" charset="0"/>
            </a:endParaRPr>
          </a:p>
          <a:p>
            <a:pPr marL="457200" marR="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A importância do levantamento de perguntas, dos questionamentos iniciais partindo de uma situação contextualizada real, da discussão oral, da situação com leitura colaborativa para a construção de sentido do texto e do desenvolvimento de habilidades que os estudantes deverão ter, aos poucos, autonomia para fazerem por si mesmos.</a:t>
            </a:r>
            <a:endParaRPr sz="1500" dirty="0">
              <a:solidFill>
                <a:srgbClr val="107F7B"/>
              </a:solidFill>
              <a:latin typeface="Vale Sans" panose="020B0503020204030204" pitchFamily="34" charset="0"/>
            </a:endParaRPr>
          </a:p>
          <a:p>
            <a:pPr marL="457200" marR="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Decupar o texto - onde estão informações importantes, implícitas, correferências? Como foi possível mobilizar isso durante a leitura e as paradas? </a:t>
            </a:r>
            <a:endParaRPr sz="1500" dirty="0">
              <a:solidFill>
                <a:srgbClr val="107F7B"/>
              </a:solidFill>
              <a:latin typeface="Vale Sans" panose="020B0503020204030204" pitchFamily="34" charset="0"/>
            </a:endParaRPr>
          </a:p>
          <a:p>
            <a:pPr marL="457200" marR="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Que retomadas fizemos com os textos em mãos para que sejam feitas inferências  e localização de informações explícitas?</a:t>
            </a:r>
            <a:endParaRPr sz="1500" dirty="0">
              <a:solidFill>
                <a:srgbClr val="107F7B"/>
              </a:solidFill>
              <a:latin typeface="Vale Sans" panose="020B0503020204030204" pitchFamily="34" charset="0"/>
            </a:endParaRPr>
          </a:p>
          <a:p>
            <a:pPr marL="457200" marR="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Qual a importância das imagens, legendas e gráfico na leitura desse artigo de divulgação científica?</a:t>
            </a:r>
            <a:endParaRPr sz="1600" i="1" dirty="0">
              <a:solidFill>
                <a:srgbClr val="006666"/>
              </a:solidFill>
              <a:latin typeface="Vale Sans" panose="020B0503020204030204" pitchFamily="34" charset="0"/>
              <a:ea typeface="Aptos"/>
              <a:cs typeface="Aptos"/>
              <a:sym typeface="Aptos"/>
            </a:endParaRPr>
          </a:p>
        </p:txBody>
      </p:sp>
      <p:sp>
        <p:nvSpPr>
          <p:cNvPr id="316" name="Google Shape;316;p56"/>
          <p:cNvSpPr txBox="1">
            <a:spLocks noGrp="1"/>
          </p:cNvSpPr>
          <p:nvPr>
            <p:ph type="ctrTitle"/>
          </p:nvPr>
        </p:nvSpPr>
        <p:spPr>
          <a:xfrm>
            <a:off x="135250" y="-39275"/>
            <a:ext cx="9008700" cy="6369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None/>
            </a:pPr>
            <a:r>
              <a:rPr lang="pt-BR" sz="1600" b="1" dirty="0">
                <a:solidFill>
                  <a:srgbClr val="007E79"/>
                </a:solidFill>
                <a:latin typeface="Vale Sans" panose="020B0503020204030204" pitchFamily="34" charset="0"/>
                <a:ea typeface="Arial"/>
                <a:cs typeface="Arial"/>
                <a:sym typeface="Arial"/>
              </a:rPr>
              <a:t>Sistematização: conteúdos da leitura colaborativa e das práticas sociais com esse gênero (artigo de divulgação científica)</a:t>
            </a:r>
            <a:endParaRPr sz="1600" dirty="0">
              <a:solidFill>
                <a:srgbClr val="007E79"/>
              </a:solidFill>
              <a:latin typeface="Vale Sans" panose="020B0503020204030204" pitchFamily="34" charset="0"/>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57"/>
          <p:cNvSpPr/>
          <p:nvPr/>
        </p:nvSpPr>
        <p:spPr>
          <a:xfrm>
            <a:off x="0" y="0"/>
            <a:ext cx="9144000" cy="5143500"/>
          </a:xfrm>
          <a:prstGeom prst="rect">
            <a:avLst/>
          </a:prstGeom>
          <a:solidFill>
            <a:srgbClr val="107F7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23" name="Google Shape;323;p57"/>
          <p:cNvSpPr txBox="1"/>
          <p:nvPr/>
        </p:nvSpPr>
        <p:spPr>
          <a:xfrm>
            <a:off x="476550" y="3066875"/>
            <a:ext cx="8190900" cy="12609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FFFFFF"/>
              </a:buClr>
              <a:buSzPts val="3800"/>
              <a:buFont typeface="Arial"/>
              <a:buNone/>
            </a:pPr>
            <a:r>
              <a:rPr lang="pt-BR" sz="2500" b="1" dirty="0">
                <a:solidFill>
                  <a:srgbClr val="FFFFFF"/>
                </a:solidFill>
                <a:latin typeface="Vale Sans" panose="020B0503020204030204" pitchFamily="34" charset="0"/>
              </a:rPr>
              <a:t>Planejamento compartilhado com as professoras</a:t>
            </a:r>
            <a:endParaRPr sz="100" b="0" i="0" u="none" strike="noStrike" cap="none" dirty="0">
              <a:solidFill>
                <a:srgbClr val="000000"/>
              </a:solidFill>
              <a:latin typeface="Vale Sans" panose="020B0503020204030204" pitchFamily="34" charset="0"/>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58"/>
          <p:cNvSpPr txBox="1">
            <a:spLocks noGrp="1"/>
          </p:cNvSpPr>
          <p:nvPr>
            <p:ph type="ctrTitle"/>
          </p:nvPr>
        </p:nvSpPr>
        <p:spPr>
          <a:xfrm>
            <a:off x="350200" y="597750"/>
            <a:ext cx="8578800" cy="3948000"/>
          </a:xfrm>
          <a:prstGeom prst="rect">
            <a:avLst/>
          </a:prstGeom>
          <a:noFill/>
          <a:ln>
            <a:noFill/>
          </a:ln>
        </p:spPr>
        <p:txBody>
          <a:bodyPr spcFirstLastPara="1" wrap="square" lIns="68575" tIns="34275" rIns="68575" bIns="34275" anchor="ctr" anchorCtr="0">
            <a:noAutofit/>
          </a:bodyPr>
          <a:lstStyle/>
          <a:p>
            <a:pPr marL="457200" marR="0" lvl="0" indent="-342900" algn="just" rtl="0">
              <a:lnSpc>
                <a:spcPct val="115000"/>
              </a:lnSpc>
              <a:spcBef>
                <a:spcPts val="0"/>
              </a:spcBef>
              <a:spcAft>
                <a:spcPts val="0"/>
              </a:spcAft>
              <a:buClr>
                <a:srgbClr val="007E79"/>
              </a:buClr>
              <a:buSzPts val="1800"/>
              <a:buFont typeface="Arial"/>
              <a:buChar char="-"/>
            </a:pPr>
            <a:r>
              <a:rPr lang="pt-BR" sz="1800" dirty="0">
                <a:solidFill>
                  <a:srgbClr val="007E79"/>
                </a:solidFill>
                <a:latin typeface="Vale Sans" panose="020B0503020204030204" pitchFamily="34" charset="0"/>
                <a:ea typeface="Arial"/>
                <a:cs typeface="Arial"/>
                <a:sym typeface="Arial"/>
              </a:rPr>
              <a:t>Como organizar as propostas nas suas aulas?</a:t>
            </a:r>
            <a:endParaRPr sz="1800" dirty="0">
              <a:solidFill>
                <a:srgbClr val="007E79"/>
              </a:solidFill>
              <a:latin typeface="Vale Sans" panose="020B0503020204030204" pitchFamily="34" charset="0"/>
              <a:ea typeface="Arial"/>
              <a:cs typeface="Arial"/>
              <a:sym typeface="Arial"/>
            </a:endParaRPr>
          </a:p>
          <a:p>
            <a:pPr marL="457200" marR="0" lvl="0" indent="-342900" algn="just" rtl="0">
              <a:lnSpc>
                <a:spcPct val="115000"/>
              </a:lnSpc>
              <a:spcBef>
                <a:spcPts val="0"/>
              </a:spcBef>
              <a:spcAft>
                <a:spcPts val="0"/>
              </a:spcAft>
              <a:buClr>
                <a:srgbClr val="007E79"/>
              </a:buClr>
              <a:buSzPts val="1800"/>
              <a:buFont typeface="Arial"/>
              <a:buChar char="-"/>
            </a:pPr>
            <a:r>
              <a:rPr lang="pt-BR" sz="1800" dirty="0">
                <a:solidFill>
                  <a:srgbClr val="007E79"/>
                </a:solidFill>
                <a:latin typeface="Vale Sans" panose="020B0503020204030204" pitchFamily="34" charset="0"/>
                <a:ea typeface="Arial"/>
                <a:cs typeface="Arial"/>
                <a:sym typeface="Arial"/>
              </a:rPr>
              <a:t>O que seus estudantes vão compreender e o que não vão a partir das próprias experiências?</a:t>
            </a:r>
            <a:endParaRPr sz="1800" dirty="0">
              <a:solidFill>
                <a:srgbClr val="007E79"/>
              </a:solidFill>
              <a:latin typeface="Vale Sans" panose="020B0503020204030204" pitchFamily="34" charset="0"/>
              <a:ea typeface="Arial"/>
              <a:cs typeface="Arial"/>
              <a:sym typeface="Arial"/>
            </a:endParaRPr>
          </a:p>
          <a:p>
            <a:pPr marL="457200" marR="0" lvl="0" indent="-342900" algn="just" rtl="0">
              <a:lnSpc>
                <a:spcPct val="115000"/>
              </a:lnSpc>
              <a:spcBef>
                <a:spcPts val="0"/>
              </a:spcBef>
              <a:spcAft>
                <a:spcPts val="0"/>
              </a:spcAft>
              <a:buClr>
                <a:srgbClr val="007E79"/>
              </a:buClr>
              <a:buSzPts val="1800"/>
              <a:buFont typeface="Arial"/>
              <a:buChar char="-"/>
            </a:pPr>
            <a:r>
              <a:rPr lang="pt-BR" sz="1800" dirty="0">
                <a:solidFill>
                  <a:srgbClr val="007E79"/>
                </a:solidFill>
                <a:latin typeface="Vale Sans" panose="020B0503020204030204" pitchFamily="34" charset="0"/>
                <a:ea typeface="Arial"/>
                <a:cs typeface="Arial"/>
                <a:sym typeface="Arial"/>
              </a:rPr>
              <a:t>Quando vão precisar reler para esclarecer algo?</a:t>
            </a:r>
            <a:endParaRPr sz="1800" dirty="0">
              <a:solidFill>
                <a:srgbClr val="007E79"/>
              </a:solidFill>
              <a:latin typeface="Vale Sans" panose="020B0503020204030204" pitchFamily="34" charset="0"/>
              <a:ea typeface="Arial"/>
              <a:cs typeface="Arial"/>
              <a:sym typeface="Arial"/>
            </a:endParaRPr>
          </a:p>
          <a:p>
            <a:pPr marL="457200" marR="0" lvl="0" indent="-342900" algn="just" rtl="0">
              <a:lnSpc>
                <a:spcPct val="115000"/>
              </a:lnSpc>
              <a:spcBef>
                <a:spcPts val="0"/>
              </a:spcBef>
              <a:spcAft>
                <a:spcPts val="0"/>
              </a:spcAft>
              <a:buClr>
                <a:srgbClr val="007E79"/>
              </a:buClr>
              <a:buSzPts val="1800"/>
              <a:buFont typeface="Arial"/>
              <a:buChar char="-"/>
            </a:pPr>
            <a:r>
              <a:rPr lang="pt-BR" sz="1800" dirty="0">
                <a:solidFill>
                  <a:srgbClr val="007E79"/>
                </a:solidFill>
                <a:latin typeface="Vale Sans" panose="020B0503020204030204" pitchFamily="34" charset="0"/>
                <a:ea typeface="Arial"/>
                <a:cs typeface="Arial"/>
                <a:sym typeface="Arial"/>
              </a:rPr>
              <a:t>O que precisam saber em função do que pensam os seus alunos? </a:t>
            </a:r>
            <a:endParaRPr sz="1800" dirty="0">
              <a:solidFill>
                <a:srgbClr val="007E79"/>
              </a:solidFill>
              <a:latin typeface="Vale Sans" panose="020B0503020204030204" pitchFamily="34" charset="0"/>
              <a:ea typeface="Arial"/>
              <a:cs typeface="Arial"/>
              <a:sym typeface="Arial"/>
            </a:endParaRPr>
          </a:p>
          <a:p>
            <a:pPr marL="457200" marR="0" lvl="0" indent="-342900" algn="just" rtl="0">
              <a:lnSpc>
                <a:spcPct val="115000"/>
              </a:lnSpc>
              <a:spcBef>
                <a:spcPts val="0"/>
              </a:spcBef>
              <a:spcAft>
                <a:spcPts val="0"/>
              </a:spcAft>
              <a:buClr>
                <a:srgbClr val="007E79"/>
              </a:buClr>
              <a:buSzPts val="1800"/>
              <a:buFont typeface="Arial"/>
              <a:buChar char="-"/>
            </a:pPr>
            <a:r>
              <a:rPr lang="pt-BR" sz="1800" dirty="0">
                <a:solidFill>
                  <a:srgbClr val="007E79"/>
                </a:solidFill>
                <a:latin typeface="Vale Sans" panose="020B0503020204030204" pitchFamily="34" charset="0"/>
                <a:ea typeface="Arial"/>
                <a:cs typeface="Arial"/>
                <a:sym typeface="Arial"/>
              </a:rPr>
              <a:t>Quais perguntas que discutimos e que lemos no texto vocês precisam levar em conta para planejar essa proposta?</a:t>
            </a:r>
            <a:endParaRPr sz="1800" dirty="0">
              <a:solidFill>
                <a:srgbClr val="007E79"/>
              </a:solidFill>
              <a:latin typeface="Vale Sans" panose="020B0503020204030204" pitchFamily="34" charset="0"/>
              <a:ea typeface="Arial"/>
              <a:cs typeface="Arial"/>
              <a:sym typeface="Arial"/>
            </a:endParaRPr>
          </a:p>
          <a:p>
            <a:pPr marL="457200" marR="0" lvl="0" indent="-342900" algn="just" rtl="0">
              <a:lnSpc>
                <a:spcPct val="115000"/>
              </a:lnSpc>
              <a:spcBef>
                <a:spcPts val="0"/>
              </a:spcBef>
              <a:spcAft>
                <a:spcPts val="0"/>
              </a:spcAft>
              <a:buClr>
                <a:srgbClr val="007E79"/>
              </a:buClr>
              <a:buSzPts val="1800"/>
              <a:buFont typeface="Arial"/>
              <a:buChar char="-"/>
            </a:pPr>
            <a:r>
              <a:rPr lang="pt-BR" sz="1800" dirty="0">
                <a:solidFill>
                  <a:srgbClr val="007E79"/>
                </a:solidFill>
                <a:latin typeface="Vale Sans" panose="020B0503020204030204" pitchFamily="34" charset="0"/>
                <a:ea typeface="Arial"/>
                <a:cs typeface="Arial"/>
                <a:sym typeface="Arial"/>
              </a:rPr>
              <a:t>Quais partes do texto vocês consideram mais acessíveis?</a:t>
            </a:r>
            <a:endParaRPr sz="1800" dirty="0">
              <a:solidFill>
                <a:srgbClr val="007E79"/>
              </a:solidFill>
              <a:latin typeface="Vale Sans" panose="020B0503020204030204" pitchFamily="34" charset="0"/>
              <a:ea typeface="Arial"/>
              <a:cs typeface="Arial"/>
              <a:sym typeface="Arial"/>
            </a:endParaRPr>
          </a:p>
          <a:p>
            <a:pPr marL="457200" marR="0" lvl="0" indent="-342900" algn="just" rtl="0">
              <a:lnSpc>
                <a:spcPct val="115000"/>
              </a:lnSpc>
              <a:spcBef>
                <a:spcPts val="0"/>
              </a:spcBef>
              <a:spcAft>
                <a:spcPts val="0"/>
              </a:spcAft>
              <a:buClr>
                <a:srgbClr val="007E79"/>
              </a:buClr>
              <a:buSzPts val="1800"/>
              <a:buFont typeface="Arial"/>
              <a:buChar char="-"/>
            </a:pPr>
            <a:r>
              <a:rPr lang="pt-BR" sz="1800" dirty="0">
                <a:solidFill>
                  <a:srgbClr val="007E79"/>
                </a:solidFill>
                <a:latin typeface="Vale Sans" panose="020B0503020204030204" pitchFamily="34" charset="0"/>
                <a:ea typeface="Arial"/>
                <a:cs typeface="Arial"/>
                <a:sym typeface="Arial"/>
              </a:rPr>
              <a:t>Usaremos outros textos dos livros didáticos? Quais? Com qual intencionalidade?</a:t>
            </a:r>
            <a:endParaRPr sz="1800" dirty="0">
              <a:solidFill>
                <a:srgbClr val="007E79"/>
              </a:solidFill>
              <a:latin typeface="Vale Sans" panose="020B0503020204030204" pitchFamily="34" charset="0"/>
              <a:ea typeface="Arial"/>
              <a:cs typeface="Arial"/>
              <a:sym typeface="Arial"/>
            </a:endParaRPr>
          </a:p>
        </p:txBody>
      </p:sp>
      <p:sp>
        <p:nvSpPr>
          <p:cNvPr id="330" name="Google Shape;330;p58"/>
          <p:cNvSpPr txBox="1">
            <a:spLocks noGrp="1"/>
          </p:cNvSpPr>
          <p:nvPr>
            <p:ph type="ctrTitle"/>
          </p:nvPr>
        </p:nvSpPr>
        <p:spPr>
          <a:xfrm>
            <a:off x="135250" y="-39275"/>
            <a:ext cx="9008700" cy="6369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Planejamento: questões norteadoras</a:t>
            </a:r>
            <a:endParaRPr sz="2000" dirty="0">
              <a:solidFill>
                <a:srgbClr val="007E79"/>
              </a:solidFill>
              <a:latin typeface="Vale Sans" panose="020B0503020204030204" pitchFamily="34" charset="0"/>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graphicFrame>
        <p:nvGraphicFramePr>
          <p:cNvPr id="343" name="Google Shape;343;p60"/>
          <p:cNvGraphicFramePr/>
          <p:nvPr>
            <p:extLst>
              <p:ext uri="{D42A27DB-BD31-4B8C-83A1-F6EECF244321}">
                <p14:modId xmlns:p14="http://schemas.microsoft.com/office/powerpoint/2010/main" val="1571290106"/>
              </p:ext>
            </p:extLst>
          </p:nvPr>
        </p:nvGraphicFramePr>
        <p:xfrm>
          <a:off x="358575" y="209550"/>
          <a:ext cx="8426850" cy="4953000"/>
        </p:xfrm>
        <a:graphic>
          <a:graphicData uri="http://schemas.openxmlformats.org/drawingml/2006/table">
            <a:tbl>
              <a:tblPr>
                <a:noFill/>
                <a:tableStyleId>{8E53DBE1-E241-4285-B34F-FDF817782E2B}</a:tableStyleId>
              </a:tblPr>
              <a:tblGrid>
                <a:gridCol w="1256725">
                  <a:extLst>
                    <a:ext uri="{9D8B030D-6E8A-4147-A177-3AD203B41FA5}">
                      <a16:colId xmlns:a16="http://schemas.microsoft.com/office/drawing/2014/main" val="20000"/>
                    </a:ext>
                  </a:extLst>
                </a:gridCol>
                <a:gridCol w="7170125">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pt-BR" sz="1200" b="1" dirty="0">
                          <a:latin typeface="Vale Sans" panose="020B0503020204030204" pitchFamily="34" charset="0"/>
                        </a:rPr>
                        <a:t>Atividades</a:t>
                      </a:r>
                      <a:endParaRPr sz="1200" b="1" dirty="0"/>
                    </a:p>
                  </a:txBody>
                  <a:tcPr marL="63500" marR="63500" marT="63500" marB="63500"/>
                </a:tc>
                <a:tc>
                  <a:txBody>
                    <a:bodyPr/>
                    <a:lstStyle/>
                    <a:p>
                      <a:pPr marL="0" lvl="0" indent="0" algn="l" rtl="0">
                        <a:spcBef>
                          <a:spcPts val="0"/>
                        </a:spcBef>
                        <a:spcAft>
                          <a:spcPts val="0"/>
                        </a:spcAft>
                        <a:buNone/>
                      </a:pPr>
                      <a:r>
                        <a:rPr lang="pt-BR" sz="1200" b="1" dirty="0">
                          <a:latin typeface="Vale Sans" panose="020B0503020204030204" pitchFamily="34" charset="0"/>
                        </a:rPr>
                        <a:t>Condições didáticas, encaminhamentos e intervenções docentes</a:t>
                      </a:r>
                      <a:endParaRPr sz="1200" b="1" dirty="0"/>
                    </a:p>
                  </a:txBody>
                  <a:tcPr marL="63500" marR="63500" marT="63500" marB="63500"/>
                </a:tc>
                <a:extLst>
                  <a:ext uri="{0D108BD9-81ED-4DB2-BD59-A6C34878D82A}">
                    <a16:rowId xmlns:a16="http://schemas.microsoft.com/office/drawing/2014/main" val="10000"/>
                  </a:ext>
                </a:extLst>
              </a:tr>
              <a:tr h="899000">
                <a:tc>
                  <a:txBody>
                    <a:bodyPr/>
                    <a:lstStyle/>
                    <a:p>
                      <a:pPr marL="0" lvl="0" indent="0" algn="l" rtl="0">
                        <a:spcBef>
                          <a:spcPts val="0"/>
                        </a:spcBef>
                        <a:spcAft>
                          <a:spcPts val="0"/>
                        </a:spcAft>
                        <a:buNone/>
                      </a:pPr>
                      <a:r>
                        <a:rPr lang="pt-BR" sz="1200" dirty="0">
                          <a:latin typeface="Vale Sans" panose="020B0503020204030204" pitchFamily="34" charset="0"/>
                        </a:rPr>
                        <a:t>Leitura colaborativa da notícia de jornal (para disparar a conversa)</a:t>
                      </a:r>
                      <a:endParaRPr sz="1200" dirty="0"/>
                    </a:p>
                  </a:txBody>
                  <a:tcPr marL="63500" marR="63500" marT="63500" marB="63500"/>
                </a:tc>
                <a:tc>
                  <a:txBody>
                    <a:bodyPr/>
                    <a:lstStyle/>
                    <a:p>
                      <a:pPr marL="0" lvl="0" indent="0" algn="l" rtl="0">
                        <a:spcBef>
                          <a:spcPts val="0"/>
                        </a:spcBef>
                        <a:spcAft>
                          <a:spcPts val="0"/>
                        </a:spcAft>
                        <a:buNone/>
                      </a:pPr>
                      <a:r>
                        <a:rPr lang="pt-BR" sz="1200" u="sng" dirty="0">
                          <a:solidFill>
                            <a:srgbClr val="1155CC"/>
                          </a:solidFill>
                          <a:latin typeface="Vale Sans" panose="020B0503020204030204" pitchFamily="34" charset="0"/>
                          <a:hlinkClick r:id="rId3">
                            <a:extLst>
                              <a:ext uri="{A12FA001-AC4F-418D-AE19-62706E023703}">
                                <ahyp:hlinkClr xmlns:ahyp="http://schemas.microsoft.com/office/drawing/2018/hyperlinkcolor" val="tx"/>
                              </a:ext>
                            </a:extLst>
                          </a:hlinkClick>
                        </a:rPr>
                        <a:t>Notícia de jornal</a:t>
                      </a:r>
                      <a:r>
                        <a:rPr lang="pt-BR" sz="1200" dirty="0"/>
                        <a:t> (ideia 1)/ </a:t>
                      </a:r>
                      <a:r>
                        <a:rPr lang="pt-BR" sz="1200" u="sng" dirty="0">
                          <a:solidFill>
                            <a:srgbClr val="1155CC"/>
                          </a:solidFill>
                          <a:hlinkClick r:id="rId4">
                            <a:extLst>
                              <a:ext uri="{A12FA001-AC4F-418D-AE19-62706E023703}">
                                <ahyp:hlinkClr xmlns:ahyp="http://schemas.microsoft.com/office/drawing/2018/hyperlinkcolor" val="tx"/>
                              </a:ext>
                            </a:extLst>
                          </a:hlinkClick>
                        </a:rPr>
                        <a:t>Notícia de jornal</a:t>
                      </a:r>
                      <a:r>
                        <a:rPr lang="pt-BR" sz="1200" dirty="0"/>
                        <a:t> (ideia 2)</a:t>
                      </a:r>
                      <a:endParaRPr sz="1200" dirty="0">
                        <a:solidFill>
                          <a:srgbClr val="FF0000"/>
                        </a:solidFill>
                      </a:endParaRPr>
                    </a:p>
                    <a:p>
                      <a:pPr marL="0" lvl="0" indent="0" algn="l" rtl="0">
                        <a:spcBef>
                          <a:spcPts val="0"/>
                        </a:spcBef>
                        <a:spcAft>
                          <a:spcPts val="0"/>
                        </a:spcAft>
                        <a:buNone/>
                      </a:pPr>
                      <a:endParaRPr sz="1200" dirty="0"/>
                    </a:p>
                    <a:p>
                      <a:pPr marL="0" lvl="0" indent="0" algn="l" rtl="0">
                        <a:spcBef>
                          <a:spcPts val="0"/>
                        </a:spcBef>
                        <a:spcAft>
                          <a:spcPts val="0"/>
                        </a:spcAft>
                        <a:buClr>
                          <a:schemeClr val="dk1"/>
                        </a:buClr>
                        <a:buSzPts val="1100"/>
                        <a:buFont typeface="Arial"/>
                        <a:buNone/>
                      </a:pPr>
                      <a:r>
                        <a:rPr lang="pt-BR" sz="1200" dirty="0">
                          <a:solidFill>
                            <a:srgbClr val="FF0000"/>
                          </a:solidFill>
                        </a:rPr>
                        <a:t>Outras leituras - Utilizar os dois textos</a:t>
                      </a:r>
                      <a:endParaRPr sz="1200" dirty="0">
                        <a:solidFill>
                          <a:srgbClr val="FF0000"/>
                        </a:solidFill>
                      </a:endParaRPr>
                    </a:p>
                    <a:p>
                      <a:pPr marL="0" lvl="0" indent="0" algn="l" rtl="0">
                        <a:spcBef>
                          <a:spcPts val="0"/>
                        </a:spcBef>
                        <a:spcAft>
                          <a:spcPts val="0"/>
                        </a:spcAft>
                        <a:buClr>
                          <a:schemeClr val="dk1"/>
                        </a:buClr>
                        <a:buSzPts val="1100"/>
                        <a:buFont typeface="Arial"/>
                        <a:buNone/>
                      </a:pPr>
                      <a:r>
                        <a:rPr lang="pt-BR" sz="1200" dirty="0">
                          <a:solidFill>
                            <a:srgbClr val="FF0000"/>
                          </a:solidFill>
                        </a:rPr>
                        <a:t>Usar os dois textos - Notícia e CHC</a:t>
                      </a:r>
                      <a:endParaRPr sz="1200" dirty="0">
                        <a:solidFill>
                          <a:srgbClr val="FF0000"/>
                        </a:solidFill>
                      </a:endParaRPr>
                    </a:p>
                    <a:p>
                      <a:pPr marL="0" lvl="0" indent="0" algn="l" rtl="0">
                        <a:spcBef>
                          <a:spcPts val="0"/>
                        </a:spcBef>
                        <a:spcAft>
                          <a:spcPts val="0"/>
                        </a:spcAft>
                        <a:buClr>
                          <a:schemeClr val="dk1"/>
                        </a:buClr>
                        <a:buSzPts val="1100"/>
                        <a:buFont typeface="Arial"/>
                        <a:buNone/>
                      </a:pPr>
                      <a:r>
                        <a:rPr lang="pt-BR" sz="1200" dirty="0">
                          <a:solidFill>
                            <a:schemeClr val="dk1"/>
                          </a:solidFill>
                        </a:rPr>
                        <a:t>Mobilizar questões associando à nossa realidade</a:t>
                      </a:r>
                      <a:endParaRPr sz="1200" dirty="0">
                        <a:solidFill>
                          <a:schemeClr val="dk1"/>
                        </a:solidFill>
                      </a:endParaRPr>
                    </a:p>
                    <a:p>
                      <a:pPr marL="0" lvl="0" indent="0" algn="l" rtl="0">
                        <a:spcBef>
                          <a:spcPts val="0"/>
                        </a:spcBef>
                        <a:spcAft>
                          <a:spcPts val="0"/>
                        </a:spcAft>
                        <a:buClr>
                          <a:schemeClr val="dk1"/>
                        </a:buClr>
                        <a:buSzPts val="1100"/>
                        <a:buFont typeface="Arial"/>
                        <a:buNone/>
                      </a:pPr>
                      <a:r>
                        <a:rPr lang="pt-BR" sz="1200" dirty="0">
                          <a:solidFill>
                            <a:schemeClr val="dk1"/>
                          </a:solidFill>
                        </a:rPr>
                        <a:t>Relacionar aquecimento global às experiências deles</a:t>
                      </a:r>
                      <a:endParaRPr sz="1200" dirty="0"/>
                    </a:p>
                  </a:txBody>
                  <a:tcPr marL="63500" marR="63500" marT="63500" marB="63500"/>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None/>
                      </a:pPr>
                      <a:r>
                        <a:rPr lang="pt-BR" sz="1200" dirty="0">
                          <a:solidFill>
                            <a:srgbClr val="FF0000"/>
                          </a:solidFill>
                          <a:latin typeface="Vale Sans" panose="020B0503020204030204" pitchFamily="34" charset="0"/>
                        </a:rPr>
                        <a:t>Planejamento da leitura colaborativa do artigo científico Ciência hoje das Crianças </a:t>
                      </a:r>
                      <a:endParaRPr sz="1200" dirty="0">
                        <a:solidFill>
                          <a:srgbClr val="FF0000"/>
                        </a:solidFill>
                      </a:endParaRPr>
                    </a:p>
                  </a:txBody>
                  <a:tcPr marL="63500" marR="63500" marT="63500" marB="63500"/>
                </a:tc>
                <a:tc>
                  <a:txBody>
                    <a:bodyPr/>
                    <a:lstStyle/>
                    <a:p>
                      <a:pPr marL="0" marR="0" lvl="0" indent="0" algn="l" rtl="0">
                        <a:lnSpc>
                          <a:spcPct val="100000"/>
                        </a:lnSpc>
                        <a:spcBef>
                          <a:spcPts val="0"/>
                        </a:spcBef>
                        <a:spcAft>
                          <a:spcPts val="0"/>
                        </a:spcAft>
                        <a:buNone/>
                      </a:pPr>
                      <a:r>
                        <a:rPr lang="pt-BR" sz="1200" dirty="0">
                          <a:solidFill>
                            <a:srgbClr val="FF0000"/>
                          </a:solidFill>
                          <a:latin typeface="Vale Sans" panose="020B0503020204030204" pitchFamily="34" charset="0"/>
                        </a:rPr>
                        <a:t>Ler em conjunto os artigos, dando ênfase, dar um artigo complexo com gráficos imagens, legendas;</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Relacionar com a vivência deles;</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Chegaremos ao texto com eles</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Fazer debate interdisciplinar - relacionar com outras áreas e disciplinas</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Culminar em outras fontes e autores</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Disponibilizar somente as imagens primeiro e  levantar questionamentos</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Fazer leitura colaborativa e associar às imagens</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Pintura com cartaz de conscientização</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Cartazes informativos sobre o assunto</a:t>
                      </a:r>
                      <a:endParaRPr sz="1200" dirty="0">
                        <a:solidFill>
                          <a:srgbClr val="FF0000"/>
                        </a:solidFill>
                      </a:endParaRPr>
                    </a:p>
                    <a:p>
                      <a:pPr marL="0" marR="0" lvl="0" indent="0" algn="l" rtl="0">
                        <a:lnSpc>
                          <a:spcPct val="100000"/>
                        </a:lnSpc>
                        <a:spcBef>
                          <a:spcPts val="0"/>
                        </a:spcBef>
                        <a:spcAft>
                          <a:spcPts val="0"/>
                        </a:spcAft>
                        <a:buNone/>
                      </a:pP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Ciência - autocuidado, beber água, cuidado com a água/ desperdício;</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Cuidado com planeta - plantas e áreas verdes</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Reciclagem e plantio</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Incentivo do uso de composteiras</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Consumo e lixo - quantas embalagens são usadas… produzimos muito lixo</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Puxar para um gráfico, tabela e que tragam informações</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Diferentes gêneros textuais</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Aproveitar o tema - Geografia - energia renovável e não renovável.</a:t>
                      </a:r>
                      <a:endParaRPr sz="1200" dirty="0">
                        <a:solidFill>
                          <a:srgbClr val="FF0000"/>
                        </a:solidFill>
                      </a:endParaRPr>
                    </a:p>
                  </a:txBody>
                  <a:tcPr marL="63500" marR="63500" marT="63500" marB="63500"/>
                </a:tc>
                <a:extLst>
                  <a:ext uri="{0D108BD9-81ED-4DB2-BD59-A6C34878D82A}">
                    <a16:rowId xmlns:a16="http://schemas.microsoft.com/office/drawing/2014/main" val="10002"/>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61"/>
          <p:cNvSpPr/>
          <p:nvPr/>
        </p:nvSpPr>
        <p:spPr>
          <a:xfrm>
            <a:off x="0" y="0"/>
            <a:ext cx="9144000" cy="5143500"/>
          </a:xfrm>
          <a:prstGeom prst="rect">
            <a:avLst/>
          </a:prstGeom>
          <a:solidFill>
            <a:srgbClr val="107F7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50" name="Google Shape;350;p61"/>
          <p:cNvSpPr txBox="1"/>
          <p:nvPr/>
        </p:nvSpPr>
        <p:spPr>
          <a:xfrm>
            <a:off x="476550" y="3066875"/>
            <a:ext cx="8190900" cy="12609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FFFFFF"/>
              </a:buClr>
              <a:buSzPts val="3800"/>
              <a:buFont typeface="Arial"/>
              <a:buNone/>
            </a:pPr>
            <a:r>
              <a:rPr lang="pt-BR" sz="2500" b="1" dirty="0">
                <a:solidFill>
                  <a:srgbClr val="FFFFFF"/>
                </a:solidFill>
                <a:latin typeface="Vale Sans" panose="020B0503020204030204" pitchFamily="34" charset="0"/>
              </a:rPr>
              <a:t>Atividade Prática, Espaço Digital de Formação e Avaliação do encontro </a:t>
            </a:r>
            <a:endParaRPr sz="100" b="0" i="0" u="none" strike="noStrike" cap="none" dirty="0">
              <a:solidFill>
                <a:srgbClr val="000000"/>
              </a:solidFill>
              <a:latin typeface="Vale Sans" panose="020B0503020204030204" pitchFamily="34" charset="0"/>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62"/>
          <p:cNvSpPr txBox="1">
            <a:spLocks noGrp="1"/>
          </p:cNvSpPr>
          <p:nvPr>
            <p:ph type="ctrTitle"/>
          </p:nvPr>
        </p:nvSpPr>
        <p:spPr>
          <a:xfrm>
            <a:off x="123416" y="-7"/>
            <a:ext cx="7933500" cy="858900"/>
          </a:xfrm>
          <a:prstGeom prst="rect">
            <a:avLst/>
          </a:prstGeom>
          <a:noFill/>
          <a:ln>
            <a:noFill/>
          </a:ln>
        </p:spPr>
        <p:txBody>
          <a:bodyPr spcFirstLastPara="1" wrap="square" lIns="68575" tIns="34275" rIns="68575" bIns="34275" anchor="ctr" anchorCtr="0">
            <a:normAutofit/>
          </a:bodyPr>
          <a:lstStyle/>
          <a:p>
            <a:pPr marL="0" marR="0" lvl="0" indent="0" algn="just" rtl="0">
              <a:lnSpc>
                <a:spcPct val="115000"/>
              </a:lnSpc>
              <a:spcBef>
                <a:spcPts val="0"/>
              </a:spcBef>
              <a:spcAft>
                <a:spcPts val="0"/>
              </a:spcAft>
              <a:buSzPts val="2300"/>
              <a:buNone/>
            </a:pPr>
            <a:r>
              <a:rPr lang="pt-BR" b="1" dirty="0">
                <a:solidFill>
                  <a:srgbClr val="007E79"/>
                </a:solidFill>
                <a:latin typeface="Vale Sans" panose="020B0503020204030204" pitchFamily="34" charset="0"/>
                <a:ea typeface="Arial"/>
                <a:cs typeface="Arial"/>
                <a:sym typeface="Arial"/>
              </a:rPr>
              <a:t>Planejamento da prática e proposta de registro</a:t>
            </a:r>
            <a:endParaRPr b="1" dirty="0">
              <a:solidFill>
                <a:srgbClr val="007E79"/>
              </a:solidFill>
              <a:latin typeface="Vale Sans" panose="020B0503020204030204" pitchFamily="34" charset="0"/>
              <a:ea typeface="Arial"/>
              <a:cs typeface="Arial"/>
              <a:sym typeface="Arial"/>
            </a:endParaRPr>
          </a:p>
        </p:txBody>
      </p:sp>
      <p:sp>
        <p:nvSpPr>
          <p:cNvPr id="357" name="Google Shape;357;p62"/>
          <p:cNvSpPr txBox="1">
            <a:spLocks noGrp="1"/>
          </p:cNvSpPr>
          <p:nvPr>
            <p:ph type="body" idx="1"/>
          </p:nvPr>
        </p:nvSpPr>
        <p:spPr>
          <a:xfrm>
            <a:off x="123425" y="357125"/>
            <a:ext cx="8661600" cy="4153800"/>
          </a:xfrm>
          <a:prstGeom prst="rect">
            <a:avLst/>
          </a:prstGeom>
          <a:noFill/>
          <a:ln>
            <a:noFill/>
          </a:ln>
        </p:spPr>
        <p:txBody>
          <a:bodyPr spcFirstLastPara="1" wrap="square" lIns="68575" tIns="34275" rIns="68575" bIns="34275" anchor="t" anchorCtr="0">
            <a:noAutofit/>
          </a:bodyPr>
          <a:lstStyle/>
          <a:p>
            <a:pPr marL="0" marR="0" lvl="0" indent="0" algn="just" rtl="0">
              <a:lnSpc>
                <a:spcPct val="100000"/>
              </a:lnSpc>
              <a:spcBef>
                <a:spcPts val="0"/>
              </a:spcBef>
              <a:spcAft>
                <a:spcPts val="0"/>
              </a:spcAft>
              <a:buSzPts val="1200"/>
              <a:buNone/>
            </a:pPr>
            <a:endParaRPr sz="1500" dirty="0">
              <a:solidFill>
                <a:schemeClr val="dk2"/>
              </a:solidFill>
            </a:endParaRPr>
          </a:p>
          <a:p>
            <a:pPr marL="0" marR="0" lvl="0" indent="0" algn="just" rtl="0">
              <a:lnSpc>
                <a:spcPct val="100000"/>
              </a:lnSpc>
              <a:spcBef>
                <a:spcPts val="0"/>
              </a:spcBef>
              <a:spcAft>
                <a:spcPts val="0"/>
              </a:spcAft>
              <a:buSzPts val="1200"/>
              <a:buNone/>
            </a:pPr>
            <a:r>
              <a:rPr lang="pt-BR" sz="1500" dirty="0">
                <a:solidFill>
                  <a:schemeClr val="dk2"/>
                </a:solidFill>
              </a:rPr>
              <a:t> </a:t>
            </a:r>
            <a:endParaRPr sz="1500" dirty="0">
              <a:solidFill>
                <a:schemeClr val="dk2"/>
              </a:solidFill>
            </a:endParaRPr>
          </a:p>
          <a:p>
            <a:pPr marL="0" marR="0" lvl="0" indent="0" algn="just" rtl="0">
              <a:lnSpc>
                <a:spcPct val="100000"/>
              </a:lnSpc>
              <a:spcBef>
                <a:spcPts val="0"/>
              </a:spcBef>
              <a:spcAft>
                <a:spcPts val="0"/>
              </a:spcAft>
              <a:buClr>
                <a:srgbClr val="000000"/>
              </a:buClr>
              <a:buSzPts val="2400"/>
              <a:buFont typeface="Arial"/>
              <a:buNone/>
            </a:pPr>
            <a:r>
              <a:rPr lang="pt-BR" sz="1700" dirty="0">
                <a:solidFill>
                  <a:schemeClr val="dk2"/>
                </a:solidFill>
              </a:rPr>
              <a:t>1- Realizar o planejamento da atividade de leitura do artigo de divulgação científica sobre mudanças climáticas com seus estudantes, adaptando aos seus saberes as discussões realizadas para seguir os encaminhamentos e intervenções que foram planejados coletivamente durante o encontro presencial.</a:t>
            </a:r>
            <a:endParaRPr sz="1700" dirty="0">
              <a:solidFill>
                <a:schemeClr val="dk2"/>
              </a:solidFill>
            </a:endParaRPr>
          </a:p>
          <a:p>
            <a:pPr marL="0" marR="0" lvl="0" indent="0" algn="just" rtl="0">
              <a:lnSpc>
                <a:spcPct val="100000"/>
              </a:lnSpc>
              <a:spcBef>
                <a:spcPts val="0"/>
              </a:spcBef>
              <a:spcAft>
                <a:spcPts val="0"/>
              </a:spcAft>
              <a:buClr>
                <a:srgbClr val="000000"/>
              </a:buClr>
              <a:buSzPts val="2400"/>
              <a:buFont typeface="Arial"/>
              <a:buNone/>
            </a:pPr>
            <a:endParaRPr sz="1700" dirty="0">
              <a:solidFill>
                <a:schemeClr val="dk2"/>
              </a:solidFill>
            </a:endParaRPr>
          </a:p>
          <a:p>
            <a:pPr marL="0" marR="0" lvl="0" indent="0" algn="just" rtl="0">
              <a:lnSpc>
                <a:spcPct val="100000"/>
              </a:lnSpc>
              <a:spcBef>
                <a:spcPts val="0"/>
              </a:spcBef>
              <a:spcAft>
                <a:spcPts val="0"/>
              </a:spcAft>
              <a:buClr>
                <a:srgbClr val="000000"/>
              </a:buClr>
              <a:buSzPts val="2400"/>
              <a:buFont typeface="Arial"/>
              <a:buNone/>
            </a:pPr>
            <a:r>
              <a:rPr lang="pt-BR" sz="1700" dirty="0">
                <a:solidFill>
                  <a:schemeClr val="dk2"/>
                </a:solidFill>
              </a:rPr>
              <a:t>2- Elenque perguntas e dúvidas que ficaram para seus estudantes sobre o que foi lido e discutido a fim de planejarmos as próximas etapas do trabalho.</a:t>
            </a:r>
            <a:endParaRPr sz="1700" dirty="0">
              <a:solidFill>
                <a:schemeClr val="dk2"/>
              </a:solidFill>
            </a:endParaRPr>
          </a:p>
          <a:p>
            <a:pPr marL="0" marR="0" lvl="0" indent="0" algn="just" rtl="0">
              <a:lnSpc>
                <a:spcPct val="100000"/>
              </a:lnSpc>
              <a:spcBef>
                <a:spcPts val="0"/>
              </a:spcBef>
              <a:spcAft>
                <a:spcPts val="0"/>
              </a:spcAft>
              <a:buClr>
                <a:srgbClr val="000000"/>
              </a:buClr>
              <a:buSzPts val="2400"/>
              <a:buFont typeface="Arial"/>
              <a:buNone/>
            </a:pPr>
            <a:r>
              <a:rPr lang="pt-BR" sz="1700" dirty="0">
                <a:solidFill>
                  <a:schemeClr val="dk2"/>
                </a:solidFill>
                <a:uFill>
                  <a:noFill/>
                </a:uFill>
                <a:hlinkClick r:id="rId3">
                  <a:extLst>
                    <a:ext uri="{A12FA001-AC4F-418D-AE19-62706E023703}">
                      <ahyp:hlinkClr xmlns:ahyp="http://schemas.microsoft.com/office/drawing/2018/hyperlinkcolor" val="tx"/>
                    </a:ext>
                  </a:extLst>
                </a:hlinkClick>
              </a:rPr>
              <a:t>Notícia de jornal</a:t>
            </a:r>
            <a:r>
              <a:rPr lang="pt-BR" sz="1700" dirty="0">
                <a:solidFill>
                  <a:schemeClr val="dk2"/>
                </a:solidFill>
              </a:rPr>
              <a:t> (ideia 1)/ </a:t>
            </a:r>
            <a:r>
              <a:rPr lang="pt-BR" sz="1700" dirty="0">
                <a:solidFill>
                  <a:schemeClr val="dk2"/>
                </a:solidFill>
                <a:uFill>
                  <a:noFill/>
                </a:uFill>
                <a:hlinkClick r:id="rId4">
                  <a:extLst>
                    <a:ext uri="{A12FA001-AC4F-418D-AE19-62706E023703}">
                      <ahyp:hlinkClr xmlns:ahyp="http://schemas.microsoft.com/office/drawing/2018/hyperlinkcolor" val="tx"/>
                    </a:ext>
                  </a:extLst>
                </a:hlinkClick>
              </a:rPr>
              <a:t>Notícia de jornal</a:t>
            </a:r>
            <a:r>
              <a:rPr lang="pt-BR" sz="1700" dirty="0">
                <a:solidFill>
                  <a:schemeClr val="dk2"/>
                </a:solidFill>
              </a:rPr>
              <a:t> (ideia 2)/ </a:t>
            </a:r>
            <a:r>
              <a:rPr lang="pt-BR" sz="1700" dirty="0">
                <a:solidFill>
                  <a:schemeClr val="dk2"/>
                </a:solidFill>
                <a:uFill>
                  <a:noFill/>
                </a:uFill>
                <a:hlinkClick r:id="rId5">
                  <a:extLst>
                    <a:ext uri="{A12FA001-AC4F-418D-AE19-62706E023703}">
                      <ahyp:hlinkClr xmlns:ahyp="http://schemas.microsoft.com/office/drawing/2018/hyperlinkcolor" val="tx"/>
                    </a:ext>
                  </a:extLst>
                </a:hlinkClick>
              </a:rPr>
              <a:t>Calor escaldante</a:t>
            </a:r>
            <a:endParaRPr sz="1700" dirty="0">
              <a:solidFill>
                <a:schemeClr val="dk2"/>
              </a:solidFill>
            </a:endParaRPr>
          </a:p>
          <a:p>
            <a:pPr marL="0" marR="0" lvl="0" indent="0" algn="just" rtl="0">
              <a:lnSpc>
                <a:spcPct val="100000"/>
              </a:lnSpc>
              <a:spcBef>
                <a:spcPts val="0"/>
              </a:spcBef>
              <a:spcAft>
                <a:spcPts val="0"/>
              </a:spcAft>
              <a:buClr>
                <a:srgbClr val="000000"/>
              </a:buClr>
              <a:buSzPts val="2400"/>
              <a:buFont typeface="Arial"/>
              <a:buNone/>
            </a:pPr>
            <a:endParaRPr sz="1700" dirty="0">
              <a:solidFill>
                <a:schemeClr val="dk2"/>
              </a:solidFill>
            </a:endParaRPr>
          </a:p>
          <a:p>
            <a:pPr marL="0" marR="0" lvl="0" indent="0" algn="just" rtl="0">
              <a:lnSpc>
                <a:spcPct val="100000"/>
              </a:lnSpc>
              <a:spcBef>
                <a:spcPts val="0"/>
              </a:spcBef>
              <a:spcAft>
                <a:spcPts val="0"/>
              </a:spcAft>
              <a:buClr>
                <a:srgbClr val="000000"/>
              </a:buClr>
              <a:buSzPts val="2400"/>
              <a:buFont typeface="Arial"/>
              <a:buNone/>
            </a:pPr>
            <a:r>
              <a:rPr lang="pt-BR" sz="1700" dirty="0">
                <a:solidFill>
                  <a:schemeClr val="dk2"/>
                </a:solidFill>
              </a:rPr>
              <a:t>Suba seu registro  no Espaço Digital de Formação, clicando no botão indicado para envio.</a:t>
            </a:r>
            <a:endParaRPr dirty="0">
              <a:solidFill>
                <a:schemeClr val="dk1"/>
              </a:solidFill>
            </a:endParaRPr>
          </a:p>
          <a:p>
            <a:pPr marL="0" marR="0" lvl="0" indent="0" algn="just" rtl="0">
              <a:lnSpc>
                <a:spcPct val="100000"/>
              </a:lnSpc>
              <a:spcBef>
                <a:spcPts val="0"/>
              </a:spcBef>
              <a:spcAft>
                <a:spcPts val="0"/>
              </a:spcAft>
              <a:buClr>
                <a:srgbClr val="000000"/>
              </a:buClr>
              <a:buSzPts val="2400"/>
              <a:buFont typeface="Arial"/>
              <a:buNone/>
            </a:pPr>
            <a:endParaRPr sz="1700" dirty="0">
              <a:solidFill>
                <a:schemeClr val="dk2"/>
              </a:solidFill>
            </a:endParaRPr>
          </a:p>
          <a:p>
            <a:pPr marL="0" marR="0" lvl="0" indent="0" algn="just" rtl="0">
              <a:lnSpc>
                <a:spcPct val="100000"/>
              </a:lnSpc>
              <a:spcBef>
                <a:spcPts val="0"/>
              </a:spcBef>
              <a:spcAft>
                <a:spcPts val="0"/>
              </a:spcAft>
              <a:buClr>
                <a:srgbClr val="000000"/>
              </a:buClr>
              <a:buSzPts val="2400"/>
              <a:buFont typeface="Arial"/>
              <a:buNone/>
            </a:pPr>
            <a:r>
              <a:rPr lang="pt-BR" sz="2200" b="1" dirty="0">
                <a:solidFill>
                  <a:srgbClr val="FF0000"/>
                </a:solidFill>
              </a:rPr>
              <a:t>Professores e Articuladores - 04/08</a:t>
            </a:r>
            <a:endParaRPr sz="2200" b="1" dirty="0">
              <a:solidFill>
                <a:srgbClr val="FF0000"/>
              </a:solidFill>
            </a:endParaRPr>
          </a:p>
          <a:p>
            <a:pPr marL="0" marR="0" lvl="0" indent="0" algn="just" rtl="0">
              <a:lnSpc>
                <a:spcPct val="100000"/>
              </a:lnSpc>
              <a:spcBef>
                <a:spcPts val="0"/>
              </a:spcBef>
              <a:spcAft>
                <a:spcPts val="0"/>
              </a:spcAft>
              <a:buClr>
                <a:srgbClr val="000000"/>
              </a:buClr>
              <a:buSzPts val="2400"/>
              <a:buFont typeface="Arial"/>
              <a:buNone/>
            </a:pPr>
            <a:endParaRPr sz="1700" b="1" dirty="0">
              <a:solidFill>
                <a:schemeClr val="dk2"/>
              </a:solidFill>
            </a:endParaRPr>
          </a:p>
          <a:p>
            <a:pPr marL="0" marR="0" lvl="0" indent="0" algn="just" rtl="0">
              <a:lnSpc>
                <a:spcPct val="100000"/>
              </a:lnSpc>
              <a:spcBef>
                <a:spcPts val="0"/>
              </a:spcBef>
              <a:spcAft>
                <a:spcPts val="0"/>
              </a:spcAft>
              <a:buClr>
                <a:srgbClr val="000000"/>
              </a:buClr>
              <a:buSzPts val="2400"/>
              <a:buFont typeface="Arial"/>
              <a:buNone/>
            </a:pPr>
            <a:endParaRPr sz="1700" b="1" dirty="0">
              <a:solidFill>
                <a:schemeClr val="dk2"/>
              </a:solidFill>
            </a:endParaRPr>
          </a:p>
          <a:p>
            <a:pPr marL="0" marR="0" lvl="0" indent="0" algn="just" rtl="0">
              <a:lnSpc>
                <a:spcPct val="100000"/>
              </a:lnSpc>
              <a:spcBef>
                <a:spcPts val="0"/>
              </a:spcBef>
              <a:spcAft>
                <a:spcPts val="0"/>
              </a:spcAft>
              <a:buClr>
                <a:srgbClr val="000000"/>
              </a:buClr>
              <a:buSzPts val="2400"/>
              <a:buFont typeface="Arial"/>
              <a:buNone/>
            </a:pPr>
            <a:endParaRPr sz="1700" dirty="0">
              <a:solidFill>
                <a:schemeClr val="dk2"/>
              </a:solidFill>
            </a:endParaRPr>
          </a:p>
          <a:p>
            <a:pPr marL="0" lvl="0" indent="0" algn="ctr" rtl="0">
              <a:lnSpc>
                <a:spcPct val="107916"/>
              </a:lnSpc>
              <a:spcBef>
                <a:spcPts val="0"/>
              </a:spcBef>
              <a:spcAft>
                <a:spcPts val="0"/>
              </a:spcAft>
              <a:buClr>
                <a:schemeClr val="dk1"/>
              </a:buClr>
              <a:buSzPts val="1100"/>
              <a:buFont typeface="Arial"/>
              <a:buNone/>
            </a:pPr>
            <a:endParaRPr sz="1300" dirty="0">
              <a:solidFill>
                <a:schemeClr val="dk1"/>
              </a:solidFill>
              <a:latin typeface="Calibri"/>
              <a:ea typeface="Calibri"/>
              <a:cs typeface="Calibri"/>
              <a:sym typeface="Calibri"/>
            </a:endParaRPr>
          </a:p>
          <a:p>
            <a:pPr marL="0" marR="0" lvl="0" indent="0" algn="just" rtl="0">
              <a:lnSpc>
                <a:spcPct val="100000"/>
              </a:lnSpc>
              <a:spcBef>
                <a:spcPts val="800"/>
              </a:spcBef>
              <a:spcAft>
                <a:spcPts val="0"/>
              </a:spcAft>
              <a:buSzPts val="2400"/>
              <a:buNone/>
            </a:pPr>
            <a:endParaRPr sz="1500" dirty="0">
              <a:solidFill>
                <a:schemeClr val="dk2"/>
              </a:solidFill>
            </a:endParaRPr>
          </a:p>
          <a:p>
            <a:pPr marL="0" marR="0" lvl="0" indent="0" algn="just" rtl="0">
              <a:lnSpc>
                <a:spcPct val="100000"/>
              </a:lnSpc>
              <a:spcBef>
                <a:spcPts val="0"/>
              </a:spcBef>
              <a:spcAft>
                <a:spcPts val="0"/>
              </a:spcAft>
              <a:buSzPts val="2400"/>
              <a:buNone/>
            </a:pPr>
            <a:endParaRPr sz="1700" dirty="0">
              <a:solidFill>
                <a:schemeClr val="dk2"/>
              </a:solidFill>
            </a:endParaRPr>
          </a:p>
          <a:p>
            <a:pPr marL="0" marR="0" lvl="0" indent="0" algn="just" rtl="0">
              <a:lnSpc>
                <a:spcPct val="100000"/>
              </a:lnSpc>
              <a:spcBef>
                <a:spcPts val="0"/>
              </a:spcBef>
              <a:spcAft>
                <a:spcPts val="0"/>
              </a:spcAft>
              <a:buSzPts val="2400"/>
              <a:buNone/>
            </a:pPr>
            <a:endParaRPr sz="1700" dirty="0">
              <a:solidFill>
                <a:schemeClr val="dk2"/>
              </a:solidFill>
            </a:endParaRPr>
          </a:p>
          <a:p>
            <a:pPr marL="0" marR="0" lvl="0" indent="0" algn="just" rtl="0">
              <a:lnSpc>
                <a:spcPct val="100000"/>
              </a:lnSpc>
              <a:spcBef>
                <a:spcPts val="0"/>
              </a:spcBef>
              <a:spcAft>
                <a:spcPts val="0"/>
              </a:spcAft>
              <a:buSzPts val="2400"/>
              <a:buNone/>
            </a:pPr>
            <a:endParaRPr sz="1700" dirty="0">
              <a:solidFill>
                <a:schemeClr val="dk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5"/>
          <p:cNvSpPr txBox="1"/>
          <p:nvPr/>
        </p:nvSpPr>
        <p:spPr>
          <a:xfrm>
            <a:off x="668001" y="100225"/>
            <a:ext cx="7712700" cy="4617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Clr>
                <a:srgbClr val="000000"/>
              </a:buClr>
              <a:buSzPts val="2100"/>
              <a:buFont typeface="Arial"/>
              <a:buNone/>
            </a:pPr>
            <a:r>
              <a:rPr lang="pt-BR" sz="2100" b="1" dirty="0">
                <a:solidFill>
                  <a:srgbClr val="107F7B"/>
                </a:solidFill>
                <a:latin typeface="Vale Sans" panose="020B0503020204030204" pitchFamily="34" charset="0"/>
              </a:rPr>
              <a:t>Pauta - Encontro presencial  Professores de 4º e 5º Ano</a:t>
            </a:r>
            <a:endParaRPr sz="1700" b="1" i="0" u="none" strike="noStrike" cap="none" dirty="0">
              <a:solidFill>
                <a:srgbClr val="757070"/>
              </a:solidFill>
              <a:latin typeface="Vale Sans" panose="020B0503020204030204" pitchFamily="34" charset="0"/>
              <a:sym typeface="Arial"/>
            </a:endParaRPr>
          </a:p>
        </p:txBody>
      </p:sp>
      <p:graphicFrame>
        <p:nvGraphicFramePr>
          <p:cNvPr id="171" name="Google Shape;171;p35"/>
          <p:cNvGraphicFramePr/>
          <p:nvPr/>
        </p:nvGraphicFramePr>
        <p:xfrm>
          <a:off x="568222" y="740533"/>
          <a:ext cx="7912250" cy="3252430"/>
        </p:xfrm>
        <a:graphic>
          <a:graphicData uri="http://schemas.openxmlformats.org/drawingml/2006/table">
            <a:tbl>
              <a:tblPr>
                <a:noFill/>
                <a:tableStyleId>{DD664799-5CF3-4A49-927B-C983EDEC127B}</a:tableStyleId>
              </a:tblPr>
              <a:tblGrid>
                <a:gridCol w="7912250">
                  <a:extLst>
                    <a:ext uri="{9D8B030D-6E8A-4147-A177-3AD203B41FA5}">
                      <a16:colId xmlns:a16="http://schemas.microsoft.com/office/drawing/2014/main" val="20000"/>
                    </a:ext>
                  </a:extLst>
                </a:gridCol>
              </a:tblGrid>
              <a:tr h="402450">
                <a:tc>
                  <a:txBody>
                    <a:bodyPr/>
                    <a:lstStyle/>
                    <a:p>
                      <a:pPr marL="0" marR="0" lvl="0" indent="0" algn="l" rtl="0">
                        <a:lnSpc>
                          <a:spcPct val="100000"/>
                        </a:lnSpc>
                        <a:spcBef>
                          <a:spcPts val="0"/>
                        </a:spcBef>
                        <a:spcAft>
                          <a:spcPts val="0"/>
                        </a:spcAft>
                        <a:buClr>
                          <a:srgbClr val="000000"/>
                        </a:buClr>
                        <a:buSzPts val="1500"/>
                        <a:buFont typeface="Arial"/>
                        <a:buNone/>
                      </a:pPr>
                      <a:r>
                        <a:rPr lang="pt-BR" sz="1800" b="1" dirty="0">
                          <a:solidFill>
                            <a:srgbClr val="107F7B"/>
                          </a:solidFill>
                          <a:latin typeface="Vale Sans" panose="020B0503020204030204" pitchFamily="34" charset="0"/>
                        </a:rPr>
                        <a:t>1- Acolhimento e momento cultural</a:t>
                      </a:r>
                      <a:endParaRPr sz="1800" b="1" dirty="0">
                        <a:solidFill>
                          <a:srgbClr val="107F7B"/>
                        </a:solidFill>
                      </a:endParaRPr>
                    </a:p>
                  </a:txBody>
                  <a:tcPr marL="35725" marR="35725" marT="35725" marB="35725"/>
                </a:tc>
                <a:extLst>
                  <a:ext uri="{0D108BD9-81ED-4DB2-BD59-A6C34878D82A}">
                    <a16:rowId xmlns:a16="http://schemas.microsoft.com/office/drawing/2014/main" val="10000"/>
                  </a:ext>
                </a:extLst>
              </a:tr>
              <a:tr h="402450">
                <a:tc>
                  <a:txBody>
                    <a:bodyPr/>
                    <a:lstStyle/>
                    <a:p>
                      <a:pPr marL="0" marR="0" lvl="0" indent="0" algn="l" rtl="0">
                        <a:lnSpc>
                          <a:spcPct val="100000"/>
                        </a:lnSpc>
                        <a:spcBef>
                          <a:spcPts val="0"/>
                        </a:spcBef>
                        <a:spcAft>
                          <a:spcPts val="0"/>
                        </a:spcAft>
                        <a:buClr>
                          <a:srgbClr val="000000"/>
                        </a:buClr>
                        <a:buSzPts val="1500"/>
                        <a:buFont typeface="Arial"/>
                        <a:buNone/>
                      </a:pPr>
                      <a:r>
                        <a:rPr lang="pt-BR" sz="1800" b="1" dirty="0">
                          <a:solidFill>
                            <a:srgbClr val="107F7B"/>
                          </a:solidFill>
                          <a:latin typeface="Vale Sans" panose="020B0503020204030204" pitchFamily="34" charset="0"/>
                        </a:rPr>
                        <a:t>2- Compartilhamento de práticas</a:t>
                      </a:r>
                      <a:endParaRPr sz="1800" b="1" dirty="0">
                        <a:solidFill>
                          <a:srgbClr val="107F7B"/>
                        </a:solidFill>
                      </a:endParaRPr>
                    </a:p>
                  </a:txBody>
                  <a:tcPr marL="35725" marR="35725" marT="35725" marB="35725"/>
                </a:tc>
                <a:extLst>
                  <a:ext uri="{0D108BD9-81ED-4DB2-BD59-A6C34878D82A}">
                    <a16:rowId xmlns:a16="http://schemas.microsoft.com/office/drawing/2014/main" val="10001"/>
                  </a:ext>
                </a:extLst>
              </a:tr>
              <a:tr h="503550">
                <a:tc>
                  <a:txBody>
                    <a:bodyPr/>
                    <a:lstStyle/>
                    <a:p>
                      <a:pPr marL="0" marR="0" lvl="0" indent="0" algn="l" rtl="0">
                        <a:lnSpc>
                          <a:spcPct val="100000"/>
                        </a:lnSpc>
                        <a:spcBef>
                          <a:spcPts val="0"/>
                        </a:spcBef>
                        <a:spcAft>
                          <a:spcPts val="0"/>
                        </a:spcAft>
                        <a:buClr>
                          <a:srgbClr val="000000"/>
                        </a:buClr>
                        <a:buSzPts val="1500"/>
                        <a:buFont typeface="Arial"/>
                        <a:buNone/>
                      </a:pPr>
                      <a:r>
                        <a:rPr lang="pt-BR" sz="1800" b="1" dirty="0">
                          <a:solidFill>
                            <a:srgbClr val="107F7B"/>
                          </a:solidFill>
                          <a:latin typeface="Vale Sans" panose="020B0503020204030204" pitchFamily="34" charset="0"/>
                        </a:rPr>
                        <a:t>3- Conversa sobre calor extremo e leitura colaborativa de artigo de divulgação científica sobre mudança climática - parte 1</a:t>
                      </a:r>
                      <a:endParaRPr sz="1800" b="1" dirty="0">
                        <a:solidFill>
                          <a:srgbClr val="107F7B"/>
                        </a:solidFill>
                      </a:endParaRPr>
                    </a:p>
                  </a:txBody>
                  <a:tcPr marL="35725" marR="35725" marT="35725" marB="35725"/>
                </a:tc>
                <a:extLst>
                  <a:ext uri="{0D108BD9-81ED-4DB2-BD59-A6C34878D82A}">
                    <a16:rowId xmlns:a16="http://schemas.microsoft.com/office/drawing/2014/main" val="10002"/>
                  </a:ext>
                </a:extLst>
              </a:tr>
              <a:tr h="402450">
                <a:tc>
                  <a:txBody>
                    <a:bodyPr/>
                    <a:lstStyle/>
                    <a:p>
                      <a:pPr marL="0" marR="0" lvl="0" indent="0" algn="l" rtl="0">
                        <a:lnSpc>
                          <a:spcPct val="100000"/>
                        </a:lnSpc>
                        <a:spcBef>
                          <a:spcPts val="0"/>
                        </a:spcBef>
                        <a:spcAft>
                          <a:spcPts val="0"/>
                        </a:spcAft>
                        <a:buClr>
                          <a:srgbClr val="000000"/>
                        </a:buClr>
                        <a:buSzPts val="1500"/>
                        <a:buFont typeface="Arial"/>
                        <a:buNone/>
                      </a:pPr>
                      <a:r>
                        <a:rPr lang="pt-BR" sz="1800" b="1" dirty="0">
                          <a:solidFill>
                            <a:srgbClr val="107F7B"/>
                          </a:solidFill>
                          <a:latin typeface="Vale Sans" panose="020B0503020204030204" pitchFamily="34" charset="0"/>
                        </a:rPr>
                        <a:t>Intervalo</a:t>
                      </a:r>
                      <a:endParaRPr sz="1800" b="1" dirty="0">
                        <a:solidFill>
                          <a:srgbClr val="107F7B"/>
                        </a:solidFill>
                      </a:endParaRPr>
                    </a:p>
                  </a:txBody>
                  <a:tcPr marL="35725" marR="35725" marT="35725" marB="35725"/>
                </a:tc>
                <a:extLst>
                  <a:ext uri="{0D108BD9-81ED-4DB2-BD59-A6C34878D82A}">
                    <a16:rowId xmlns:a16="http://schemas.microsoft.com/office/drawing/2014/main" val="10003"/>
                  </a:ext>
                </a:extLst>
              </a:tr>
              <a:tr h="402450">
                <a:tc>
                  <a:txBody>
                    <a:bodyPr/>
                    <a:lstStyle/>
                    <a:p>
                      <a:pPr marL="0" marR="0" lvl="0" indent="0" algn="l" rtl="0">
                        <a:lnSpc>
                          <a:spcPct val="100000"/>
                        </a:lnSpc>
                        <a:spcBef>
                          <a:spcPts val="0"/>
                        </a:spcBef>
                        <a:spcAft>
                          <a:spcPts val="0"/>
                        </a:spcAft>
                        <a:buClr>
                          <a:srgbClr val="000000"/>
                        </a:buClr>
                        <a:buSzPts val="1500"/>
                        <a:buFont typeface="Arial"/>
                        <a:buNone/>
                      </a:pPr>
                      <a:r>
                        <a:rPr lang="pt-BR" sz="1800" b="1" dirty="0">
                          <a:solidFill>
                            <a:srgbClr val="107F7B"/>
                          </a:solidFill>
                          <a:latin typeface="Vale Sans" panose="020B0503020204030204" pitchFamily="34" charset="0"/>
                        </a:rPr>
                        <a:t>4- Conversa sobre calor extremo e leitura colaborativa de artigo de divulgação científica sobre mudança climática - parte 2 </a:t>
                      </a:r>
                      <a:endParaRPr sz="1800" b="1" dirty="0">
                        <a:solidFill>
                          <a:srgbClr val="107F7B"/>
                        </a:solidFill>
                      </a:endParaRPr>
                    </a:p>
                  </a:txBody>
                  <a:tcPr marL="35725" marR="35725" marT="35725" marB="35725"/>
                </a:tc>
                <a:extLst>
                  <a:ext uri="{0D108BD9-81ED-4DB2-BD59-A6C34878D82A}">
                    <a16:rowId xmlns:a16="http://schemas.microsoft.com/office/drawing/2014/main" val="10004"/>
                  </a:ext>
                </a:extLst>
              </a:tr>
              <a:tr h="402450">
                <a:tc>
                  <a:txBody>
                    <a:bodyPr/>
                    <a:lstStyle/>
                    <a:p>
                      <a:pPr marL="0" marR="0" lvl="0" indent="0" algn="l" rtl="0">
                        <a:lnSpc>
                          <a:spcPct val="100000"/>
                        </a:lnSpc>
                        <a:spcBef>
                          <a:spcPts val="0"/>
                        </a:spcBef>
                        <a:spcAft>
                          <a:spcPts val="0"/>
                        </a:spcAft>
                        <a:buClr>
                          <a:srgbClr val="000000"/>
                        </a:buClr>
                        <a:buSzPts val="1500"/>
                        <a:buFont typeface="Arial"/>
                        <a:buNone/>
                      </a:pPr>
                      <a:r>
                        <a:rPr lang="pt-BR" sz="1800" b="1" dirty="0">
                          <a:solidFill>
                            <a:srgbClr val="107F7B"/>
                          </a:solidFill>
                          <a:latin typeface="Vale Sans" panose="020B0503020204030204" pitchFamily="34" charset="0"/>
                        </a:rPr>
                        <a:t>5-</a:t>
                      </a:r>
                      <a:r>
                        <a:rPr lang="pt-BR" sz="1200" b="1" dirty="0">
                          <a:solidFill>
                            <a:schemeClr val="dk1"/>
                          </a:solidFill>
                        </a:rPr>
                        <a:t> </a:t>
                      </a:r>
                      <a:r>
                        <a:rPr lang="pt-BR" sz="1800" b="1" dirty="0">
                          <a:solidFill>
                            <a:srgbClr val="107F7B"/>
                          </a:solidFill>
                        </a:rPr>
                        <a:t>Planejamento compartilhado com as professoras </a:t>
                      </a:r>
                      <a:endParaRPr sz="1800" b="1" dirty="0">
                        <a:solidFill>
                          <a:srgbClr val="107F7B"/>
                        </a:solidFill>
                      </a:endParaRPr>
                    </a:p>
                  </a:txBody>
                  <a:tcPr marL="35725" marR="35725" marT="35725" marB="35725"/>
                </a:tc>
                <a:extLst>
                  <a:ext uri="{0D108BD9-81ED-4DB2-BD59-A6C34878D82A}">
                    <a16:rowId xmlns:a16="http://schemas.microsoft.com/office/drawing/2014/main" val="10005"/>
                  </a:ext>
                </a:extLst>
              </a:tr>
              <a:tr h="402450">
                <a:tc>
                  <a:txBody>
                    <a:bodyPr/>
                    <a:lstStyle/>
                    <a:p>
                      <a:pPr marL="0" marR="0" lvl="0" indent="0" algn="l" rtl="0">
                        <a:lnSpc>
                          <a:spcPct val="100000"/>
                        </a:lnSpc>
                        <a:spcBef>
                          <a:spcPts val="0"/>
                        </a:spcBef>
                        <a:spcAft>
                          <a:spcPts val="0"/>
                        </a:spcAft>
                        <a:buClr>
                          <a:srgbClr val="000000"/>
                        </a:buClr>
                        <a:buSzPts val="1500"/>
                        <a:buFont typeface="Arial"/>
                        <a:buNone/>
                      </a:pPr>
                      <a:r>
                        <a:rPr lang="pt-BR" sz="1800" b="1" dirty="0">
                          <a:solidFill>
                            <a:srgbClr val="107F7B"/>
                          </a:solidFill>
                          <a:latin typeface="Vale Sans" panose="020B0503020204030204" pitchFamily="34" charset="0"/>
                        </a:rPr>
                        <a:t>6- Atividade Prática, Espaço Digital de Formação e Avaliação do encontro</a:t>
                      </a:r>
                      <a:endParaRPr sz="1800" b="1" dirty="0">
                        <a:solidFill>
                          <a:srgbClr val="107F7B"/>
                        </a:solidFill>
                      </a:endParaRPr>
                    </a:p>
                  </a:txBody>
                  <a:tcPr marL="35725" marR="35725" marT="35725" marB="35725"/>
                </a:tc>
                <a:extLst>
                  <a:ext uri="{0D108BD9-81ED-4DB2-BD59-A6C34878D82A}">
                    <a16:rowId xmlns:a16="http://schemas.microsoft.com/office/drawing/2014/main" val="10006"/>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63"/>
          <p:cNvSpPr txBox="1"/>
          <p:nvPr/>
        </p:nvSpPr>
        <p:spPr>
          <a:xfrm>
            <a:off x="604800" y="1516133"/>
            <a:ext cx="8292600" cy="3273900"/>
          </a:xfrm>
          <a:prstGeom prst="rect">
            <a:avLst/>
          </a:prstGeom>
          <a:noFill/>
          <a:ln>
            <a:noFill/>
          </a:ln>
        </p:spPr>
        <p:txBody>
          <a:bodyPr spcFirstLastPara="1" wrap="square" lIns="68575" tIns="34275" rIns="68575" bIns="34275" anchor="t" anchorCtr="0">
            <a:normAutofit/>
          </a:bodyPr>
          <a:lstStyle/>
          <a:p>
            <a:pPr marL="342900" marR="0" lvl="0" indent="0" algn="just" rtl="0">
              <a:lnSpc>
                <a:spcPct val="150000"/>
              </a:lnSpc>
              <a:spcBef>
                <a:spcPts val="0"/>
              </a:spcBef>
              <a:spcAft>
                <a:spcPts val="0"/>
              </a:spcAft>
              <a:buClr>
                <a:srgbClr val="000000"/>
              </a:buClr>
              <a:buSzPts val="1200"/>
              <a:buFont typeface="Arial"/>
              <a:buNone/>
            </a:pPr>
            <a:endParaRPr sz="1200" b="0" i="0" u="none" strike="noStrike" cap="none" dirty="0">
              <a:solidFill>
                <a:srgbClr val="888888"/>
              </a:solidFill>
              <a:highlight>
                <a:srgbClr val="FFFFFF"/>
              </a:highlight>
              <a:latin typeface="Vale Sans" panose="020B0503020204030204" pitchFamily="34" charset="0"/>
              <a:sym typeface="Arial"/>
            </a:endParaRPr>
          </a:p>
          <a:p>
            <a:pPr marL="342900" marR="0" lvl="0" indent="0" algn="l" rtl="0">
              <a:lnSpc>
                <a:spcPct val="100000"/>
              </a:lnSpc>
              <a:spcBef>
                <a:spcPts val="1400"/>
              </a:spcBef>
              <a:spcAft>
                <a:spcPts val="0"/>
              </a:spcAft>
              <a:buClr>
                <a:srgbClr val="000000"/>
              </a:buClr>
              <a:buSzPts val="1200"/>
              <a:buFont typeface="Arial"/>
              <a:buNone/>
            </a:pPr>
            <a:endParaRPr sz="1200" b="0" i="0" u="none" strike="noStrike" cap="none" dirty="0">
              <a:solidFill>
                <a:srgbClr val="747678"/>
              </a:solidFill>
              <a:latin typeface="Vale Sans" panose="020B0503020204030204" pitchFamily="34" charset="0"/>
              <a:sym typeface="Arial"/>
            </a:endParaRPr>
          </a:p>
        </p:txBody>
      </p:sp>
      <p:pic>
        <p:nvPicPr>
          <p:cNvPr id="363" name="Google Shape;363;p63"/>
          <p:cNvPicPr preferRelativeResize="0"/>
          <p:nvPr/>
        </p:nvPicPr>
        <p:blipFill>
          <a:blip r:embed="rId3">
            <a:alphaModFix/>
          </a:blip>
          <a:stretch>
            <a:fillRect/>
          </a:stretch>
        </p:blipFill>
        <p:spPr>
          <a:xfrm>
            <a:off x="1103750" y="1039900"/>
            <a:ext cx="2434325" cy="3175200"/>
          </a:xfrm>
          <a:prstGeom prst="rect">
            <a:avLst/>
          </a:prstGeom>
          <a:noFill/>
          <a:ln>
            <a:noFill/>
          </a:ln>
        </p:spPr>
      </p:pic>
      <p:pic>
        <p:nvPicPr>
          <p:cNvPr id="364" name="Google Shape;364;p63"/>
          <p:cNvPicPr preferRelativeResize="0"/>
          <p:nvPr/>
        </p:nvPicPr>
        <p:blipFill>
          <a:blip r:embed="rId4">
            <a:alphaModFix/>
          </a:blip>
          <a:stretch>
            <a:fillRect/>
          </a:stretch>
        </p:blipFill>
        <p:spPr>
          <a:xfrm>
            <a:off x="5072025" y="852650"/>
            <a:ext cx="2614168" cy="34382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64"/>
          <p:cNvSpPr txBox="1"/>
          <p:nvPr/>
        </p:nvSpPr>
        <p:spPr>
          <a:xfrm>
            <a:off x="604800" y="1516133"/>
            <a:ext cx="8292600" cy="3273900"/>
          </a:xfrm>
          <a:prstGeom prst="rect">
            <a:avLst/>
          </a:prstGeom>
          <a:noFill/>
          <a:ln>
            <a:noFill/>
          </a:ln>
        </p:spPr>
        <p:txBody>
          <a:bodyPr spcFirstLastPara="1" wrap="square" lIns="68575" tIns="34275" rIns="68575" bIns="34275" anchor="t" anchorCtr="0">
            <a:normAutofit/>
          </a:bodyPr>
          <a:lstStyle/>
          <a:p>
            <a:pPr marL="342900" marR="0" lvl="0" indent="0" algn="just" rtl="0">
              <a:lnSpc>
                <a:spcPct val="150000"/>
              </a:lnSpc>
              <a:spcBef>
                <a:spcPts val="0"/>
              </a:spcBef>
              <a:spcAft>
                <a:spcPts val="0"/>
              </a:spcAft>
              <a:buClr>
                <a:srgbClr val="000000"/>
              </a:buClr>
              <a:buSzPts val="1200"/>
              <a:buFont typeface="Arial"/>
              <a:buNone/>
            </a:pPr>
            <a:endParaRPr sz="1200" b="0" i="0" u="none" strike="noStrike" cap="none" dirty="0">
              <a:solidFill>
                <a:srgbClr val="888888"/>
              </a:solidFill>
              <a:highlight>
                <a:srgbClr val="FFFFFF"/>
              </a:highlight>
              <a:latin typeface="Vale Sans" panose="020B0503020204030204" pitchFamily="34" charset="0"/>
              <a:sym typeface="Arial"/>
            </a:endParaRPr>
          </a:p>
          <a:p>
            <a:pPr marL="342900" marR="0" lvl="0" indent="0" algn="l" rtl="0">
              <a:lnSpc>
                <a:spcPct val="100000"/>
              </a:lnSpc>
              <a:spcBef>
                <a:spcPts val="1400"/>
              </a:spcBef>
              <a:spcAft>
                <a:spcPts val="0"/>
              </a:spcAft>
              <a:buClr>
                <a:srgbClr val="000000"/>
              </a:buClr>
              <a:buSzPts val="1200"/>
              <a:buFont typeface="Arial"/>
              <a:buNone/>
            </a:pPr>
            <a:endParaRPr sz="1200" b="0" i="0" u="none" strike="noStrike" cap="none" dirty="0">
              <a:solidFill>
                <a:srgbClr val="747678"/>
              </a:solidFill>
              <a:latin typeface="Vale Sans" panose="020B0503020204030204" pitchFamily="34" charset="0"/>
              <a:sym typeface="Arial"/>
            </a:endParaRPr>
          </a:p>
        </p:txBody>
      </p:sp>
      <p:sp>
        <p:nvSpPr>
          <p:cNvPr id="370" name="Google Shape;370;p64"/>
          <p:cNvSpPr txBox="1"/>
          <p:nvPr/>
        </p:nvSpPr>
        <p:spPr>
          <a:xfrm>
            <a:off x="939800" y="806450"/>
            <a:ext cx="3686100" cy="9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pt-BR" sz="2100">
                <a:solidFill>
                  <a:schemeClr val="dk1"/>
                </a:solidFill>
                <a:latin typeface="Calibri"/>
                <a:ea typeface="Calibri"/>
                <a:cs typeface="Calibri"/>
                <a:sym typeface="Calibri"/>
              </a:rPr>
              <a:t>debora.samori@roda.org.br</a:t>
            </a:r>
            <a:endParaRPr sz="2100">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65"/>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Vale Sans" panose="020B0503020204030204" pitchFamily="34" charset="0"/>
              <a:sym typeface="Arial"/>
            </a:endParaRPr>
          </a:p>
        </p:txBody>
      </p:sp>
      <p:pic>
        <p:nvPicPr>
          <p:cNvPr id="376" name="Google Shape;376;p65" descr="Texto, Logotipo&#10;&#10;Descrição gerada automaticamente"/>
          <p:cNvPicPr preferRelativeResize="0"/>
          <p:nvPr/>
        </p:nvPicPr>
        <p:blipFill rotWithShape="1">
          <a:blip r:embed="rId3">
            <a:alphaModFix/>
          </a:blip>
          <a:srcRect/>
          <a:stretch/>
        </p:blipFill>
        <p:spPr>
          <a:xfrm>
            <a:off x="5913635" y="2180764"/>
            <a:ext cx="2420819" cy="781973"/>
          </a:xfrm>
          <a:prstGeom prst="rect">
            <a:avLst/>
          </a:prstGeom>
          <a:noFill/>
          <a:ln>
            <a:noFill/>
          </a:ln>
        </p:spPr>
      </p:pic>
      <p:sp>
        <p:nvSpPr>
          <p:cNvPr id="377" name="Google Shape;377;p65"/>
          <p:cNvSpPr txBox="1"/>
          <p:nvPr/>
        </p:nvSpPr>
        <p:spPr>
          <a:xfrm>
            <a:off x="5913639" y="1697344"/>
            <a:ext cx="10527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pt-BR" sz="900" b="0" i="0" u="none" strike="noStrike" cap="none" dirty="0">
                <a:solidFill>
                  <a:srgbClr val="7F7F7F"/>
                </a:solidFill>
                <a:latin typeface="Vale Sans" panose="020B0503020204030204" pitchFamily="34" charset="0"/>
                <a:sym typeface="Arial"/>
              </a:rPr>
              <a:t>INICIATIVA</a:t>
            </a:r>
            <a:endParaRPr sz="1100" b="0" i="0" u="none" strike="noStrike" cap="none" dirty="0">
              <a:solidFill>
                <a:srgbClr val="000000"/>
              </a:solidFill>
              <a:latin typeface="Vale Sans" panose="020B0503020204030204" pitchFamily="34" charset="0"/>
              <a:sym typeface="Arial"/>
            </a:endParaRPr>
          </a:p>
        </p:txBody>
      </p:sp>
      <p:sp>
        <p:nvSpPr>
          <p:cNvPr id="378" name="Google Shape;378;p65"/>
          <p:cNvSpPr txBox="1"/>
          <p:nvPr/>
        </p:nvSpPr>
        <p:spPr>
          <a:xfrm>
            <a:off x="1096761" y="1697344"/>
            <a:ext cx="10527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pt-BR" sz="900" b="0" i="0" u="none" strike="noStrike" cap="none" dirty="0">
                <a:solidFill>
                  <a:srgbClr val="7F7F7F"/>
                </a:solidFill>
                <a:latin typeface="Vale Sans" panose="020B0503020204030204" pitchFamily="34" charset="0"/>
                <a:sym typeface="Arial"/>
              </a:rPr>
              <a:t>PARCEIROS</a:t>
            </a:r>
            <a:endParaRPr sz="1100" b="0" i="0" u="none" strike="noStrike" cap="none" dirty="0">
              <a:solidFill>
                <a:srgbClr val="000000"/>
              </a:solidFill>
              <a:latin typeface="Vale Sans" panose="020B0503020204030204" pitchFamily="34" charset="0"/>
              <a:sym typeface="Arial"/>
            </a:endParaRPr>
          </a:p>
        </p:txBody>
      </p:sp>
      <p:pic>
        <p:nvPicPr>
          <p:cNvPr id="379" name="Google Shape;379;p65" descr="Logotipo&#10;&#10;Descrição gerada automaticamente"/>
          <p:cNvPicPr preferRelativeResize="0"/>
          <p:nvPr/>
        </p:nvPicPr>
        <p:blipFill rotWithShape="1">
          <a:blip r:embed="rId4">
            <a:alphaModFix/>
          </a:blip>
          <a:srcRect/>
          <a:stretch/>
        </p:blipFill>
        <p:spPr>
          <a:xfrm>
            <a:off x="512082" y="1868795"/>
            <a:ext cx="2413903" cy="136869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36"/>
          <p:cNvSpPr/>
          <p:nvPr/>
        </p:nvSpPr>
        <p:spPr>
          <a:xfrm>
            <a:off x="0" y="0"/>
            <a:ext cx="9144000" cy="5143500"/>
          </a:xfrm>
          <a:prstGeom prst="rect">
            <a:avLst/>
          </a:prstGeom>
          <a:solidFill>
            <a:srgbClr val="107F7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78" name="Google Shape;178;p36"/>
          <p:cNvSpPr txBox="1"/>
          <p:nvPr/>
        </p:nvSpPr>
        <p:spPr>
          <a:xfrm>
            <a:off x="686907" y="3132319"/>
            <a:ext cx="6816600" cy="8583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FFFFFF"/>
              </a:buClr>
              <a:buSzPts val="3800"/>
              <a:buFont typeface="Arial"/>
              <a:buNone/>
            </a:pPr>
            <a:r>
              <a:rPr lang="pt-BR" sz="3800" b="1" i="0" u="none" strike="noStrike" cap="none" dirty="0">
                <a:solidFill>
                  <a:srgbClr val="FFFFFF"/>
                </a:solidFill>
                <a:latin typeface="Vale Sans" panose="020B0503020204030204" pitchFamily="34" charset="0"/>
                <a:sym typeface="Arial"/>
              </a:rPr>
              <a:t>Leitura literária</a:t>
            </a:r>
            <a:endParaRPr sz="1100" b="0" i="0" u="none" strike="noStrike" cap="none" dirty="0">
              <a:solidFill>
                <a:srgbClr val="000000"/>
              </a:solidFill>
              <a:latin typeface="Vale Sans" panose="020B0503020204030204" pitchFamily="34" charset="0"/>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7"/>
          <p:cNvSpPr txBox="1"/>
          <p:nvPr/>
        </p:nvSpPr>
        <p:spPr>
          <a:xfrm>
            <a:off x="317801" y="222475"/>
            <a:ext cx="5641500" cy="820200"/>
          </a:xfrm>
          <a:prstGeom prst="rect">
            <a:avLst/>
          </a:prstGeom>
          <a:noFill/>
          <a:ln>
            <a:noFill/>
          </a:ln>
        </p:spPr>
        <p:txBody>
          <a:bodyPr spcFirstLastPara="1" wrap="square" lIns="68575" tIns="34275" rIns="68575" bIns="34275" anchor="t" anchorCtr="0">
            <a:normAutofit/>
          </a:bodyPr>
          <a:lstStyle/>
          <a:p>
            <a:pPr marL="0" marR="0" lvl="0" indent="0" algn="l" rtl="0">
              <a:lnSpc>
                <a:spcPct val="100000"/>
              </a:lnSpc>
              <a:spcBef>
                <a:spcPts val="0"/>
              </a:spcBef>
              <a:spcAft>
                <a:spcPts val="0"/>
              </a:spcAft>
              <a:buClr>
                <a:srgbClr val="000000"/>
              </a:buClr>
              <a:buSzPts val="2300"/>
              <a:buFont typeface="Arial"/>
              <a:buNone/>
            </a:pPr>
            <a:r>
              <a:rPr lang="pt-BR" sz="2300" b="1" dirty="0">
                <a:solidFill>
                  <a:srgbClr val="107F7B"/>
                </a:solidFill>
                <a:latin typeface="Vale Sans" panose="020B0503020204030204" pitchFamily="34" charset="0"/>
              </a:rPr>
              <a:t>Itamar Vieira Junior - autor de Torto Arado</a:t>
            </a:r>
            <a:endParaRPr sz="2300" b="1" i="0" u="none" strike="noStrike" cap="none" dirty="0">
              <a:solidFill>
                <a:srgbClr val="107F7B"/>
              </a:solidFill>
              <a:latin typeface="Vale Sans" panose="020B0503020204030204" pitchFamily="34" charset="0"/>
              <a:sym typeface="Arial"/>
            </a:endParaRPr>
          </a:p>
        </p:txBody>
      </p:sp>
      <p:pic>
        <p:nvPicPr>
          <p:cNvPr id="184" name="Google Shape;184;p37"/>
          <p:cNvPicPr preferRelativeResize="0"/>
          <p:nvPr/>
        </p:nvPicPr>
        <p:blipFill rotWithShape="1">
          <a:blip r:embed="rId3">
            <a:alphaModFix/>
          </a:blip>
          <a:srcRect l="49010"/>
          <a:stretch/>
        </p:blipFill>
        <p:spPr>
          <a:xfrm>
            <a:off x="808012" y="1312815"/>
            <a:ext cx="4049684" cy="2822400"/>
          </a:xfrm>
          <a:prstGeom prst="rect">
            <a:avLst/>
          </a:prstGeom>
          <a:noFill/>
          <a:ln>
            <a:noFill/>
          </a:ln>
        </p:spPr>
      </p:pic>
      <p:pic>
        <p:nvPicPr>
          <p:cNvPr id="185" name="Google Shape;185;p37"/>
          <p:cNvPicPr preferRelativeResize="0"/>
          <p:nvPr/>
        </p:nvPicPr>
        <p:blipFill>
          <a:blip r:embed="rId4">
            <a:alphaModFix/>
          </a:blip>
          <a:stretch>
            <a:fillRect/>
          </a:stretch>
        </p:blipFill>
        <p:spPr>
          <a:xfrm>
            <a:off x="6071847" y="3127194"/>
            <a:ext cx="2943878" cy="1875700"/>
          </a:xfrm>
          <a:prstGeom prst="rect">
            <a:avLst/>
          </a:prstGeom>
          <a:noFill/>
          <a:ln>
            <a:noFill/>
          </a:ln>
        </p:spPr>
      </p:pic>
      <p:sp>
        <p:nvSpPr>
          <p:cNvPr id="186" name="Google Shape;186;p37"/>
          <p:cNvSpPr txBox="1"/>
          <p:nvPr/>
        </p:nvSpPr>
        <p:spPr>
          <a:xfrm>
            <a:off x="317800" y="4405350"/>
            <a:ext cx="50301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t-BR" sz="1200" dirty="0">
                <a:solidFill>
                  <a:srgbClr val="107F7B"/>
                </a:solidFill>
                <a:latin typeface="Vale Sans" panose="020B0503020204030204" pitchFamily="34" charset="0"/>
              </a:rPr>
              <a:t>Retirado de: https://todavialivros.com.br/livros/doramar-ou-a-odisseia-historias</a:t>
            </a:r>
            <a:endParaRPr sz="1200" dirty="0">
              <a:solidFill>
                <a:srgbClr val="107F7B"/>
              </a:solidFill>
              <a:latin typeface="Vale Sans" panose="020B0503020204030204" pitchFamily="34" charset="0"/>
            </a:endParaRPr>
          </a:p>
        </p:txBody>
      </p:sp>
      <p:pic>
        <p:nvPicPr>
          <p:cNvPr id="187" name="Google Shape;187;p37"/>
          <p:cNvPicPr preferRelativeResize="0"/>
          <p:nvPr/>
        </p:nvPicPr>
        <p:blipFill>
          <a:blip r:embed="rId5">
            <a:alphaModFix/>
          </a:blip>
          <a:stretch>
            <a:fillRect/>
          </a:stretch>
        </p:blipFill>
        <p:spPr>
          <a:xfrm>
            <a:off x="7078575" y="152400"/>
            <a:ext cx="1842038" cy="282239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8"/>
          <p:cNvSpPr txBox="1"/>
          <p:nvPr/>
        </p:nvSpPr>
        <p:spPr>
          <a:xfrm>
            <a:off x="160751" y="222475"/>
            <a:ext cx="5641500" cy="820200"/>
          </a:xfrm>
          <a:prstGeom prst="rect">
            <a:avLst/>
          </a:prstGeom>
          <a:noFill/>
          <a:ln>
            <a:noFill/>
          </a:ln>
        </p:spPr>
        <p:txBody>
          <a:bodyPr spcFirstLastPara="1" wrap="square" lIns="68575" tIns="34275" rIns="68575" bIns="34275" anchor="t" anchorCtr="0">
            <a:normAutofit/>
          </a:bodyPr>
          <a:lstStyle/>
          <a:p>
            <a:pPr marL="0" marR="0" lvl="0" indent="0" algn="l" rtl="0">
              <a:lnSpc>
                <a:spcPct val="100000"/>
              </a:lnSpc>
              <a:spcBef>
                <a:spcPts val="0"/>
              </a:spcBef>
              <a:spcAft>
                <a:spcPts val="0"/>
              </a:spcAft>
              <a:buClr>
                <a:srgbClr val="000000"/>
              </a:buClr>
              <a:buSzPts val="2300"/>
              <a:buFont typeface="Arial"/>
              <a:buNone/>
            </a:pPr>
            <a:r>
              <a:rPr lang="pt-BR" sz="2300" b="1" dirty="0">
                <a:solidFill>
                  <a:srgbClr val="107F7B"/>
                </a:solidFill>
                <a:latin typeface="Vale Sans" panose="020B0503020204030204" pitchFamily="34" charset="0"/>
              </a:rPr>
              <a:t>Leitura </a:t>
            </a:r>
            <a:r>
              <a:rPr lang="pt-BR" sz="2300" b="1" i="0" u="none" strike="noStrike" cap="none" dirty="0">
                <a:solidFill>
                  <a:srgbClr val="107F7B"/>
                </a:solidFill>
                <a:latin typeface="Vale Sans" panose="020B0503020204030204" pitchFamily="34" charset="0"/>
                <a:sym typeface="Arial"/>
              </a:rPr>
              <a:t>literária -</a:t>
            </a:r>
            <a:r>
              <a:rPr lang="pt-BR" sz="2300" b="1" dirty="0">
                <a:solidFill>
                  <a:srgbClr val="107F7B"/>
                </a:solidFill>
                <a:latin typeface="Vale Sans" panose="020B0503020204030204" pitchFamily="34" charset="0"/>
              </a:rPr>
              <a:t> Itamar Vieira Júnior </a:t>
            </a:r>
            <a:endParaRPr sz="2300" b="1" dirty="0">
              <a:solidFill>
                <a:srgbClr val="107F7B"/>
              </a:solidFill>
              <a:latin typeface="Vale Sans" panose="020B0503020204030204" pitchFamily="34" charset="0"/>
            </a:endParaRPr>
          </a:p>
          <a:p>
            <a:pPr marL="0" marR="0" lvl="0" indent="0" algn="l" rtl="0">
              <a:lnSpc>
                <a:spcPct val="100000"/>
              </a:lnSpc>
              <a:spcBef>
                <a:spcPts val="0"/>
              </a:spcBef>
              <a:spcAft>
                <a:spcPts val="0"/>
              </a:spcAft>
              <a:buClr>
                <a:srgbClr val="000000"/>
              </a:buClr>
              <a:buSzPts val="2300"/>
              <a:buFont typeface="Arial"/>
              <a:buNone/>
            </a:pPr>
            <a:r>
              <a:rPr lang="pt-BR" sz="2300" b="1" dirty="0">
                <a:solidFill>
                  <a:srgbClr val="107F7B"/>
                </a:solidFill>
                <a:latin typeface="Vale Sans" panose="020B0503020204030204" pitchFamily="34" charset="0"/>
              </a:rPr>
              <a:t>“</a:t>
            </a:r>
            <a:r>
              <a:rPr lang="pt-BR" sz="2300" b="1" dirty="0" err="1">
                <a:solidFill>
                  <a:srgbClr val="107F7B"/>
                </a:solidFill>
                <a:latin typeface="Vale Sans" panose="020B0503020204030204" pitchFamily="34" charset="0"/>
              </a:rPr>
              <a:t>Doramar</a:t>
            </a:r>
            <a:r>
              <a:rPr lang="pt-BR" sz="2300" b="1" dirty="0">
                <a:solidFill>
                  <a:srgbClr val="107F7B"/>
                </a:solidFill>
                <a:latin typeface="Vale Sans" panose="020B0503020204030204" pitchFamily="34" charset="0"/>
              </a:rPr>
              <a:t> ou a Odisseia”.</a:t>
            </a:r>
            <a:endParaRPr sz="2300" b="1" i="0" u="none" strike="noStrike" cap="none" dirty="0">
              <a:solidFill>
                <a:srgbClr val="107F7B"/>
              </a:solidFill>
              <a:latin typeface="Vale Sans" panose="020B0503020204030204" pitchFamily="34" charset="0"/>
              <a:sym typeface="Arial"/>
            </a:endParaRPr>
          </a:p>
        </p:txBody>
      </p:sp>
      <p:pic>
        <p:nvPicPr>
          <p:cNvPr id="193" name="Google Shape;193;p38"/>
          <p:cNvPicPr preferRelativeResize="0"/>
          <p:nvPr/>
        </p:nvPicPr>
        <p:blipFill rotWithShape="1">
          <a:blip r:embed="rId3">
            <a:alphaModFix/>
          </a:blip>
          <a:srcRect r="49269"/>
          <a:stretch/>
        </p:blipFill>
        <p:spPr>
          <a:xfrm>
            <a:off x="838338" y="1249902"/>
            <a:ext cx="3989026" cy="2794425"/>
          </a:xfrm>
          <a:prstGeom prst="rect">
            <a:avLst/>
          </a:prstGeom>
          <a:noFill/>
          <a:ln>
            <a:noFill/>
          </a:ln>
        </p:spPr>
      </p:pic>
      <p:pic>
        <p:nvPicPr>
          <p:cNvPr id="194" name="Google Shape;194;p38"/>
          <p:cNvPicPr preferRelativeResize="0"/>
          <p:nvPr/>
        </p:nvPicPr>
        <p:blipFill>
          <a:blip r:embed="rId4">
            <a:alphaModFix/>
          </a:blip>
          <a:stretch>
            <a:fillRect/>
          </a:stretch>
        </p:blipFill>
        <p:spPr>
          <a:xfrm>
            <a:off x="6156773" y="106673"/>
            <a:ext cx="1808729" cy="2794425"/>
          </a:xfrm>
          <a:prstGeom prst="rect">
            <a:avLst/>
          </a:prstGeom>
          <a:noFill/>
          <a:ln>
            <a:noFill/>
          </a:ln>
        </p:spPr>
      </p:pic>
      <p:pic>
        <p:nvPicPr>
          <p:cNvPr id="195" name="Google Shape;195;p38"/>
          <p:cNvPicPr preferRelativeResize="0"/>
          <p:nvPr/>
        </p:nvPicPr>
        <p:blipFill>
          <a:blip r:embed="rId5">
            <a:alphaModFix/>
          </a:blip>
          <a:stretch>
            <a:fillRect/>
          </a:stretch>
        </p:blipFill>
        <p:spPr>
          <a:xfrm>
            <a:off x="6071847" y="3127194"/>
            <a:ext cx="2943878" cy="1875700"/>
          </a:xfrm>
          <a:prstGeom prst="rect">
            <a:avLst/>
          </a:prstGeom>
          <a:noFill/>
          <a:ln>
            <a:noFill/>
          </a:ln>
        </p:spPr>
      </p:pic>
      <p:sp>
        <p:nvSpPr>
          <p:cNvPr id="196" name="Google Shape;196;p38"/>
          <p:cNvSpPr txBox="1"/>
          <p:nvPr/>
        </p:nvSpPr>
        <p:spPr>
          <a:xfrm>
            <a:off x="317800" y="4405350"/>
            <a:ext cx="50301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t-BR" sz="1200" dirty="0">
                <a:solidFill>
                  <a:srgbClr val="107F7B"/>
                </a:solidFill>
                <a:latin typeface="Vale Sans" panose="020B0503020204030204" pitchFamily="34" charset="0"/>
              </a:rPr>
              <a:t>Retirado de: https://todavialivros.com.br/livros/doramar-ou-a-odisseia-historias</a:t>
            </a:r>
            <a:endParaRPr sz="1200" dirty="0">
              <a:solidFill>
                <a:srgbClr val="107F7B"/>
              </a:solidFill>
              <a:latin typeface="Vale Sans" panose="020B0503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39"/>
          <p:cNvSpPr/>
          <p:nvPr/>
        </p:nvSpPr>
        <p:spPr>
          <a:xfrm>
            <a:off x="0" y="0"/>
            <a:ext cx="9144000" cy="5143500"/>
          </a:xfrm>
          <a:prstGeom prst="rect">
            <a:avLst/>
          </a:prstGeom>
          <a:solidFill>
            <a:srgbClr val="107F7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03" name="Google Shape;203;p39"/>
          <p:cNvSpPr txBox="1"/>
          <p:nvPr/>
        </p:nvSpPr>
        <p:spPr>
          <a:xfrm>
            <a:off x="686907" y="3132319"/>
            <a:ext cx="6816600" cy="8583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FFFFFF"/>
              </a:buClr>
              <a:buSzPts val="3800"/>
              <a:buFont typeface="Arial"/>
              <a:buNone/>
            </a:pPr>
            <a:r>
              <a:rPr lang="pt-BR" sz="3600" b="1" dirty="0">
                <a:solidFill>
                  <a:srgbClr val="FFFFFF"/>
                </a:solidFill>
                <a:latin typeface="Vale Sans" panose="020B0503020204030204" pitchFamily="34" charset="0"/>
              </a:rPr>
              <a:t>Compartilhamento de práticas</a:t>
            </a:r>
            <a:endParaRPr sz="900" b="0" i="0" u="none" strike="noStrike" cap="none" dirty="0">
              <a:solidFill>
                <a:srgbClr val="000000"/>
              </a:solidFill>
              <a:latin typeface="Vale Sans" panose="020B0503020204030204" pitchFamily="34" charset="0"/>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40"/>
          <p:cNvSpPr txBox="1">
            <a:spLocks noGrp="1"/>
          </p:cNvSpPr>
          <p:nvPr>
            <p:ph type="ctrTitle"/>
          </p:nvPr>
        </p:nvSpPr>
        <p:spPr>
          <a:xfrm>
            <a:off x="282603" y="0"/>
            <a:ext cx="4826100" cy="6024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SzPts val="2300"/>
              <a:buNone/>
            </a:pPr>
            <a:r>
              <a:rPr lang="pt-BR" sz="2000" b="1" dirty="0">
                <a:solidFill>
                  <a:srgbClr val="007E79"/>
                </a:solidFill>
                <a:latin typeface="Vale Sans" panose="020B0503020204030204" pitchFamily="34" charset="0"/>
                <a:ea typeface="Arial"/>
                <a:cs typeface="Arial"/>
                <a:sym typeface="Arial"/>
              </a:rPr>
              <a:t>Compartilhamento de práticas</a:t>
            </a:r>
            <a:endParaRPr sz="2000" b="1" dirty="0">
              <a:solidFill>
                <a:srgbClr val="007E79"/>
              </a:solidFill>
              <a:latin typeface="Vale Sans" panose="020B0503020204030204" pitchFamily="34" charset="0"/>
              <a:ea typeface="Arial"/>
              <a:cs typeface="Arial"/>
              <a:sym typeface="Arial"/>
            </a:endParaRPr>
          </a:p>
        </p:txBody>
      </p:sp>
      <p:sp>
        <p:nvSpPr>
          <p:cNvPr id="210" name="Google Shape;210;p40"/>
          <p:cNvSpPr txBox="1">
            <a:spLocks noGrp="1"/>
          </p:cNvSpPr>
          <p:nvPr>
            <p:ph type="body" idx="1"/>
          </p:nvPr>
        </p:nvSpPr>
        <p:spPr>
          <a:xfrm>
            <a:off x="109075" y="449950"/>
            <a:ext cx="9034800" cy="4322700"/>
          </a:xfrm>
          <a:prstGeom prst="rect">
            <a:avLst/>
          </a:prstGeom>
          <a:noFill/>
          <a:ln>
            <a:noFill/>
          </a:ln>
        </p:spPr>
        <p:txBody>
          <a:bodyPr spcFirstLastPara="1" wrap="square" lIns="68575" tIns="34275" rIns="68575" bIns="34275" anchor="t" anchorCtr="0">
            <a:noAutofit/>
          </a:bodyPr>
          <a:lstStyle/>
          <a:p>
            <a:pPr marL="0" marR="0" lvl="0" indent="0" algn="just" rtl="0">
              <a:lnSpc>
                <a:spcPct val="115000"/>
              </a:lnSpc>
              <a:spcBef>
                <a:spcPts val="0"/>
              </a:spcBef>
              <a:spcAft>
                <a:spcPts val="0"/>
              </a:spcAft>
              <a:buNone/>
            </a:pPr>
            <a:r>
              <a:rPr lang="pt-BR" sz="1800" dirty="0">
                <a:solidFill>
                  <a:srgbClr val="006666"/>
                </a:solidFill>
              </a:rPr>
              <a:t>1- Comente como você realizou a sequência de leitura de biografias de mulheres negras com seus estudantes: quais encaminhamentos e intervenções foram feitos para apoiar o processo de leitura comparativa das duas biografias? Quais desafios e potenciais você destacou em seu registro reflexivo? </a:t>
            </a:r>
            <a:endParaRPr sz="1800" dirty="0">
              <a:solidFill>
                <a:srgbClr val="006666"/>
              </a:solidFill>
            </a:endParaRPr>
          </a:p>
          <a:p>
            <a:pPr marL="0" marR="0" lvl="0" indent="0" algn="just" rtl="0">
              <a:lnSpc>
                <a:spcPct val="115000"/>
              </a:lnSpc>
              <a:spcBef>
                <a:spcPts val="0"/>
              </a:spcBef>
              <a:spcAft>
                <a:spcPts val="0"/>
              </a:spcAft>
              <a:buNone/>
            </a:pPr>
            <a:r>
              <a:rPr lang="pt-BR" sz="1800" dirty="0">
                <a:solidFill>
                  <a:srgbClr val="FF0000"/>
                </a:solidFill>
              </a:rPr>
              <a:t>O que facilitou foi a interdisciplinaridade - por conta do tempo - História/ LP</a:t>
            </a:r>
            <a:endParaRPr sz="1800" dirty="0">
              <a:solidFill>
                <a:srgbClr val="FF0000"/>
              </a:solidFill>
            </a:endParaRPr>
          </a:p>
          <a:p>
            <a:pPr marL="0" marR="0" lvl="0" indent="0" algn="just" rtl="0">
              <a:lnSpc>
                <a:spcPct val="115000"/>
              </a:lnSpc>
              <a:spcBef>
                <a:spcPts val="0"/>
              </a:spcBef>
              <a:spcAft>
                <a:spcPts val="0"/>
              </a:spcAft>
              <a:buNone/>
            </a:pPr>
            <a:r>
              <a:rPr lang="pt-BR" sz="1800" dirty="0">
                <a:solidFill>
                  <a:srgbClr val="FF0000"/>
                </a:solidFill>
              </a:rPr>
              <a:t>Comparação entre as biografias - interesse pelo cordel - linguagem facilita</a:t>
            </a:r>
            <a:endParaRPr sz="1800" dirty="0">
              <a:solidFill>
                <a:srgbClr val="FF0000"/>
              </a:solidFill>
            </a:endParaRPr>
          </a:p>
          <a:p>
            <a:pPr marL="0" marR="0" lvl="0" indent="0" algn="just" rtl="0">
              <a:lnSpc>
                <a:spcPct val="115000"/>
              </a:lnSpc>
              <a:spcBef>
                <a:spcPts val="0"/>
              </a:spcBef>
              <a:spcAft>
                <a:spcPts val="0"/>
              </a:spcAft>
              <a:buNone/>
            </a:pPr>
            <a:r>
              <a:rPr lang="pt-BR" sz="1800" dirty="0">
                <a:solidFill>
                  <a:srgbClr val="FF0000"/>
                </a:solidFill>
              </a:rPr>
              <a:t>Produção de autobiografia</a:t>
            </a:r>
            <a:endParaRPr sz="1800" dirty="0">
              <a:solidFill>
                <a:srgbClr val="FF0000"/>
              </a:solidFill>
            </a:endParaRPr>
          </a:p>
          <a:p>
            <a:pPr marL="0" marR="0" lvl="0" indent="0" algn="just" rtl="0">
              <a:lnSpc>
                <a:spcPct val="115000"/>
              </a:lnSpc>
              <a:spcBef>
                <a:spcPts val="0"/>
              </a:spcBef>
              <a:spcAft>
                <a:spcPts val="0"/>
              </a:spcAft>
              <a:buNone/>
            </a:pPr>
            <a:r>
              <a:rPr lang="pt-BR" sz="1800" dirty="0">
                <a:solidFill>
                  <a:srgbClr val="FF0000"/>
                </a:solidFill>
              </a:rPr>
              <a:t>Trabalharam discurso direto e indireto - usaram nas provas e avaliações</a:t>
            </a:r>
            <a:endParaRPr sz="1800" dirty="0">
              <a:solidFill>
                <a:srgbClr val="FF0000"/>
              </a:solidFill>
            </a:endParaRPr>
          </a:p>
          <a:p>
            <a:pPr marL="0" marR="0" lvl="0" indent="0" algn="just" rtl="0">
              <a:lnSpc>
                <a:spcPct val="115000"/>
              </a:lnSpc>
              <a:spcBef>
                <a:spcPts val="0"/>
              </a:spcBef>
              <a:spcAft>
                <a:spcPts val="0"/>
              </a:spcAft>
              <a:buNone/>
            </a:pPr>
            <a:r>
              <a:rPr lang="pt-BR" sz="1800" dirty="0">
                <a:solidFill>
                  <a:srgbClr val="FF0000"/>
                </a:solidFill>
              </a:rPr>
              <a:t>Grandes personalidades negras - questionário para observarem a biografia.</a:t>
            </a:r>
            <a:endParaRPr sz="1800" dirty="0">
              <a:solidFill>
                <a:srgbClr val="FF0000"/>
              </a:solidFill>
            </a:endParaRPr>
          </a:p>
          <a:p>
            <a:pPr marL="0" marR="0" lvl="0" indent="0" algn="just" rtl="0">
              <a:lnSpc>
                <a:spcPct val="115000"/>
              </a:lnSpc>
              <a:spcBef>
                <a:spcPts val="0"/>
              </a:spcBef>
              <a:spcAft>
                <a:spcPts val="0"/>
              </a:spcAft>
              <a:buNone/>
            </a:pPr>
            <a:r>
              <a:rPr lang="pt-BR" sz="1800" dirty="0">
                <a:solidFill>
                  <a:srgbClr val="FF0000"/>
                </a:solidFill>
              </a:rPr>
              <a:t>Trabalharam em grupos - escolheram uma personagem e fizeram perguntas.</a:t>
            </a:r>
            <a:endParaRPr sz="1800" dirty="0">
              <a:solidFill>
                <a:srgbClr val="FF0000"/>
              </a:solidFill>
            </a:endParaRPr>
          </a:p>
          <a:p>
            <a:pPr marL="0" marR="0" lvl="0" indent="0" algn="just" rtl="0">
              <a:lnSpc>
                <a:spcPct val="115000"/>
              </a:lnSpc>
              <a:spcBef>
                <a:spcPts val="0"/>
              </a:spcBef>
              <a:spcAft>
                <a:spcPts val="0"/>
              </a:spcAft>
              <a:buNone/>
            </a:pPr>
            <a:r>
              <a:rPr lang="pt-BR" sz="1800" dirty="0">
                <a:solidFill>
                  <a:srgbClr val="FF0000"/>
                </a:solidFill>
              </a:rPr>
              <a:t>Eles mesmos tinham que pesquisar e responder… por meio da leitura e apresentaram para os outros grupos</a:t>
            </a:r>
            <a:endParaRPr sz="1800" dirty="0">
              <a:solidFill>
                <a:srgbClr val="FF0000"/>
              </a:solidFill>
            </a:endParaRPr>
          </a:p>
          <a:p>
            <a:pPr marL="0" marR="0" lvl="0" indent="0" algn="just" rtl="0">
              <a:lnSpc>
                <a:spcPct val="115000"/>
              </a:lnSpc>
              <a:spcBef>
                <a:spcPts val="0"/>
              </a:spcBef>
              <a:spcAft>
                <a:spcPts val="0"/>
              </a:spcAft>
              <a:buNone/>
            </a:pPr>
            <a:r>
              <a:rPr lang="pt-BR" sz="1800" dirty="0">
                <a:solidFill>
                  <a:srgbClr val="FF0000"/>
                </a:solidFill>
              </a:rPr>
              <a:t>Pesquisa e escolheram para fazer resumo para exposição.</a:t>
            </a:r>
            <a:endParaRPr sz="1800" dirty="0">
              <a:solidFill>
                <a:srgbClr val="FF0000"/>
              </a:solidFill>
            </a:endParaRPr>
          </a:p>
          <a:p>
            <a:pPr marL="0" marR="0" lvl="0" indent="0" algn="just" rtl="0">
              <a:lnSpc>
                <a:spcPct val="115000"/>
              </a:lnSpc>
              <a:spcBef>
                <a:spcPts val="0"/>
              </a:spcBef>
              <a:spcAft>
                <a:spcPts val="0"/>
              </a:spcAft>
              <a:buNone/>
            </a:pPr>
            <a:endParaRPr sz="1800" dirty="0">
              <a:solidFill>
                <a:srgbClr val="FF0000"/>
              </a:solidFill>
            </a:endParaRPr>
          </a:p>
          <a:p>
            <a:pPr marL="0" marR="0" lvl="0" indent="0" algn="just" rtl="0">
              <a:lnSpc>
                <a:spcPct val="115000"/>
              </a:lnSpc>
              <a:spcBef>
                <a:spcPts val="0"/>
              </a:spcBef>
              <a:spcAft>
                <a:spcPts val="0"/>
              </a:spcAft>
              <a:buNone/>
            </a:pPr>
            <a:endParaRPr sz="1800" dirty="0">
              <a:solidFill>
                <a:srgbClr val="006666"/>
              </a:solidFill>
            </a:endParaRPr>
          </a:p>
          <a:p>
            <a:pPr marL="0" marR="0" lvl="0" indent="0" algn="just" rtl="0">
              <a:lnSpc>
                <a:spcPct val="115000"/>
              </a:lnSpc>
              <a:spcBef>
                <a:spcPts val="0"/>
              </a:spcBef>
              <a:spcAft>
                <a:spcPts val="0"/>
              </a:spcAft>
              <a:buNone/>
            </a:pPr>
            <a:endParaRPr sz="1800" dirty="0">
              <a:solidFill>
                <a:srgbClr val="006666"/>
              </a:solidFill>
            </a:endParaRPr>
          </a:p>
          <a:p>
            <a:pPr marL="0" marR="0" lvl="0" indent="0" algn="just" rtl="0">
              <a:lnSpc>
                <a:spcPct val="100000"/>
              </a:lnSpc>
              <a:spcBef>
                <a:spcPts val="0"/>
              </a:spcBef>
              <a:spcAft>
                <a:spcPts val="0"/>
              </a:spcAft>
              <a:buSzPts val="2400"/>
              <a:buNone/>
            </a:pPr>
            <a:endParaRPr sz="1500" dirty="0">
              <a:solidFill>
                <a:schemeClr val="dk2"/>
              </a:solidFill>
            </a:endParaRPr>
          </a:p>
          <a:p>
            <a:pPr marL="0" marR="0" lvl="0" indent="0" algn="just" rtl="0">
              <a:lnSpc>
                <a:spcPct val="100000"/>
              </a:lnSpc>
              <a:spcBef>
                <a:spcPts val="0"/>
              </a:spcBef>
              <a:spcAft>
                <a:spcPts val="0"/>
              </a:spcAft>
              <a:buSzPts val="2400"/>
              <a:buNone/>
            </a:pPr>
            <a:endParaRPr sz="1500" dirty="0">
              <a:solidFill>
                <a:schemeClr val="dk2"/>
              </a:solidFill>
            </a:endParaRPr>
          </a:p>
        </p:txBody>
      </p:sp>
      <p:pic>
        <p:nvPicPr>
          <p:cNvPr id="211" name="Google Shape;211;p40"/>
          <p:cNvPicPr preferRelativeResize="0"/>
          <p:nvPr/>
        </p:nvPicPr>
        <p:blipFill>
          <a:blip r:embed="rId3">
            <a:alphaModFix/>
          </a:blip>
          <a:stretch>
            <a:fillRect/>
          </a:stretch>
        </p:blipFill>
        <p:spPr>
          <a:xfrm>
            <a:off x="5249540" y="4298600"/>
            <a:ext cx="3894335" cy="789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41"/>
          <p:cNvSpPr txBox="1">
            <a:spLocks noGrp="1"/>
          </p:cNvSpPr>
          <p:nvPr>
            <p:ph type="ctrTitle"/>
          </p:nvPr>
        </p:nvSpPr>
        <p:spPr>
          <a:xfrm>
            <a:off x="282603" y="0"/>
            <a:ext cx="4826100" cy="6024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SzPts val="2300"/>
              <a:buNone/>
            </a:pPr>
            <a:r>
              <a:rPr lang="pt-BR" sz="2000" b="1" dirty="0">
                <a:solidFill>
                  <a:srgbClr val="007E79"/>
                </a:solidFill>
                <a:latin typeface="Vale Sans" panose="020B0503020204030204" pitchFamily="34" charset="0"/>
                <a:ea typeface="Arial"/>
                <a:cs typeface="Arial"/>
                <a:sym typeface="Arial"/>
              </a:rPr>
              <a:t>Compartilhamento de práticas</a:t>
            </a:r>
            <a:endParaRPr sz="2000" b="1" dirty="0">
              <a:solidFill>
                <a:srgbClr val="007E79"/>
              </a:solidFill>
              <a:latin typeface="Vale Sans" panose="020B0503020204030204" pitchFamily="34" charset="0"/>
              <a:ea typeface="Arial"/>
              <a:cs typeface="Arial"/>
              <a:sym typeface="Arial"/>
            </a:endParaRPr>
          </a:p>
        </p:txBody>
      </p:sp>
      <p:sp>
        <p:nvSpPr>
          <p:cNvPr id="218" name="Google Shape;218;p41"/>
          <p:cNvSpPr txBox="1">
            <a:spLocks noGrp="1"/>
          </p:cNvSpPr>
          <p:nvPr>
            <p:ph type="body" idx="1"/>
          </p:nvPr>
        </p:nvSpPr>
        <p:spPr>
          <a:xfrm>
            <a:off x="109075" y="449950"/>
            <a:ext cx="9034800" cy="3903900"/>
          </a:xfrm>
          <a:prstGeom prst="rect">
            <a:avLst/>
          </a:prstGeom>
          <a:noFill/>
          <a:ln>
            <a:noFill/>
          </a:ln>
        </p:spPr>
        <p:txBody>
          <a:bodyPr spcFirstLastPara="1" wrap="square" lIns="68575" tIns="34275" rIns="68575" bIns="34275" anchor="t" anchorCtr="0">
            <a:noAutofit/>
          </a:bodyPr>
          <a:lstStyle/>
          <a:p>
            <a:pPr marL="0" marR="0" lvl="0" indent="0" algn="just" rtl="0">
              <a:lnSpc>
                <a:spcPct val="115000"/>
              </a:lnSpc>
              <a:spcBef>
                <a:spcPts val="0"/>
              </a:spcBef>
              <a:spcAft>
                <a:spcPts val="0"/>
              </a:spcAft>
              <a:buNone/>
            </a:pPr>
            <a:r>
              <a:rPr lang="pt-BR" sz="1800" dirty="0">
                <a:solidFill>
                  <a:srgbClr val="006666"/>
                </a:solidFill>
              </a:rPr>
              <a:t>2- Comente o que os estudantes podem aprender em relação ao conteúdo das informações sobre as pessoas biografadas e à forma como esse conteúdo se apresenta no texto, ou seja, a linguagem escrita utilizada em cada um dos textos lidos</a:t>
            </a:r>
            <a:endParaRPr sz="1100" dirty="0">
              <a:solidFill>
                <a:schemeClr val="dk1"/>
              </a:solidFill>
            </a:endParaRPr>
          </a:p>
          <a:p>
            <a:pPr marL="0" marR="0" lvl="0" indent="0" algn="just" rtl="0">
              <a:lnSpc>
                <a:spcPct val="115000"/>
              </a:lnSpc>
              <a:spcBef>
                <a:spcPts val="0"/>
              </a:spcBef>
              <a:spcAft>
                <a:spcPts val="0"/>
              </a:spcAft>
              <a:buNone/>
            </a:pPr>
            <a:r>
              <a:rPr lang="pt-BR" sz="1600" dirty="0">
                <a:solidFill>
                  <a:srgbClr val="FF0000"/>
                </a:solidFill>
              </a:rPr>
              <a:t>Cultura local</a:t>
            </a:r>
            <a:endParaRPr sz="1600" dirty="0">
              <a:solidFill>
                <a:srgbClr val="FF0000"/>
              </a:solidFill>
            </a:endParaRPr>
          </a:p>
          <a:p>
            <a:pPr marL="0" marR="0" lvl="0" indent="0" algn="just" rtl="0">
              <a:lnSpc>
                <a:spcPct val="115000"/>
              </a:lnSpc>
              <a:spcBef>
                <a:spcPts val="0"/>
              </a:spcBef>
              <a:spcAft>
                <a:spcPts val="0"/>
              </a:spcAft>
              <a:buNone/>
            </a:pPr>
            <a:r>
              <a:rPr lang="pt-BR" sz="1600" dirty="0">
                <a:solidFill>
                  <a:srgbClr val="FF0000"/>
                </a:solidFill>
              </a:rPr>
              <a:t>Vocabulário</a:t>
            </a:r>
            <a:endParaRPr sz="1600" dirty="0">
              <a:solidFill>
                <a:srgbClr val="FF0000"/>
              </a:solidFill>
            </a:endParaRPr>
          </a:p>
          <a:p>
            <a:pPr marL="0" marR="0" lvl="0" indent="0" algn="just" rtl="0">
              <a:lnSpc>
                <a:spcPct val="115000"/>
              </a:lnSpc>
              <a:spcBef>
                <a:spcPts val="0"/>
              </a:spcBef>
              <a:spcAft>
                <a:spcPts val="0"/>
              </a:spcAft>
              <a:buNone/>
            </a:pPr>
            <a:r>
              <a:rPr lang="pt-BR" sz="1600" dirty="0">
                <a:solidFill>
                  <a:srgbClr val="FF0000"/>
                </a:solidFill>
              </a:rPr>
              <a:t>Regiões brasileiras</a:t>
            </a:r>
            <a:endParaRPr sz="1600" dirty="0">
              <a:solidFill>
                <a:srgbClr val="FF0000"/>
              </a:solidFill>
            </a:endParaRPr>
          </a:p>
          <a:p>
            <a:pPr marL="0" marR="0" lvl="0" indent="0" algn="just" rtl="0">
              <a:lnSpc>
                <a:spcPct val="115000"/>
              </a:lnSpc>
              <a:spcBef>
                <a:spcPts val="0"/>
              </a:spcBef>
              <a:spcAft>
                <a:spcPts val="0"/>
              </a:spcAft>
              <a:buNone/>
            </a:pPr>
            <a:r>
              <a:rPr lang="pt-BR" sz="1600" dirty="0">
                <a:solidFill>
                  <a:srgbClr val="FF0000"/>
                </a:solidFill>
              </a:rPr>
              <a:t>Estilo escrito da linguagem - escrita</a:t>
            </a:r>
            <a:endParaRPr sz="1600" dirty="0">
              <a:solidFill>
                <a:srgbClr val="FF0000"/>
              </a:solidFill>
            </a:endParaRPr>
          </a:p>
          <a:p>
            <a:pPr marL="0" marR="0" lvl="0" indent="0" algn="just" rtl="0">
              <a:lnSpc>
                <a:spcPct val="115000"/>
              </a:lnSpc>
              <a:spcBef>
                <a:spcPts val="0"/>
              </a:spcBef>
              <a:spcAft>
                <a:spcPts val="0"/>
              </a:spcAft>
              <a:buNone/>
            </a:pPr>
            <a:r>
              <a:rPr lang="pt-BR" sz="1600" dirty="0">
                <a:solidFill>
                  <a:srgbClr val="FF0000"/>
                </a:solidFill>
              </a:rPr>
              <a:t>Dentro do conteúdo do bimestre</a:t>
            </a:r>
            <a:endParaRPr sz="1600" dirty="0">
              <a:solidFill>
                <a:srgbClr val="FF0000"/>
              </a:solidFill>
            </a:endParaRPr>
          </a:p>
          <a:p>
            <a:pPr marL="0" marR="0" lvl="0" indent="0" algn="just" rtl="0">
              <a:lnSpc>
                <a:spcPct val="115000"/>
              </a:lnSpc>
              <a:spcBef>
                <a:spcPts val="0"/>
              </a:spcBef>
              <a:spcAft>
                <a:spcPts val="0"/>
              </a:spcAft>
              <a:buNone/>
            </a:pPr>
            <a:r>
              <a:rPr lang="pt-BR" sz="1600" dirty="0">
                <a:solidFill>
                  <a:srgbClr val="FF0000"/>
                </a:solidFill>
              </a:rPr>
              <a:t>Comparação de um texto com outro</a:t>
            </a:r>
            <a:endParaRPr sz="1600" dirty="0">
              <a:solidFill>
                <a:srgbClr val="FF0000"/>
              </a:solidFill>
            </a:endParaRPr>
          </a:p>
          <a:p>
            <a:pPr marL="0" marR="0" lvl="0" indent="0" algn="just" rtl="0">
              <a:lnSpc>
                <a:spcPct val="115000"/>
              </a:lnSpc>
              <a:spcBef>
                <a:spcPts val="0"/>
              </a:spcBef>
              <a:spcAft>
                <a:spcPts val="0"/>
              </a:spcAft>
              <a:buNone/>
            </a:pPr>
            <a:r>
              <a:rPr lang="pt-BR" sz="1600" dirty="0">
                <a:solidFill>
                  <a:srgbClr val="FF0000"/>
                </a:solidFill>
              </a:rPr>
              <a:t>Características estrutura gênero textual</a:t>
            </a:r>
            <a:endParaRPr sz="1600" dirty="0">
              <a:solidFill>
                <a:srgbClr val="FF0000"/>
              </a:solidFill>
            </a:endParaRPr>
          </a:p>
          <a:p>
            <a:pPr marL="0" lvl="0" indent="0" algn="just" rtl="0">
              <a:lnSpc>
                <a:spcPct val="115000"/>
              </a:lnSpc>
              <a:spcBef>
                <a:spcPts val="0"/>
              </a:spcBef>
              <a:spcAft>
                <a:spcPts val="0"/>
              </a:spcAft>
              <a:buClr>
                <a:schemeClr val="dk1"/>
              </a:buClr>
              <a:buSzPts val="1100"/>
              <a:buFont typeface="Arial"/>
              <a:buNone/>
            </a:pPr>
            <a:r>
              <a:rPr lang="pt-BR" sz="1600" dirty="0">
                <a:solidFill>
                  <a:srgbClr val="FF0000"/>
                </a:solidFill>
              </a:rPr>
              <a:t>Comparação entre as biografias - interesse pelo cordel - linguagem facilita</a:t>
            </a:r>
            <a:endParaRPr sz="1600" dirty="0">
              <a:solidFill>
                <a:srgbClr val="FF0000"/>
              </a:solidFill>
            </a:endParaRPr>
          </a:p>
          <a:p>
            <a:pPr marL="0" lvl="0" indent="0" algn="just" rtl="0">
              <a:lnSpc>
                <a:spcPct val="115000"/>
              </a:lnSpc>
              <a:spcBef>
                <a:spcPts val="0"/>
              </a:spcBef>
              <a:spcAft>
                <a:spcPts val="0"/>
              </a:spcAft>
              <a:buClr>
                <a:schemeClr val="dk1"/>
              </a:buClr>
              <a:buSzPts val="1100"/>
              <a:buFont typeface="Arial"/>
              <a:buNone/>
            </a:pPr>
            <a:r>
              <a:rPr lang="pt-BR" sz="1600" dirty="0">
                <a:solidFill>
                  <a:srgbClr val="FF0000"/>
                </a:solidFill>
              </a:rPr>
              <a:t>Produção de autobiografia</a:t>
            </a:r>
            <a:endParaRPr sz="1600" dirty="0">
              <a:solidFill>
                <a:srgbClr val="FF0000"/>
              </a:solidFill>
            </a:endParaRPr>
          </a:p>
          <a:p>
            <a:pPr marL="0" lvl="0" indent="0" algn="just" rtl="0">
              <a:lnSpc>
                <a:spcPct val="115000"/>
              </a:lnSpc>
              <a:spcBef>
                <a:spcPts val="0"/>
              </a:spcBef>
              <a:spcAft>
                <a:spcPts val="0"/>
              </a:spcAft>
              <a:buClr>
                <a:schemeClr val="dk1"/>
              </a:buClr>
              <a:buSzPts val="1100"/>
              <a:buFont typeface="Arial"/>
              <a:buNone/>
            </a:pPr>
            <a:r>
              <a:rPr lang="pt-BR" sz="1600" dirty="0">
                <a:solidFill>
                  <a:srgbClr val="FF0000"/>
                </a:solidFill>
              </a:rPr>
              <a:t>Trabalharam discurso direto e indireto - usaram nas provas e avaliações</a:t>
            </a:r>
            <a:endParaRPr sz="1600" dirty="0">
              <a:solidFill>
                <a:srgbClr val="FF0000"/>
              </a:solidFill>
            </a:endParaRPr>
          </a:p>
          <a:p>
            <a:pPr marL="0" marR="0" lvl="0" indent="0" algn="just" rtl="0">
              <a:lnSpc>
                <a:spcPct val="115000"/>
              </a:lnSpc>
              <a:spcBef>
                <a:spcPts val="0"/>
              </a:spcBef>
              <a:spcAft>
                <a:spcPts val="0"/>
              </a:spcAft>
              <a:buNone/>
            </a:pPr>
            <a:endParaRPr sz="1800" dirty="0">
              <a:solidFill>
                <a:srgbClr val="FF0000"/>
              </a:solidFill>
            </a:endParaRPr>
          </a:p>
          <a:p>
            <a:pPr marL="0" marR="0" lvl="0" indent="0" algn="just" rtl="0">
              <a:lnSpc>
                <a:spcPct val="115000"/>
              </a:lnSpc>
              <a:spcBef>
                <a:spcPts val="0"/>
              </a:spcBef>
              <a:spcAft>
                <a:spcPts val="0"/>
              </a:spcAft>
              <a:buNone/>
            </a:pPr>
            <a:endParaRPr sz="1100" dirty="0">
              <a:solidFill>
                <a:schemeClr val="dk1"/>
              </a:solidFill>
            </a:endParaRPr>
          </a:p>
          <a:p>
            <a:pPr marL="0" marR="0" lvl="0" indent="0" algn="just" rtl="0">
              <a:lnSpc>
                <a:spcPct val="115000"/>
              </a:lnSpc>
              <a:spcBef>
                <a:spcPts val="0"/>
              </a:spcBef>
              <a:spcAft>
                <a:spcPts val="0"/>
              </a:spcAft>
              <a:buNone/>
            </a:pPr>
            <a:endParaRPr sz="1100" dirty="0">
              <a:solidFill>
                <a:schemeClr val="dk1"/>
              </a:solidFill>
            </a:endParaRPr>
          </a:p>
          <a:p>
            <a:pPr marL="0" marR="0" lvl="0" indent="0" algn="just" rtl="0">
              <a:lnSpc>
                <a:spcPct val="115000"/>
              </a:lnSpc>
              <a:spcBef>
                <a:spcPts val="0"/>
              </a:spcBef>
              <a:spcAft>
                <a:spcPts val="0"/>
              </a:spcAft>
              <a:buNone/>
            </a:pPr>
            <a:endParaRPr sz="1100" dirty="0">
              <a:solidFill>
                <a:schemeClr val="dk1"/>
              </a:solidFill>
            </a:endParaRPr>
          </a:p>
          <a:p>
            <a:pPr marL="0" marR="0" lvl="0" indent="0" algn="just" rtl="0">
              <a:lnSpc>
                <a:spcPct val="115000"/>
              </a:lnSpc>
              <a:spcBef>
                <a:spcPts val="0"/>
              </a:spcBef>
              <a:spcAft>
                <a:spcPts val="0"/>
              </a:spcAft>
              <a:buNone/>
            </a:pPr>
            <a:endParaRPr sz="1100" dirty="0">
              <a:solidFill>
                <a:schemeClr val="dk1"/>
              </a:solidFill>
            </a:endParaRPr>
          </a:p>
          <a:p>
            <a:pPr marL="0" marR="0" lvl="0" indent="0" algn="just" rtl="0">
              <a:lnSpc>
                <a:spcPct val="115000"/>
              </a:lnSpc>
              <a:spcBef>
                <a:spcPts val="0"/>
              </a:spcBef>
              <a:spcAft>
                <a:spcPts val="0"/>
              </a:spcAft>
              <a:buNone/>
            </a:pPr>
            <a:endParaRPr sz="1100" dirty="0">
              <a:solidFill>
                <a:schemeClr val="dk1"/>
              </a:solidFill>
            </a:endParaRPr>
          </a:p>
          <a:p>
            <a:pPr marL="0" marR="0" lvl="0" indent="0" algn="just" rtl="0">
              <a:lnSpc>
                <a:spcPct val="115000"/>
              </a:lnSpc>
              <a:spcBef>
                <a:spcPts val="0"/>
              </a:spcBef>
              <a:spcAft>
                <a:spcPts val="0"/>
              </a:spcAft>
              <a:buNone/>
            </a:pPr>
            <a:endParaRPr sz="1100" dirty="0">
              <a:solidFill>
                <a:schemeClr val="dk1"/>
              </a:solidFill>
            </a:endParaRPr>
          </a:p>
          <a:p>
            <a:pPr marL="0" marR="0" lvl="0" indent="0" algn="just" rtl="0">
              <a:lnSpc>
                <a:spcPct val="115000"/>
              </a:lnSpc>
              <a:spcBef>
                <a:spcPts val="0"/>
              </a:spcBef>
              <a:spcAft>
                <a:spcPts val="0"/>
              </a:spcAft>
              <a:buNone/>
            </a:pPr>
            <a:endParaRPr sz="1100" dirty="0">
              <a:solidFill>
                <a:schemeClr val="dk1"/>
              </a:solidFill>
            </a:endParaRPr>
          </a:p>
          <a:p>
            <a:pPr marL="0" marR="0" lvl="0" indent="0" algn="just" rtl="0">
              <a:lnSpc>
                <a:spcPct val="115000"/>
              </a:lnSpc>
              <a:spcBef>
                <a:spcPts val="0"/>
              </a:spcBef>
              <a:spcAft>
                <a:spcPts val="0"/>
              </a:spcAft>
              <a:buNone/>
            </a:pPr>
            <a:endParaRPr sz="1100" dirty="0">
              <a:solidFill>
                <a:schemeClr val="dk1"/>
              </a:solidFill>
            </a:endParaRPr>
          </a:p>
          <a:p>
            <a:pPr marL="0" marR="0" lvl="0" indent="0" algn="just" rtl="0">
              <a:lnSpc>
                <a:spcPct val="115000"/>
              </a:lnSpc>
              <a:spcBef>
                <a:spcPts val="0"/>
              </a:spcBef>
              <a:spcAft>
                <a:spcPts val="0"/>
              </a:spcAft>
              <a:buNone/>
            </a:pPr>
            <a:endParaRPr sz="1100" dirty="0">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pt-BR" sz="1800" b="1" dirty="0" err="1">
                <a:solidFill>
                  <a:srgbClr val="006666"/>
                </a:solidFill>
              </a:rPr>
              <a:t>Obs</a:t>
            </a:r>
            <a:r>
              <a:rPr lang="pt-BR" sz="1800" b="1" dirty="0">
                <a:solidFill>
                  <a:srgbClr val="006666"/>
                </a:solidFill>
              </a:rPr>
              <a:t>: uma pessoa do grupo será responsável por registrar e compartilhar a discussão realizada com o restante do grupo de forma sucinta.</a:t>
            </a:r>
            <a:endParaRPr sz="1800" dirty="0">
              <a:solidFill>
                <a:srgbClr val="006666"/>
              </a:solidFill>
            </a:endParaRPr>
          </a:p>
          <a:p>
            <a:pPr marL="0" marR="0" lvl="0" indent="0" algn="just" rtl="0">
              <a:lnSpc>
                <a:spcPct val="115000"/>
              </a:lnSpc>
              <a:spcBef>
                <a:spcPts val="0"/>
              </a:spcBef>
              <a:spcAft>
                <a:spcPts val="0"/>
              </a:spcAft>
              <a:buNone/>
            </a:pPr>
            <a:endParaRPr sz="1800" dirty="0">
              <a:solidFill>
                <a:srgbClr val="006666"/>
              </a:solidFill>
            </a:endParaRPr>
          </a:p>
          <a:p>
            <a:pPr marL="0" marR="0" lvl="0" indent="0" algn="just" rtl="0">
              <a:lnSpc>
                <a:spcPct val="100000"/>
              </a:lnSpc>
              <a:spcBef>
                <a:spcPts val="0"/>
              </a:spcBef>
              <a:spcAft>
                <a:spcPts val="0"/>
              </a:spcAft>
              <a:buSzPts val="2400"/>
              <a:buNone/>
            </a:pPr>
            <a:endParaRPr sz="1500" dirty="0">
              <a:solidFill>
                <a:schemeClr val="dk2"/>
              </a:solidFill>
            </a:endParaRPr>
          </a:p>
          <a:p>
            <a:pPr marL="0" marR="0" lvl="0" indent="0" algn="just" rtl="0">
              <a:lnSpc>
                <a:spcPct val="100000"/>
              </a:lnSpc>
              <a:spcBef>
                <a:spcPts val="0"/>
              </a:spcBef>
              <a:spcAft>
                <a:spcPts val="0"/>
              </a:spcAft>
              <a:buSzPts val="2400"/>
              <a:buNone/>
            </a:pPr>
            <a:endParaRPr sz="1500" dirty="0">
              <a:solidFill>
                <a:schemeClr val="dk2"/>
              </a:solidFill>
            </a:endParaRPr>
          </a:p>
        </p:txBody>
      </p:sp>
      <p:pic>
        <p:nvPicPr>
          <p:cNvPr id="219" name="Google Shape;219;p41"/>
          <p:cNvPicPr preferRelativeResize="0"/>
          <p:nvPr/>
        </p:nvPicPr>
        <p:blipFill>
          <a:blip r:embed="rId3">
            <a:alphaModFix/>
          </a:blip>
          <a:stretch>
            <a:fillRect/>
          </a:stretch>
        </p:blipFill>
        <p:spPr>
          <a:xfrm>
            <a:off x="2679307" y="4298600"/>
            <a:ext cx="3894335" cy="7899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2045</Words>
  <Application>Microsoft Office PowerPoint</Application>
  <PresentationFormat>Apresentação na tela (16:9)</PresentationFormat>
  <Paragraphs>217</Paragraphs>
  <Slides>32</Slides>
  <Notes>32</Notes>
  <HiddenSlides>0</HiddenSlides>
  <MMClips>0</MMClips>
  <ScaleCrop>false</ScaleCrop>
  <HeadingPairs>
    <vt:vector size="6" baseType="variant">
      <vt:variant>
        <vt:lpstr>Fontes usadas</vt:lpstr>
      </vt:variant>
      <vt:variant>
        <vt:i4>3</vt:i4>
      </vt:variant>
      <vt:variant>
        <vt:lpstr>Tema</vt:lpstr>
      </vt:variant>
      <vt:variant>
        <vt:i4>2</vt:i4>
      </vt:variant>
      <vt:variant>
        <vt:lpstr>Títulos de slides</vt:lpstr>
      </vt:variant>
      <vt:variant>
        <vt:i4>32</vt:i4>
      </vt:variant>
    </vt:vector>
  </HeadingPairs>
  <TitlesOfParts>
    <vt:vector size="37" baseType="lpstr">
      <vt:lpstr>Arial</vt:lpstr>
      <vt:lpstr>Calibri</vt:lpstr>
      <vt:lpstr>Vale Sans</vt:lpstr>
      <vt:lpstr>Simple Light</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Compartilhamento de práticas</vt:lpstr>
      <vt:lpstr>Compartilhamento de práticas</vt:lpstr>
      <vt:lpstr>Apresentação do PowerPoint</vt:lpstr>
      <vt:lpstr>Apresentação do PowerPoint</vt:lpstr>
      <vt:lpstr> De que maneira esse calor extremo vivenciado em fevereiro de 2025 afeta a nossa vida e dos nossos estudantes?   Quais são as possíveis causas dessas ondas de calor extremo em nossas vidas? E as consequências?   O que é importante saber para agir diante dessas situações? </vt:lpstr>
      <vt:lpstr>Apresentação do PowerPoint</vt:lpstr>
      <vt:lpstr> Quais relações podemos traçar entre esse texto e a onda de calor extremo vivenciada no início de 2025 em Itaguaí?    Realizar a leitura em duplas e fazer comentários sobre ele para discutir os conceitos apresentados.  </vt:lpstr>
      <vt:lpstr> No final do texto há muitas reflexões e levantamento de perguntas. Quais seriam as consequências dessas mudanças climáticas? </vt:lpstr>
      <vt:lpstr>Apresentação do PowerPoint</vt:lpstr>
      <vt:lpstr>Sistematização: Conceitualizações de um artigo de divulgação científica sobre as relações entre as atividades humanas e as mudanças no clima da Terra.</vt:lpstr>
      <vt:lpstr>Sistematização: Conceitualizações de um artigo de divulgação científica sobre as relações entre as atividades humanas e as mudanças no clima da Terra.</vt:lpstr>
      <vt:lpstr>Apresentação do PowerPoint</vt:lpstr>
      <vt:lpstr>O que se passou entre nós, enquanto leitores, quando realizamos a leitura da resolução, a conversa e a leitura do texto sobre mudanças climáticas?  Que encaminhamentos foram feitos durante a leitura? E quais intervenções? Quais foram as condições didáticas asseguradas para essa situação de leitura colaborativa entre vocês, professores?  Articuladoras e coordenadoras que anotaram a proposta, comentem o que foi observado.</vt:lpstr>
      <vt:lpstr>Encaminhamentos e intervenções observados durante a leitura</vt:lpstr>
      <vt:lpstr>   Foram feitas intervenções? Quais? O que elas favoreceram e mobilizaram em vocês como leitores que estavam buscando saber mais sobre a relação entre as atividades humanas e as mudanças no clima da Terra?   Quais foram as condições didáticas para essa situação de leitura colaborativa entre vocês, articuladores? E o que precisamos assegurar com os estudantes?  Como os conteúdos da Ciência foram abordados, discutidos e problematizados?  </vt:lpstr>
      <vt:lpstr>Sistematização: conteúdos da leitura colaborativa e das práticas sociais com esse gênero (artigo de divulgação científica)</vt:lpstr>
      <vt:lpstr>Sistematização: conteúdos da leitura colaborativa e das práticas sociais com esse gênero (artigo de divulgação científica)</vt:lpstr>
      <vt:lpstr>Apresentação do PowerPoint</vt:lpstr>
      <vt:lpstr>Como organizar as propostas nas suas aulas? O que seus estudantes vão compreender e o que não vão a partir das próprias experiências? Quando vão precisar reler para esclarecer algo? O que precisam saber em função do que pensam os seus alunos?  Quais perguntas que discutimos e que lemos no texto vocês precisam levar em conta para planejar essa proposta? Quais partes do texto vocês consideram mais acessíveis? Usaremos outros textos dos livros didáticos? Quais? Com qual intencionalidade?</vt:lpstr>
      <vt:lpstr>Apresentação do PowerPoint</vt:lpstr>
      <vt:lpstr>Apresentação do PowerPoint</vt:lpstr>
      <vt:lpstr>Planejamento da prática e proposta de registro</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Debora Samori</cp:lastModifiedBy>
  <cp:revision>2</cp:revision>
  <dcterms:modified xsi:type="dcterms:W3CDTF">2025-07-01T11:32:29Z</dcterms:modified>
</cp:coreProperties>
</file>