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310" r:id="rId25"/>
    <p:sldId id="311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312" r:id="rId39"/>
    <p:sldId id="313" r:id="rId40"/>
    <p:sldId id="291" r:id="rId41"/>
    <p:sldId id="292" r:id="rId42"/>
    <p:sldId id="308" r:id="rId43"/>
    <p:sldId id="309" r:id="rId44"/>
    <p:sldId id="296" r:id="rId45"/>
    <p:sldId id="297" r:id="rId46"/>
    <p:sldId id="314" r:id="rId47"/>
    <p:sldId id="315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3" roundtripDataSignature="AMtx7mgV73Hvfx/xb1P6wstDsMxt1FIq7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5865B75-872B-437E-9E2C-4DE413038C5D}">
  <a:tblStyle styleId="{35865B75-872B-437E-9E2C-4DE413038C5D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1D290052-A6D9-490D-B318-FB9E824CC32F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57"/>
    <p:restoredTop sz="92343"/>
  </p:normalViewPr>
  <p:slideViewPr>
    <p:cSldViewPr snapToGrid="0">
      <p:cViewPr varScale="1">
        <p:scale>
          <a:sx n="139" d="100"/>
          <a:sy n="139" d="100"/>
        </p:scale>
        <p:origin x="1128" y="1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customschemas.google.com/relationships/presentationmetadata" Target="meta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:notes"/>
          <p:cNvSpPr txBox="1">
            <a:spLocks noGrp="1"/>
          </p:cNvSpPr>
          <p:nvPr>
            <p:ph type="body" idx="1"/>
          </p:nvPr>
        </p:nvSpPr>
        <p:spPr>
          <a:xfrm>
            <a:off x="685802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50" rIns="93500" bIns="46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:notes"/>
          <p:cNvSpPr txBox="1">
            <a:spLocks noGrp="1"/>
          </p:cNvSpPr>
          <p:nvPr>
            <p:ph type="body" idx="1"/>
          </p:nvPr>
        </p:nvSpPr>
        <p:spPr>
          <a:xfrm>
            <a:off x="685802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50" tIns="46825" rIns="93650" bIns="468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4:notes"/>
          <p:cNvSpPr txBox="1">
            <a:spLocks noGrp="1"/>
          </p:cNvSpPr>
          <p:nvPr>
            <p:ph type="body" idx="1"/>
          </p:nvPr>
        </p:nvSpPr>
        <p:spPr>
          <a:xfrm>
            <a:off x="685802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50" tIns="46825" rIns="93650" bIns="468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5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400" cy="3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88" name="Google Shape;18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6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400" cy="3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93" name="Google Shape;19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7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400" cy="3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98" name="Google Shape;19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8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400" cy="3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203" name="Google Shape;20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9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400" cy="3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208" name="Google Shape;20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0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400" cy="3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213" name="Google Shape;21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1:notes"/>
          <p:cNvSpPr txBox="1">
            <a:spLocks noGrp="1"/>
          </p:cNvSpPr>
          <p:nvPr>
            <p:ph type="body" idx="1"/>
          </p:nvPr>
        </p:nvSpPr>
        <p:spPr>
          <a:xfrm>
            <a:off x="685802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50" tIns="46825" rIns="93650" bIns="468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8" name="Google Shape;21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2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400" cy="3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224" name="Google Shape;22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2:notes"/>
          <p:cNvSpPr txBox="1">
            <a:spLocks noGrp="1"/>
          </p:cNvSpPr>
          <p:nvPr>
            <p:ph type="body" idx="1"/>
          </p:nvPr>
        </p:nvSpPr>
        <p:spPr>
          <a:xfrm>
            <a:off x="685802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50" rIns="93500" bIns="46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" name="Google Shape;123;p2:notes"/>
          <p:cNvSpPr txBox="1">
            <a:spLocks noGrp="1"/>
          </p:cNvSpPr>
          <p:nvPr>
            <p:ph type="sldNum" idx="12"/>
          </p:nvPr>
        </p:nvSpPr>
        <p:spPr>
          <a:xfrm>
            <a:off x="3884620" y="8685214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50" rIns="93500" bIns="467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33:notes"/>
          <p:cNvSpPr txBox="1">
            <a:spLocks noGrp="1"/>
          </p:cNvSpPr>
          <p:nvPr>
            <p:ph type="body" idx="1"/>
          </p:nvPr>
        </p:nvSpPr>
        <p:spPr>
          <a:xfrm>
            <a:off x="685802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0" name="Google Shape;230;p33:notes"/>
          <p:cNvSpPr txBox="1">
            <a:spLocks noGrp="1"/>
          </p:cNvSpPr>
          <p:nvPr>
            <p:ph type="sldNum" idx="12"/>
          </p:nvPr>
        </p:nvSpPr>
        <p:spPr>
          <a:xfrm>
            <a:off x="3884620" y="8685214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500" tIns="88500" rIns="88500" bIns="88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6b30ffb79d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g36b30ffb79d_0_24:notes"/>
          <p:cNvSpPr txBox="1">
            <a:spLocks noGrp="1"/>
          </p:cNvSpPr>
          <p:nvPr>
            <p:ph type="body" idx="1"/>
          </p:nvPr>
        </p:nvSpPr>
        <p:spPr>
          <a:xfrm>
            <a:off x="685802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6" name="Google Shape;236;g36b30ffb79d_0_24:notes"/>
          <p:cNvSpPr txBox="1">
            <a:spLocks noGrp="1"/>
          </p:cNvSpPr>
          <p:nvPr>
            <p:ph type="sldNum" idx="12"/>
          </p:nvPr>
        </p:nvSpPr>
        <p:spPr>
          <a:xfrm>
            <a:off x="3884620" y="8685214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500" tIns="88500" rIns="88500" bIns="88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4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400" cy="3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241" name="Google Shape;241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5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400" cy="3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246" name="Google Shape;246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6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400" cy="3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75" tIns="48375" rIns="96775" bIns="483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251" name="Google Shape;251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7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400" cy="3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75" tIns="48375" rIns="96775" bIns="483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256" name="Google Shape;256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8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400" cy="3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75" tIns="48375" rIns="96775" bIns="483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261" name="Google Shape;261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9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400" cy="3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266" name="Google Shape;266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p40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400" cy="3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75" tIns="48375" rIns="96775" bIns="483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272" name="Google Shape;272;p40:notes"/>
          <p:cNvSpPr txBox="1">
            <a:spLocks noGrp="1"/>
          </p:cNvSpPr>
          <p:nvPr>
            <p:ph type="sldNum" idx="12"/>
          </p:nvPr>
        </p:nvSpPr>
        <p:spPr>
          <a:xfrm>
            <a:off x="3901698" y="9517547"/>
            <a:ext cx="29850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75" tIns="48375" rIns="96775" bIns="483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1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400" cy="3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75" tIns="48375" rIns="96775" bIns="483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278" name="Google Shape;27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 txBox="1">
            <a:spLocks noGrp="1"/>
          </p:cNvSpPr>
          <p:nvPr>
            <p:ph type="body" idx="1"/>
          </p:nvPr>
        </p:nvSpPr>
        <p:spPr>
          <a:xfrm>
            <a:off x="685802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50" rIns="93500" bIns="46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2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400" cy="3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75" tIns="48375" rIns="96775" bIns="483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284" name="Google Shape;284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3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400" cy="3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75" tIns="48375" rIns="96775" bIns="483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290" name="Google Shape;290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1042988"/>
            <a:ext cx="5005388" cy="28162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6" name="Google Shape;296;p44:notes"/>
          <p:cNvSpPr txBox="1">
            <a:spLocks noGrp="1"/>
          </p:cNvSpPr>
          <p:nvPr>
            <p:ph type="body" idx="1"/>
          </p:nvPr>
        </p:nvSpPr>
        <p:spPr>
          <a:xfrm>
            <a:off x="682798" y="4015711"/>
            <a:ext cx="5462400" cy="32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500" tIns="44225" rIns="88500" bIns="44225" anchor="t" anchorCtr="0">
            <a:noAutofit/>
          </a:bodyPr>
          <a:lstStyle/>
          <a:p>
            <a:pPr marL="4445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297" name="Google Shape;297;p44:notes"/>
          <p:cNvSpPr txBox="1">
            <a:spLocks noGrp="1"/>
          </p:cNvSpPr>
          <p:nvPr>
            <p:ph type="sldNum" idx="12"/>
          </p:nvPr>
        </p:nvSpPr>
        <p:spPr>
          <a:xfrm>
            <a:off x="3867610" y="7925670"/>
            <a:ext cx="2958900" cy="4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500" tIns="44225" rIns="88500" bIns="442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p45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400" cy="3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75" tIns="48375" rIns="96775" bIns="483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304" name="Google Shape;304;p45:notes"/>
          <p:cNvSpPr txBox="1">
            <a:spLocks noGrp="1"/>
          </p:cNvSpPr>
          <p:nvPr>
            <p:ph type="sldNum" idx="12"/>
          </p:nvPr>
        </p:nvSpPr>
        <p:spPr>
          <a:xfrm>
            <a:off x="3901698" y="9517547"/>
            <a:ext cx="29850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75" tIns="48375" rIns="96775" bIns="483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6:notes"/>
          <p:cNvSpPr txBox="1">
            <a:spLocks noGrp="1"/>
          </p:cNvSpPr>
          <p:nvPr>
            <p:ph type="body" idx="1"/>
          </p:nvPr>
        </p:nvSpPr>
        <p:spPr>
          <a:xfrm>
            <a:off x="685802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50" rIns="93500" bIns="46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0" name="Google Shape;310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7:notes"/>
          <p:cNvSpPr txBox="1">
            <a:spLocks noGrp="1"/>
          </p:cNvSpPr>
          <p:nvPr>
            <p:ph type="body" idx="1"/>
          </p:nvPr>
        </p:nvSpPr>
        <p:spPr>
          <a:xfrm>
            <a:off x="685802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50" rIns="93500" bIns="46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6" name="Google Shape;316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>
          <a:extLst>
            <a:ext uri="{FF2B5EF4-FFF2-40B4-BE49-F238E27FC236}">
              <a16:creationId xmlns:a16="http://schemas.microsoft.com/office/drawing/2014/main" id="{4BC862E3-6F1E-3713-41DB-BC6715C1F5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7:notes">
            <a:extLst>
              <a:ext uri="{FF2B5EF4-FFF2-40B4-BE49-F238E27FC236}">
                <a16:creationId xmlns:a16="http://schemas.microsoft.com/office/drawing/2014/main" id="{46EDE736-B35D-F085-B555-4523C27A41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2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50" rIns="93500" bIns="46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6" name="Google Shape;316;p47:notes">
            <a:extLst>
              <a:ext uri="{FF2B5EF4-FFF2-40B4-BE49-F238E27FC236}">
                <a16:creationId xmlns:a16="http://schemas.microsoft.com/office/drawing/2014/main" id="{B4EBF008-824E-6E91-C8FC-01FCAEBD5A4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4829691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>
          <a:extLst>
            <a:ext uri="{FF2B5EF4-FFF2-40B4-BE49-F238E27FC236}">
              <a16:creationId xmlns:a16="http://schemas.microsoft.com/office/drawing/2014/main" id="{4D85EEBA-34BF-F70B-A0BA-961AB9A9AE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7:notes">
            <a:extLst>
              <a:ext uri="{FF2B5EF4-FFF2-40B4-BE49-F238E27FC236}">
                <a16:creationId xmlns:a16="http://schemas.microsoft.com/office/drawing/2014/main" id="{03384348-D3C6-11D9-957E-9E9D88B5545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2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50" rIns="93500" bIns="46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6" name="Google Shape;316;p47:notes">
            <a:extLst>
              <a:ext uri="{FF2B5EF4-FFF2-40B4-BE49-F238E27FC236}">
                <a16:creationId xmlns:a16="http://schemas.microsoft.com/office/drawing/2014/main" id="{221EE341-355B-33C6-0CBF-2A0DB1B5B3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9661149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5dedce644b_0_4:notes"/>
          <p:cNvSpPr txBox="1">
            <a:spLocks noGrp="1"/>
          </p:cNvSpPr>
          <p:nvPr>
            <p:ph type="body" idx="1"/>
          </p:nvPr>
        </p:nvSpPr>
        <p:spPr>
          <a:xfrm>
            <a:off x="685802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50" rIns="93500" bIns="46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3" name="Google Shape;323;g35dedce644b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0:notes"/>
          <p:cNvSpPr txBox="1">
            <a:spLocks noGrp="1"/>
          </p:cNvSpPr>
          <p:nvPr>
            <p:ph type="body" idx="1"/>
          </p:nvPr>
        </p:nvSpPr>
        <p:spPr>
          <a:xfrm>
            <a:off x="685802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50" rIns="93500" bIns="46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0" name="Google Shape;330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:notes"/>
          <p:cNvSpPr txBox="1">
            <a:spLocks noGrp="1"/>
          </p:cNvSpPr>
          <p:nvPr>
            <p:ph type="body" idx="1"/>
          </p:nvPr>
        </p:nvSpPr>
        <p:spPr>
          <a:xfrm>
            <a:off x="685802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50" rIns="93500" bIns="46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>
          <a:extLst>
            <a:ext uri="{FF2B5EF4-FFF2-40B4-BE49-F238E27FC236}">
              <a16:creationId xmlns:a16="http://schemas.microsoft.com/office/drawing/2014/main" id="{F5AB8869-493B-C216-CCBF-897B45929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2:notes">
            <a:extLst>
              <a:ext uri="{FF2B5EF4-FFF2-40B4-BE49-F238E27FC236}">
                <a16:creationId xmlns:a16="http://schemas.microsoft.com/office/drawing/2014/main" id="{BB9AA9A2-4368-EDA2-198F-96E0B56B3FF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8815" y="4822269"/>
            <a:ext cx="5510464" cy="3945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600" tIns="47275" rIns="94600" bIns="47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/>
          </a:p>
        </p:txBody>
      </p:sp>
      <p:sp>
        <p:nvSpPr>
          <p:cNvPr id="341" name="Google Shape;341;p52:notes">
            <a:extLst>
              <a:ext uri="{FF2B5EF4-FFF2-40B4-BE49-F238E27FC236}">
                <a16:creationId xmlns:a16="http://schemas.microsoft.com/office/drawing/2014/main" id="{D7348B5E-1DED-EE6A-1E66-E5DF7B8F53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5623039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>
          <a:extLst>
            <a:ext uri="{FF2B5EF4-FFF2-40B4-BE49-F238E27FC236}">
              <a16:creationId xmlns:a16="http://schemas.microsoft.com/office/drawing/2014/main" id="{8FC77E50-51B6-75E0-31EC-F523FA79F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53:notes">
            <a:extLst>
              <a:ext uri="{FF2B5EF4-FFF2-40B4-BE49-F238E27FC236}">
                <a16:creationId xmlns:a16="http://schemas.microsoft.com/office/drawing/2014/main" id="{2AED6474-8AE5-EFA7-1B3A-B0EC2A46BCF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8815" y="4822269"/>
            <a:ext cx="5510464" cy="3945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600" tIns="47275" rIns="94600" bIns="47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/>
          </a:p>
        </p:txBody>
      </p:sp>
      <p:sp>
        <p:nvSpPr>
          <p:cNvPr id="346" name="Google Shape;346;p53:notes">
            <a:extLst>
              <a:ext uri="{FF2B5EF4-FFF2-40B4-BE49-F238E27FC236}">
                <a16:creationId xmlns:a16="http://schemas.microsoft.com/office/drawing/2014/main" id="{41D986A1-2517-D87A-DC99-12B94959D2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213243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6b30ffb79d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700" cy="3381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1" name="Google Shape;351;g36b30ffb79d_0_29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400" cy="3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75" tIns="48375" rIns="96775" bIns="483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352" name="Google Shape;352;g36b30ffb79d_0_29:notes"/>
          <p:cNvSpPr txBox="1">
            <a:spLocks noGrp="1"/>
          </p:cNvSpPr>
          <p:nvPr>
            <p:ph type="sldNum" idx="12"/>
          </p:nvPr>
        </p:nvSpPr>
        <p:spPr>
          <a:xfrm>
            <a:off x="3901698" y="9517547"/>
            <a:ext cx="29850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75" tIns="48375" rIns="96775" bIns="483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36b30ffb79d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798" y="1043042"/>
            <a:ext cx="5462400" cy="281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8" name="Google Shape;358;g36b30ffb79d_0_35:notes"/>
          <p:cNvSpPr txBox="1">
            <a:spLocks noGrp="1"/>
          </p:cNvSpPr>
          <p:nvPr>
            <p:ph type="body" idx="1"/>
          </p:nvPr>
        </p:nvSpPr>
        <p:spPr>
          <a:xfrm>
            <a:off x="682798" y="4015711"/>
            <a:ext cx="5462400" cy="32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650" tIns="44300" rIns="88650" bIns="44300" anchor="t" anchorCtr="0">
            <a:noAutofit/>
          </a:bodyPr>
          <a:lstStyle/>
          <a:p>
            <a:pPr marL="4445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359" name="Google Shape;359;g36b30ffb79d_0_35:notes"/>
          <p:cNvSpPr txBox="1">
            <a:spLocks noGrp="1"/>
          </p:cNvSpPr>
          <p:nvPr>
            <p:ph type="sldNum" idx="12"/>
          </p:nvPr>
        </p:nvSpPr>
        <p:spPr>
          <a:xfrm>
            <a:off x="3867610" y="7925670"/>
            <a:ext cx="2958900" cy="4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650" tIns="44300" rIns="88650" bIns="443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fld id="{00000000-1234-1234-1234-123412341234}" type="slidenum">
              <a:rPr lang="pt-BR" sz="1400"/>
              <a:t>45</a:t>
            </a:fld>
            <a:endParaRPr sz="140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6b30ffb79d_0_40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400" cy="3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75" tIns="48375" rIns="96775" bIns="483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364" name="Google Shape;364;g36b30ffb79d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700" cy="3381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36b30ffb79d_0_44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400" cy="3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75" tIns="48375" rIns="96775" bIns="483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369" name="Google Shape;369;g36b30ffb79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700" cy="3381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6b30ffb79d_0_48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400" cy="3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75" tIns="48375" rIns="96775" bIns="483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374" name="Google Shape;374;g36b30ffb79d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700" cy="3381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6b30ffb79d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36b30ffb79d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36b30ffb79d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700" cy="3381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5" name="Google Shape;385;g36b30ffb79d_0_148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400" cy="3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75" tIns="48375" rIns="96775" bIns="483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386" name="Google Shape;386;g36b30ffb79d_0_148:notes"/>
          <p:cNvSpPr txBox="1">
            <a:spLocks noGrp="1"/>
          </p:cNvSpPr>
          <p:nvPr>
            <p:ph type="sldNum" idx="12"/>
          </p:nvPr>
        </p:nvSpPr>
        <p:spPr>
          <a:xfrm>
            <a:off x="3901698" y="9517547"/>
            <a:ext cx="29850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775" tIns="48375" rIns="96775" bIns="483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6b30ffb79d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6b30ffb79d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2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50" rIns="93500" bIns="46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2" name="Google Shape;142;p5:notes"/>
          <p:cNvSpPr txBox="1">
            <a:spLocks noGrp="1"/>
          </p:cNvSpPr>
          <p:nvPr>
            <p:ph type="sldNum" idx="12"/>
          </p:nvPr>
        </p:nvSpPr>
        <p:spPr>
          <a:xfrm>
            <a:off x="3884620" y="8685214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50" rIns="93500" bIns="467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77:notes"/>
          <p:cNvSpPr txBox="1">
            <a:spLocks noGrp="1"/>
          </p:cNvSpPr>
          <p:nvPr>
            <p:ph type="body" idx="1"/>
          </p:nvPr>
        </p:nvSpPr>
        <p:spPr>
          <a:xfrm>
            <a:off x="682800" y="4015711"/>
            <a:ext cx="5462400" cy="32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500" tIns="45250" rIns="90500" bIns="452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7" name="Google Shape;397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1042988"/>
            <a:ext cx="5005500" cy="281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78:notes"/>
          <p:cNvSpPr txBox="1">
            <a:spLocks noGrp="1"/>
          </p:cNvSpPr>
          <p:nvPr>
            <p:ph type="body" idx="1"/>
          </p:nvPr>
        </p:nvSpPr>
        <p:spPr>
          <a:xfrm>
            <a:off x="685802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50" rIns="93500" bIns="46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3" name="Google Shape;403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79:notes"/>
          <p:cNvSpPr txBox="1">
            <a:spLocks noGrp="1"/>
          </p:cNvSpPr>
          <p:nvPr>
            <p:ph type="body" idx="1"/>
          </p:nvPr>
        </p:nvSpPr>
        <p:spPr>
          <a:xfrm>
            <a:off x="685802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50" rIns="93500" bIns="46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0" name="Google Shape;410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80:notes"/>
          <p:cNvSpPr txBox="1">
            <a:spLocks noGrp="1"/>
          </p:cNvSpPr>
          <p:nvPr>
            <p:ph type="body" idx="1"/>
          </p:nvPr>
        </p:nvSpPr>
        <p:spPr>
          <a:xfrm>
            <a:off x="685802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50" rIns="93500" bIns="46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6" name="Google Shape;416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2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50" rIns="93500" bIns="467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6b30ffb79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6b30ffb79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6b30ffb79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6b30ffb79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6b30ffb79d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6b30ffb79d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8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8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1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1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9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92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9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3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3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6" name="Google Shape;66;p93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93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8" name="Google Shape;68;p93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9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9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9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9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9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9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80" name="Google Shape;80;p9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81" name="Google Shape;81;p9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9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9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9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96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9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88" name="Google Shape;88;p9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9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9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9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97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9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9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9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98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98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9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9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9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">
  <p:cSld name="Custom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1">
  <p:cSld name="Custom_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+ Texto">
  <p:cSld name="Título + Text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3"/>
          <p:cNvSpPr txBox="1">
            <a:spLocks noGrp="1"/>
          </p:cNvSpPr>
          <p:nvPr>
            <p:ph type="ctrTitle"/>
          </p:nvPr>
        </p:nvSpPr>
        <p:spPr>
          <a:xfrm>
            <a:off x="558791" y="424737"/>
            <a:ext cx="7933500" cy="8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None/>
              <a:defRPr sz="2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3"/>
          <p:cNvSpPr txBox="1">
            <a:spLocks noGrp="1"/>
          </p:cNvSpPr>
          <p:nvPr>
            <p:ph type="body" idx="1"/>
          </p:nvPr>
        </p:nvSpPr>
        <p:spPr>
          <a:xfrm>
            <a:off x="569604" y="1580878"/>
            <a:ext cx="7921500" cy="27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0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47678"/>
              </a:buClr>
              <a:buSzPts val="1200"/>
              <a:buChar char="•"/>
              <a:defRPr sz="1200">
                <a:solidFill>
                  <a:srgbClr val="7476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47678"/>
              </a:buClr>
              <a:buSzPts val="1400"/>
              <a:buChar char="•"/>
              <a:defRPr sz="1400">
                <a:solidFill>
                  <a:srgbClr val="74767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47678"/>
              </a:buClr>
              <a:buSzPts val="1400"/>
              <a:buChar char="•"/>
              <a:defRPr sz="1400">
                <a:solidFill>
                  <a:srgbClr val="74767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47678"/>
              </a:buClr>
              <a:buSzPts val="1400"/>
              <a:buChar char="•"/>
              <a:defRPr sz="1400">
                <a:solidFill>
                  <a:srgbClr val="74767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47678"/>
              </a:buClr>
              <a:buSzPts val="1400"/>
              <a:buChar char="•"/>
              <a:defRPr sz="1400">
                <a:solidFill>
                  <a:srgbClr val="74767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+ Texto 1">
  <p:cSld name="1_Título + Texto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84"/>
          <p:cNvSpPr txBox="1">
            <a:spLocks noGrp="1"/>
          </p:cNvSpPr>
          <p:nvPr>
            <p:ph type="ctrTitle"/>
          </p:nvPr>
        </p:nvSpPr>
        <p:spPr>
          <a:xfrm>
            <a:off x="558791" y="424737"/>
            <a:ext cx="7933500" cy="8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None/>
              <a:defRPr sz="2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84"/>
          <p:cNvSpPr txBox="1">
            <a:spLocks noGrp="1"/>
          </p:cNvSpPr>
          <p:nvPr>
            <p:ph type="body" idx="1"/>
          </p:nvPr>
        </p:nvSpPr>
        <p:spPr>
          <a:xfrm>
            <a:off x="569604" y="1580878"/>
            <a:ext cx="7921500" cy="27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0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47678"/>
              </a:buClr>
              <a:buSzPts val="1200"/>
              <a:buChar char="•"/>
              <a:defRPr sz="1200">
                <a:solidFill>
                  <a:srgbClr val="7476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47678"/>
              </a:buClr>
              <a:buSzPts val="1400"/>
              <a:buChar char="•"/>
              <a:defRPr sz="1400">
                <a:solidFill>
                  <a:srgbClr val="74767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47678"/>
              </a:buClr>
              <a:buSzPts val="1400"/>
              <a:buChar char="•"/>
              <a:defRPr sz="1400">
                <a:solidFill>
                  <a:srgbClr val="74767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47678"/>
              </a:buClr>
              <a:buSzPts val="1400"/>
              <a:buChar char="•"/>
              <a:defRPr sz="1400">
                <a:solidFill>
                  <a:srgbClr val="74767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47678"/>
              </a:buClr>
              <a:buSzPts val="1400"/>
              <a:buChar char="•"/>
              <a:defRPr sz="1400">
                <a:solidFill>
                  <a:srgbClr val="74767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 1">
  <p:cSld name="Slide de Título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22;p85"/>
          <p:cNvGrpSpPr/>
          <p:nvPr/>
        </p:nvGrpSpPr>
        <p:grpSpPr>
          <a:xfrm>
            <a:off x="0" y="4546202"/>
            <a:ext cx="9144000" cy="597396"/>
            <a:chOff x="0" y="6061602"/>
            <a:chExt cx="12192000" cy="796528"/>
          </a:xfrm>
        </p:grpSpPr>
        <p:sp>
          <p:nvSpPr>
            <p:cNvPr id="23" name="Google Shape;23;p85"/>
            <p:cNvSpPr/>
            <p:nvPr/>
          </p:nvSpPr>
          <p:spPr>
            <a:xfrm>
              <a:off x="0" y="6298330"/>
              <a:ext cx="12192000" cy="559800"/>
            </a:xfrm>
            <a:prstGeom prst="rect">
              <a:avLst/>
            </a:prstGeom>
            <a:solidFill>
              <a:srgbClr val="00918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4" name="Google Shape;24;p85" descr="A green circle with a black background&#10;&#10;Description automatically generated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1417318" y="6061602"/>
              <a:ext cx="671538" cy="7196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Google Shape;25;p85"/>
            <p:cNvSpPr txBox="1"/>
            <p:nvPr/>
          </p:nvSpPr>
          <p:spPr>
            <a:xfrm>
              <a:off x="348342" y="6353470"/>
              <a:ext cx="6096000" cy="31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 1">
  <p:cSld name="Cabeçalho da Seção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86"/>
          <p:cNvGrpSpPr/>
          <p:nvPr/>
        </p:nvGrpSpPr>
        <p:grpSpPr>
          <a:xfrm>
            <a:off x="0" y="-53789"/>
            <a:ext cx="9144000" cy="5197386"/>
            <a:chOff x="0" y="-71718"/>
            <a:chExt cx="12192000" cy="6929848"/>
          </a:xfrm>
        </p:grpSpPr>
        <p:sp>
          <p:nvSpPr>
            <p:cNvPr id="28" name="Google Shape;28;p86"/>
            <p:cNvSpPr/>
            <p:nvPr/>
          </p:nvSpPr>
          <p:spPr>
            <a:xfrm>
              <a:off x="0" y="-71718"/>
              <a:ext cx="12192000" cy="6382800"/>
            </a:xfrm>
            <a:prstGeom prst="rect">
              <a:avLst/>
            </a:prstGeom>
            <a:solidFill>
              <a:srgbClr val="01AA8D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86"/>
            <p:cNvSpPr/>
            <p:nvPr/>
          </p:nvSpPr>
          <p:spPr>
            <a:xfrm>
              <a:off x="0" y="6298330"/>
              <a:ext cx="12192000" cy="559800"/>
            </a:xfrm>
            <a:prstGeom prst="rect">
              <a:avLst/>
            </a:prstGeom>
            <a:solidFill>
              <a:srgbClr val="00918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0" name="Google Shape;30;p86" descr="A green circle with a black background&#10;&#10;Description automatically generated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1417318" y="6061602"/>
              <a:ext cx="671538" cy="7196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" name="Google Shape;31;p86"/>
            <p:cNvSpPr txBox="1"/>
            <p:nvPr/>
          </p:nvSpPr>
          <p:spPr>
            <a:xfrm>
              <a:off x="348342" y="6353470"/>
              <a:ext cx="6096000" cy="31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8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8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personalizado">
  <p:cSld name="AUTOLAYOUT">
    <p:bg>
      <p:bgPr>
        <a:solidFill>
          <a:srgbClr val="FFFFFF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07F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89"/>
          <p:cNvSpPr/>
          <p:nvPr/>
        </p:nvSpPr>
        <p:spPr>
          <a:xfrm>
            <a:off x="3047650" y="0"/>
            <a:ext cx="60963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8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6161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43" name="Google Shape;43;p89"/>
          <p:cNvSpPr txBox="1">
            <a:spLocks noGrp="1"/>
          </p:cNvSpPr>
          <p:nvPr>
            <p:ph type="body" idx="1"/>
          </p:nvPr>
        </p:nvSpPr>
        <p:spPr>
          <a:xfrm>
            <a:off x="185350" y="632025"/>
            <a:ext cx="2683200" cy="37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 sz="1600">
                <a:solidFill>
                  <a:srgbClr val="FFFFFF"/>
                </a:solidFill>
              </a:defRPr>
            </a:lvl1pPr>
            <a:lvl2pPr marL="914400" lvl="1" indent="-3429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 sz="1400">
                <a:solidFill>
                  <a:srgbClr val="FFFFFF"/>
                </a:solidFill>
              </a:defRPr>
            </a:lvl2pPr>
            <a:lvl3pPr marL="1371600" lvl="2" indent="-3238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500"/>
              <a:buChar char="•"/>
              <a:defRPr sz="1400">
                <a:solidFill>
                  <a:srgbClr val="FFFFFF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 sz="1400">
                <a:solidFill>
                  <a:srgbClr val="FFFFFF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 sz="1400">
                <a:solidFill>
                  <a:srgbClr val="FFFFFF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 sz="1400">
                <a:solidFill>
                  <a:srgbClr val="FFFFFF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 sz="1400">
                <a:solidFill>
                  <a:srgbClr val="FFFFFF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 sz="1400">
                <a:solidFill>
                  <a:srgbClr val="FFFFFF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•"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0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90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7" name="Google Shape;47;p9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8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8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" name="Google Shape;10;p81" descr="Texto, Logotipo&#10;&#10;Descrição gerada automaticamente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7667908" y="4542482"/>
            <a:ext cx="1051044" cy="33932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4"/>
            <a:ext cx="5288026" cy="5054042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"/>
          <p:cNvSpPr/>
          <p:nvPr/>
        </p:nvSpPr>
        <p:spPr>
          <a:xfrm>
            <a:off x="4899061" y="-114301"/>
            <a:ext cx="4371975" cy="5372100"/>
          </a:xfrm>
          <a:custGeom>
            <a:avLst/>
            <a:gdLst/>
            <a:ahLst/>
            <a:cxnLst/>
            <a:rect l="l" t="t" r="r" b="b"/>
            <a:pathLst>
              <a:path w="5829300" h="7162800" extrusionOk="0">
                <a:moveTo>
                  <a:pt x="5829300" y="76200"/>
                </a:moveTo>
                <a:lnTo>
                  <a:pt x="0" y="0"/>
                </a:lnTo>
                <a:lnTo>
                  <a:pt x="1104900" y="2838450"/>
                </a:lnTo>
                <a:lnTo>
                  <a:pt x="95250" y="5810250"/>
                </a:lnTo>
                <a:lnTo>
                  <a:pt x="666750" y="7162800"/>
                </a:lnTo>
                <a:lnTo>
                  <a:pt x="5791200" y="7124700"/>
                </a:lnTo>
                <a:lnTo>
                  <a:pt x="5829300" y="762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"/>
          <p:cNvSpPr/>
          <p:nvPr/>
        </p:nvSpPr>
        <p:spPr>
          <a:xfrm>
            <a:off x="5637372" y="3629716"/>
            <a:ext cx="31869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pt-BR" sz="2700" b="1">
                <a:solidFill>
                  <a:srgbClr val="747678"/>
                </a:solidFill>
              </a:rPr>
              <a:t>Rio Piracicaba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"/>
          <p:cNvSpPr/>
          <p:nvPr/>
        </p:nvSpPr>
        <p:spPr>
          <a:xfrm>
            <a:off x="4357688" y="-342900"/>
            <a:ext cx="1082747" cy="5958341"/>
          </a:xfrm>
          <a:custGeom>
            <a:avLst/>
            <a:gdLst/>
            <a:ahLst/>
            <a:cxnLst/>
            <a:rect l="l" t="t" r="r" b="b"/>
            <a:pathLst>
              <a:path w="1443663" h="7944455" extrusionOk="0">
                <a:moveTo>
                  <a:pt x="0" y="0"/>
                </a:moveTo>
                <a:cubicBezTo>
                  <a:pt x="650875" y="1011237"/>
                  <a:pt x="1301750" y="2022475"/>
                  <a:pt x="1428750" y="3067050"/>
                </a:cubicBezTo>
                <a:cubicBezTo>
                  <a:pt x="1555750" y="4111625"/>
                  <a:pt x="831850" y="5480050"/>
                  <a:pt x="762000" y="6267450"/>
                </a:cubicBezTo>
                <a:cubicBezTo>
                  <a:pt x="692150" y="7054850"/>
                  <a:pt x="962025" y="7534275"/>
                  <a:pt x="1009650" y="7791450"/>
                </a:cubicBezTo>
                <a:cubicBezTo>
                  <a:pt x="1057275" y="8048625"/>
                  <a:pt x="1052512" y="7929562"/>
                  <a:pt x="1047750" y="7810500"/>
                </a:cubicBezTo>
              </a:path>
            </a:pathLst>
          </a:custGeom>
          <a:noFill/>
          <a:ln w="381000" cap="flat" cmpd="sng">
            <a:solidFill>
              <a:srgbClr val="007E7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"/>
          <p:cNvSpPr/>
          <p:nvPr/>
        </p:nvSpPr>
        <p:spPr>
          <a:xfrm>
            <a:off x="4340830" y="-342900"/>
            <a:ext cx="1082747" cy="5958341"/>
          </a:xfrm>
          <a:custGeom>
            <a:avLst/>
            <a:gdLst/>
            <a:ahLst/>
            <a:cxnLst/>
            <a:rect l="l" t="t" r="r" b="b"/>
            <a:pathLst>
              <a:path w="1443663" h="7944455" extrusionOk="0">
                <a:moveTo>
                  <a:pt x="0" y="0"/>
                </a:moveTo>
                <a:cubicBezTo>
                  <a:pt x="650875" y="1011237"/>
                  <a:pt x="1301750" y="2022475"/>
                  <a:pt x="1428750" y="3067050"/>
                </a:cubicBezTo>
                <a:cubicBezTo>
                  <a:pt x="1555750" y="4111625"/>
                  <a:pt x="831850" y="5480050"/>
                  <a:pt x="762000" y="6267450"/>
                </a:cubicBezTo>
                <a:cubicBezTo>
                  <a:pt x="692150" y="7054850"/>
                  <a:pt x="962025" y="7534275"/>
                  <a:pt x="1009650" y="7791450"/>
                </a:cubicBezTo>
                <a:cubicBezTo>
                  <a:pt x="1057275" y="8048625"/>
                  <a:pt x="1052512" y="7929562"/>
                  <a:pt x="1047750" y="7810500"/>
                </a:cubicBezTo>
              </a:path>
            </a:pathLst>
          </a:custGeom>
          <a:noFill/>
          <a:ln w="190500" cap="rnd" cmpd="sng">
            <a:solidFill>
              <a:srgbClr val="E6AC2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"/>
          <p:cNvSpPr/>
          <p:nvPr/>
        </p:nvSpPr>
        <p:spPr>
          <a:xfrm>
            <a:off x="4629020" y="-407422"/>
            <a:ext cx="1082747" cy="5958341"/>
          </a:xfrm>
          <a:custGeom>
            <a:avLst/>
            <a:gdLst/>
            <a:ahLst/>
            <a:cxnLst/>
            <a:rect l="l" t="t" r="r" b="b"/>
            <a:pathLst>
              <a:path w="1443663" h="7944455" extrusionOk="0">
                <a:moveTo>
                  <a:pt x="0" y="0"/>
                </a:moveTo>
                <a:cubicBezTo>
                  <a:pt x="650875" y="1011237"/>
                  <a:pt x="1301750" y="2022475"/>
                  <a:pt x="1428750" y="3067050"/>
                </a:cubicBezTo>
                <a:cubicBezTo>
                  <a:pt x="1555750" y="4111625"/>
                  <a:pt x="831850" y="5480050"/>
                  <a:pt x="762000" y="6267450"/>
                </a:cubicBezTo>
                <a:cubicBezTo>
                  <a:pt x="692150" y="7054850"/>
                  <a:pt x="962025" y="7534275"/>
                  <a:pt x="1009650" y="7791450"/>
                </a:cubicBezTo>
                <a:cubicBezTo>
                  <a:pt x="1057275" y="8048625"/>
                  <a:pt x="1052512" y="7929562"/>
                  <a:pt x="1047750" y="7810500"/>
                </a:cubicBezTo>
              </a:path>
            </a:pathLst>
          </a:custGeom>
          <a:noFill/>
          <a:ln w="381000" cap="flat" cmpd="sng">
            <a:solidFill>
              <a:srgbClr val="E6AC2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"/>
          <p:cNvSpPr/>
          <p:nvPr/>
        </p:nvSpPr>
        <p:spPr>
          <a:xfrm>
            <a:off x="4085237" y="-278378"/>
            <a:ext cx="1082747" cy="5958341"/>
          </a:xfrm>
          <a:custGeom>
            <a:avLst/>
            <a:gdLst/>
            <a:ahLst/>
            <a:cxnLst/>
            <a:rect l="l" t="t" r="r" b="b"/>
            <a:pathLst>
              <a:path w="1443663" h="7944455" extrusionOk="0">
                <a:moveTo>
                  <a:pt x="0" y="0"/>
                </a:moveTo>
                <a:cubicBezTo>
                  <a:pt x="650875" y="1011237"/>
                  <a:pt x="1301750" y="2022475"/>
                  <a:pt x="1428750" y="3067050"/>
                </a:cubicBezTo>
                <a:cubicBezTo>
                  <a:pt x="1555750" y="4111625"/>
                  <a:pt x="831850" y="5480050"/>
                  <a:pt x="762000" y="6267450"/>
                </a:cubicBezTo>
                <a:cubicBezTo>
                  <a:pt x="692150" y="7054850"/>
                  <a:pt x="962025" y="7534275"/>
                  <a:pt x="1009650" y="7791450"/>
                </a:cubicBezTo>
                <a:cubicBezTo>
                  <a:pt x="1057275" y="8048625"/>
                  <a:pt x="1052512" y="7929562"/>
                  <a:pt x="1047750" y="7810500"/>
                </a:cubicBezTo>
              </a:path>
            </a:pathLst>
          </a:custGeom>
          <a:noFill/>
          <a:ln w="3810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Google Shape;116;p1" descr="Texto, Logotip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73352" y="151831"/>
            <a:ext cx="1450975" cy="46844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"/>
          <p:cNvSpPr/>
          <p:nvPr/>
        </p:nvSpPr>
        <p:spPr>
          <a:xfrm>
            <a:off x="6555434" y="4457364"/>
            <a:ext cx="22689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t-BR" sz="1500" b="1" i="0" u="none" strike="noStrike" cap="none">
                <a:solidFill>
                  <a:srgbClr val="747678"/>
                </a:solidFill>
                <a:latin typeface="Arial"/>
                <a:ea typeface="Arial"/>
                <a:cs typeface="Arial"/>
                <a:sym typeface="Arial"/>
              </a:rPr>
              <a:t>Trilhos da Alfabetização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"/>
          <p:cNvSpPr/>
          <p:nvPr/>
        </p:nvSpPr>
        <p:spPr>
          <a:xfrm>
            <a:off x="5711775" y="1660875"/>
            <a:ext cx="3452700" cy="10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BR" sz="2400" b="1" i="0" u="none" strike="noStrike" cap="none">
                <a:solidFill>
                  <a:srgbClr val="747678"/>
                </a:solidFill>
                <a:latin typeface="Arial"/>
                <a:ea typeface="Arial"/>
                <a:cs typeface="Arial"/>
                <a:sym typeface="Arial"/>
              </a:rPr>
              <a:t>Trilhos da Alfabetização</a:t>
            </a:r>
            <a:endParaRPr sz="2400" b="1" i="0" u="none" strike="noStrike" cap="none">
              <a:solidFill>
                <a:srgbClr val="74767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pt-BR" sz="2400" b="0" i="0" u="none" strike="noStrike" cap="none">
                <a:solidFill>
                  <a:srgbClr val="747678"/>
                </a:solidFill>
                <a:latin typeface="Arial"/>
                <a:ea typeface="Arial"/>
                <a:cs typeface="Arial"/>
                <a:sym typeface="Arial"/>
              </a:rPr>
              <a:t>Coordenadoras Pedagógicas</a:t>
            </a:r>
            <a:endParaRPr sz="2400" b="0" i="0" u="none" strike="noStrike" cap="none">
              <a:solidFill>
                <a:srgbClr val="74767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>
                <a:solidFill>
                  <a:srgbClr val="747678"/>
                </a:solidFill>
                <a:latin typeface="Arial"/>
                <a:ea typeface="Arial"/>
                <a:cs typeface="Arial"/>
                <a:sym typeface="Arial"/>
              </a:rPr>
              <a:t>Ciclo 2- 2025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1" descr="Imagem digital fictícia de personagem de desenho animado&#10;&#10;Descrição gerada automaticamente com confiança méd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97921" y="31511"/>
            <a:ext cx="709075" cy="70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CB11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8"/>
          <p:cNvSpPr txBox="1"/>
          <p:nvPr/>
        </p:nvSpPr>
        <p:spPr>
          <a:xfrm>
            <a:off x="686907" y="3132319"/>
            <a:ext cx="7682100" cy="8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Arial"/>
              <a:buNone/>
            </a:pPr>
            <a:r>
              <a:rPr lang="pt-BR" sz="3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Devolutivas atividades práticas </a:t>
            </a:r>
            <a:endParaRPr sz="3000" b="1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Arial"/>
              <a:buNone/>
            </a:pPr>
            <a:r>
              <a:rPr lang="pt-BR" sz="3000" b="1">
                <a:solidFill>
                  <a:srgbClr val="FFFFFF"/>
                </a:solidFill>
              </a:rPr>
              <a:t>(das professoras)</a:t>
            </a:r>
            <a:endParaRPr sz="30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CB11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4"/>
          <p:cNvSpPr txBox="1"/>
          <p:nvPr/>
        </p:nvSpPr>
        <p:spPr>
          <a:xfrm>
            <a:off x="686907" y="3132319"/>
            <a:ext cx="7682100" cy="8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Arial"/>
              <a:buNone/>
            </a:pPr>
            <a:r>
              <a:rPr lang="pt-BR" sz="3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Observação de aula como estratégia formativa</a:t>
            </a:r>
            <a:endParaRPr sz="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5"/>
          <p:cNvSpPr txBox="1"/>
          <p:nvPr/>
        </p:nvSpPr>
        <p:spPr>
          <a:xfrm>
            <a:off x="127969" y="309937"/>
            <a:ext cx="8652300" cy="42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pt-BR" sz="2300" b="0" i="0" u="none" strike="noStrike" cap="none">
                <a:solidFill>
                  <a:srgbClr val="007E79"/>
                </a:solidFill>
                <a:latin typeface="Arial"/>
                <a:ea typeface="Arial"/>
                <a:cs typeface="Arial"/>
                <a:sym typeface="Arial"/>
              </a:rPr>
              <a:t>Analisem duas pautas de observação, uma da Coordenadora A e a outra da Coordenadora B (Anexo 1), que as preencheram de formas diferentes e as analisem em pequenos grupos, por meio das seguintes questões:</a:t>
            </a:r>
            <a:endParaRPr sz="2300" b="0" i="0" u="none" strike="noStrike" cap="none">
              <a:solidFill>
                <a:srgbClr val="007E7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1" i="0" u="none" strike="noStrike" cap="none">
              <a:solidFill>
                <a:srgbClr val="007E7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pt-BR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1- Quais considerações podemos fazer sobre os critérios de observação definidos? Em que contribuem para o processo de observação de aula enquanto estratégia formativa?</a:t>
            </a: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pt-BR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2- Qual tipo de registro da coordenadora favorece mais o acompanhamento dessa prática e uma possível devolutiva aos professores? Por qu</a:t>
            </a:r>
            <a:r>
              <a:rPr lang="pt-BR" sz="1900">
                <a:solidFill>
                  <a:schemeClr val="dk1"/>
                </a:solidFill>
              </a:rPr>
              <a:t>ê</a:t>
            </a:r>
            <a:r>
              <a:rPr lang="pt-BR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  </a:t>
            </a: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1" i="0" u="none" strike="noStrike" cap="none">
              <a:solidFill>
                <a:srgbClr val="007E7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74767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6"/>
          <p:cNvSpPr txBox="1"/>
          <p:nvPr/>
        </p:nvSpPr>
        <p:spPr>
          <a:xfrm>
            <a:off x="127969" y="309937"/>
            <a:ext cx="8652300" cy="42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0" i="0" u="none" strike="noStrike" cap="none" dirty="0">
                <a:solidFill>
                  <a:srgbClr val="007E79"/>
                </a:solidFill>
                <a:latin typeface="Arial"/>
                <a:ea typeface="Arial"/>
                <a:cs typeface="Arial"/>
                <a:sym typeface="Arial"/>
              </a:rPr>
              <a:t>Registros: </a:t>
            </a:r>
            <a:r>
              <a:rPr lang="pt-BR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Quais considerações podemos fazer sobre os critérios de observação definidos? Em que contribuem para o processo de observação de aula enquanto estratégia formativa?</a:t>
            </a:r>
          </a:p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pt-BR" sz="1600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400" b="0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pt-BR" sz="14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Critérios detalhados </a:t>
            </a:r>
            <a:r>
              <a:rPr lang="pt-BR" dirty="0">
                <a:solidFill>
                  <a:schemeClr val="accent1"/>
                </a:solidFill>
              </a:rPr>
              <a:t>- ajudam o CP a focar no que observar e fazer a devolutiva (o que foi positivo e negativo) / critérios que contribuem para observação e fica claro o que precisamos investir na formação. / São critérios que estão ajustadas à situação didática – escrita por meio do professor. </a:t>
            </a:r>
          </a:p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lang="pt-BR" dirty="0">
              <a:solidFill>
                <a:schemeClr val="accent1"/>
              </a:solidFill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pt-BR" dirty="0">
                <a:solidFill>
                  <a:schemeClr val="accent1"/>
                </a:solidFill>
              </a:rPr>
              <a:t>Enquanto estratégia formativa: critérios foram compartilhado com o professor – portanto, estão considerados no planejamento da situação. Professoras mais confortáveis </a:t>
            </a:r>
            <a:r>
              <a:rPr lang="pt-BR" dirty="0" err="1">
                <a:solidFill>
                  <a:schemeClr val="accent1"/>
                </a:solidFill>
              </a:rPr>
              <a:t>pq</a:t>
            </a:r>
            <a:r>
              <a:rPr lang="pt-BR" dirty="0">
                <a:solidFill>
                  <a:schemeClr val="accent1"/>
                </a:solidFill>
              </a:rPr>
              <a:t> conhecem o foco de observação. Devolutiva formativa. Registro do CP precisa estar articulado com o critério levantado. Pode acrescentar algum aspecto que não tinha sido selecionado. </a:t>
            </a:r>
          </a:p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lang="pt-BR" dirty="0">
              <a:solidFill>
                <a:schemeClr val="accent1"/>
              </a:solidFill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pt-BR" dirty="0">
                <a:solidFill>
                  <a:schemeClr val="accent1"/>
                </a:solidFill>
              </a:rPr>
              <a:t>Tipo de registro – CP A – faltou descrever como foi a atividade. A aula foi boa em que sentido? Como resgatar o que foi feito pela professora? </a:t>
            </a:r>
          </a:p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pt-BR" dirty="0">
                <a:solidFill>
                  <a:schemeClr val="accent1"/>
                </a:solidFill>
              </a:rPr>
              <a:t>Anotações genéricas – como boa aula – não diz nada sobre a aula. Análise subjetiva X objetiva – O que penso sobre a aula X o que de fato aconteceu. Registros descritivos favorecem retomada do que aconteceu na aula. </a:t>
            </a:r>
          </a:p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pt-BR" dirty="0">
                <a:solidFill>
                  <a:schemeClr val="accent1"/>
                </a:solidFill>
              </a:rPr>
              <a:t>Registro também contar com intervenções (foco) que favoreceram reflexão e outras que não. – não se trata do certo e errado – O que a professora precisa aprender? Ampliar no conhecimento do professor. </a:t>
            </a:r>
          </a:p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pt-BR" dirty="0">
                <a:solidFill>
                  <a:schemeClr val="accent1"/>
                </a:solidFill>
              </a:rPr>
              <a:t>Importante ter no registro as intervenções feitas pela professora – já que o foco da observação era esse. </a:t>
            </a:r>
          </a:p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lang="pt-BR" dirty="0">
              <a:solidFill>
                <a:schemeClr val="accent1"/>
              </a:solidFill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14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1" i="0" u="none" strike="noStrike" cap="none" dirty="0">
              <a:solidFill>
                <a:srgbClr val="007E7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74767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7"/>
          <p:cNvSpPr txBox="1"/>
          <p:nvPr/>
        </p:nvSpPr>
        <p:spPr>
          <a:xfrm>
            <a:off x="127969" y="309937"/>
            <a:ext cx="8652300" cy="42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pt-BR" sz="2300" b="0" i="0" u="none" strike="noStrike" cap="none">
                <a:solidFill>
                  <a:srgbClr val="007E79"/>
                </a:solidFill>
                <a:latin typeface="Arial"/>
                <a:ea typeface="Arial"/>
                <a:cs typeface="Arial"/>
                <a:sym typeface="Arial"/>
              </a:rPr>
              <a:t>Para planejar observações em sala de aula como uma estratégia formativa, uma coordenadora pedagógica precisa considerar vários aspectos essenciais:</a:t>
            </a:r>
            <a:endParaRPr sz="2300" b="0" i="0" u="none" strike="noStrike" cap="none">
              <a:solidFill>
                <a:srgbClr val="007E7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1" i="0" u="none" strike="noStrike" cap="none">
              <a:solidFill>
                <a:srgbClr val="007E7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 </a:t>
            </a:r>
            <a:r>
              <a:rPr lang="pt-BR" sz="1800" b="0" i="0" u="none" strike="noStrike" cap="none">
                <a:solidFill>
                  <a:srgbClr val="007E79"/>
                </a:solidFill>
                <a:latin typeface="Arial"/>
                <a:ea typeface="Arial"/>
                <a:cs typeface="Arial"/>
                <a:sym typeface="Arial"/>
              </a:rPr>
              <a:t>Compreender o Propósito Formativo da Observação:</a:t>
            </a: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pt-BR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 fundamental que a coordenadora entenda que a observação de aula não está a serviço do controle, mas sim como uma ação em parceria para identificar as necessidades e possibilidades de cada professor, apoiando seu desenvolvimento e promovendo a autonomia profissional. O objetivo é transformar a prática em objeto de reflexão e análise, visando aprimorá-la.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endParaRPr sz="160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 </a:t>
            </a:r>
            <a:r>
              <a:rPr lang="pt-BR" sz="1800" b="0" i="0" u="none" strike="noStrike" cap="none">
                <a:solidFill>
                  <a:srgbClr val="007E79"/>
                </a:solidFill>
                <a:latin typeface="Arial"/>
                <a:ea typeface="Arial"/>
                <a:cs typeface="Arial"/>
                <a:sym typeface="Arial"/>
              </a:rPr>
              <a:t>Articular a Observação ao Plano de Formação Contínua:</a:t>
            </a: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pt-BR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observação de atividade concretiza o plano de formação dos professores. Ela é uma fonte de informação para analisar as aprendizagens dos docentes, para mapear necessidades formativas e para definir conteúdos e estratégias do plano. A seleção do professor a ser observado pode ser feita levando em conta o Plano de formação continuada elaborado previamente.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1" i="0" u="none" strike="noStrike" cap="none">
              <a:solidFill>
                <a:srgbClr val="007E7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74767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8"/>
          <p:cNvSpPr txBox="1"/>
          <p:nvPr/>
        </p:nvSpPr>
        <p:spPr>
          <a:xfrm>
            <a:off x="127969" y="5137"/>
            <a:ext cx="8652300" cy="42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pt-BR" sz="1800" b="0" i="0" u="none" strike="noStrike" cap="none">
                <a:solidFill>
                  <a:srgbClr val="007E79"/>
                </a:solidFill>
                <a:latin typeface="Arial"/>
                <a:ea typeface="Arial"/>
                <a:cs typeface="Arial"/>
                <a:sym typeface="Arial"/>
              </a:rPr>
              <a:t>Planejar em Parceria com o Professor:</a:t>
            </a:r>
            <a:endParaRPr sz="1800" b="0" i="0" u="none" strike="noStrike" cap="none">
              <a:solidFill>
                <a:srgbClr val="007E7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pt-BR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 crucial planejar o passo a passo da observação juntamente com o professor a ser observado. Isso inclui discutir e/ou elaborar o planejamento da atividade que será observada, pois partir do planejamento de aula do professor é fundamental. A coordenação pode usar o material Formação na escola, como o caderno *Situações didáticas*, para planejar a pauta de observação de uma atividade em relação às situações descritas no material. O Planejamento Conjunto é uma estratégia formativa que pode ser utilizada, detalhando aspectos da aula com o professor.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endParaRPr sz="160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endParaRPr sz="160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pt-BR" sz="1800" b="0" i="0" u="none" strike="noStrike" cap="none">
                <a:solidFill>
                  <a:srgbClr val="007E79"/>
                </a:solidFill>
                <a:latin typeface="Arial"/>
                <a:ea typeface="Arial"/>
                <a:cs typeface="Arial"/>
                <a:sym typeface="Arial"/>
              </a:rPr>
              <a:t>4.  Definir Foco(s) Claro(s) para a Observação:</a:t>
            </a: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pt-BR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 que a observação seja produtiva e focada, é necessário selecionar de um a três focos específicos. A definição precisa do foco (como intervenções docentes, interações entre estudantes, aprendizagens propiciadas) favorece a construção de "observáveis" e permite uma análise mais aprofundada do que acontece em sala. Esse foco definido deve ser compartilhado com o professor. Um instrumento modelo para observação com foco em diferentes itens está disponível.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1" i="0" u="none" strike="noStrike" cap="none">
              <a:solidFill>
                <a:srgbClr val="007E7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74767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9"/>
          <p:cNvSpPr txBox="1"/>
          <p:nvPr/>
        </p:nvSpPr>
        <p:spPr>
          <a:xfrm>
            <a:off x="127969" y="5137"/>
            <a:ext cx="8652300" cy="42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rgbClr val="007E7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 </a:t>
            </a:r>
            <a:r>
              <a:rPr lang="pt-BR" sz="1800" b="0" i="0" u="none" strike="noStrike" cap="none">
                <a:solidFill>
                  <a:srgbClr val="007E79"/>
                </a:solidFill>
                <a:latin typeface="Arial"/>
                <a:ea typeface="Arial"/>
                <a:cs typeface="Arial"/>
                <a:sym typeface="Arial"/>
              </a:rPr>
              <a:t>Criar um Contexto de Respeito e Acolhimento:</a:t>
            </a: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pt-BR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observação deve ser realizada de modo respeitoso, incluindo e acolhendo o professor. Construir-se como parceira de trabalho do professor é fundamental para o êxito da ação.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endParaRPr sz="1800">
              <a:solidFill>
                <a:srgbClr val="007E79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6.  </a:t>
            </a:r>
            <a:r>
              <a:rPr lang="pt-BR" sz="1800" b="0" i="0" u="none" strike="noStrike" cap="none">
                <a:solidFill>
                  <a:srgbClr val="007E79"/>
                </a:solidFill>
                <a:latin typeface="Arial"/>
                <a:ea typeface="Arial"/>
                <a:cs typeface="Arial"/>
                <a:sym typeface="Arial"/>
              </a:rPr>
              <a:t>Combinar Aspectos Operacionais:</a:t>
            </a: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pt-BR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 importante combinar com o professor a data e a hora da observação. Durante a observação, a coordenadora deve ter discrição e interferir o mínimo possível.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endParaRPr sz="180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7.  </a:t>
            </a:r>
            <a:r>
              <a:rPr lang="pt-BR" sz="1800" b="0" i="0" u="none" strike="noStrike" cap="none">
                <a:solidFill>
                  <a:srgbClr val="007E79"/>
                </a:solidFill>
                <a:latin typeface="Arial"/>
                <a:ea typeface="Arial"/>
                <a:cs typeface="Arial"/>
                <a:sym typeface="Arial"/>
              </a:rPr>
              <a:t>Prever o Registro da Observação:</a:t>
            </a: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pt-BR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Realizar anotações durante a observação é necessário. A observação e o registro do que acontece em sala são instrumentos fundamentais tanto para a avaliação dos progressos dos alunos quanto para a análise e elaboração de novas estratégias de ensino. O registro descritivo dos itens observados é parte do instrumento de observação.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1" i="0" u="none" strike="noStrike" cap="none">
              <a:solidFill>
                <a:srgbClr val="007E7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74767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0"/>
          <p:cNvSpPr txBox="1"/>
          <p:nvPr/>
        </p:nvSpPr>
        <p:spPr>
          <a:xfrm>
            <a:off x="127969" y="5137"/>
            <a:ext cx="8652300" cy="42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8.  </a:t>
            </a:r>
            <a:r>
              <a:rPr lang="pt-BR" sz="1800" b="0" i="0" u="none" strike="noStrike" cap="none">
                <a:solidFill>
                  <a:srgbClr val="007E79"/>
                </a:solidFill>
                <a:latin typeface="Arial"/>
                <a:ea typeface="Arial"/>
                <a:cs typeface="Arial"/>
                <a:sym typeface="Arial"/>
              </a:rPr>
              <a:t>Planejar a Devolutiva:</a:t>
            </a: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pt-BR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devolutiva ao professor após a observação é uma etapa crucial do processo formativo. Ela deve ser elaborada à luz do planejamento conjunto e do foco previamente definido. É importante que a devolutiva seja sintética, objetiva e formativa, atendo-se ao foco, ressaltando aspectos positivos e indicando pontos a serem aprimorados, mas evitando juízos de valor. Não se deve demorar a dar a devolutiva ao professor. Discutir a observação com base nos registros profissionaliza a relação.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9.  </a:t>
            </a:r>
            <a:r>
              <a:rPr lang="pt-BR" sz="1800" b="0" i="0" u="none" strike="noStrike" cap="none">
                <a:solidFill>
                  <a:srgbClr val="007E79"/>
                </a:solidFill>
                <a:latin typeface="Arial"/>
                <a:ea typeface="Arial"/>
                <a:cs typeface="Arial"/>
                <a:sym typeface="Arial"/>
              </a:rPr>
              <a:t>Utilizar a Observação para Retroalimentar o Trabalho:</a:t>
            </a: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pt-BR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observação fornece elementos para planejar o próprio trabalho de formação da coordenação. A análise e reflexão sobre as observações ajudam a identificar aspectos a serem discutidos individualmente ou coletivamente com a equipe docente, alimentando conteúdos e estratégias para reuniões formativas. Ela permite averiguar as relações entre as condições oferecidas pelo ensino e as aprendizagens resultantes.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10. </a:t>
            </a:r>
            <a:r>
              <a:rPr lang="pt-BR" sz="1800" b="0" i="0" u="none" strike="noStrike" cap="none">
                <a:solidFill>
                  <a:srgbClr val="007E79"/>
                </a:solidFill>
                <a:latin typeface="Arial"/>
                <a:ea typeface="Arial"/>
                <a:cs typeface="Arial"/>
                <a:sym typeface="Arial"/>
              </a:rPr>
              <a:t>Cuidar da Própria Formação:</a:t>
            </a: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pt-BR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 planejar e realizar observações formativas eficazes, a coordenadora precisa se dedicar à sua própria formação, aprimorando conhecimentos sobre didática e sobre como ser formadora. Isso inclui tempo para estudo e planejamento.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endParaRPr sz="160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pt-BR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(Fonte: Roda Educativa- Formação na Escola Caderno Coordenação Pedagógica e Coordenação Pedagógica: Saberes e Práticas)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1" i="0" u="none" strike="noStrike" cap="none">
              <a:solidFill>
                <a:srgbClr val="007E7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74767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CB11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31"/>
          <p:cNvSpPr txBox="1"/>
          <p:nvPr/>
        </p:nvSpPr>
        <p:spPr>
          <a:xfrm>
            <a:off x="686907" y="3132319"/>
            <a:ext cx="7682100" cy="8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Arial"/>
              <a:buNone/>
            </a:pPr>
            <a:r>
              <a:rPr lang="pt-BR" sz="3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Devolutivas das observações de aula pela coordenadora pedagógica</a:t>
            </a:r>
            <a:endParaRPr sz="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2"/>
          <p:cNvSpPr txBox="1"/>
          <p:nvPr/>
        </p:nvSpPr>
        <p:spPr>
          <a:xfrm>
            <a:off x="127969" y="309937"/>
            <a:ext cx="8652300" cy="42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pt-BR" sz="2300" b="0" i="0" u="none" strike="noStrike" cap="none">
                <a:solidFill>
                  <a:srgbClr val="007E79"/>
                </a:solidFill>
                <a:latin typeface="Arial"/>
                <a:ea typeface="Arial"/>
                <a:cs typeface="Arial"/>
                <a:sym typeface="Arial"/>
              </a:rPr>
              <a:t>Retomar plano de aula e registro reflexivo do professor Amilton (disponíveis na pauta do Ciclo 1) para aprofundar a reflexão: </a:t>
            </a:r>
            <a:endParaRPr sz="2300" b="0" i="0" u="none" strike="noStrike" cap="none">
              <a:solidFill>
                <a:srgbClr val="007E7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rgbClr val="007E7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rgbClr val="007E7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pt-BR" sz="2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Diante da reflexão feita pelo professor, como você atuaria como coordenadora pedagógica?</a:t>
            </a:r>
            <a:endParaRPr sz="23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1" i="0" u="none" strike="noStrike" cap="none">
              <a:solidFill>
                <a:srgbClr val="007E7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pt-BR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1" i="0" u="none" strike="noStrike" cap="none">
              <a:solidFill>
                <a:srgbClr val="007E7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74767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07F7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2"/>
          <p:cNvSpPr txBox="1"/>
          <p:nvPr/>
        </p:nvSpPr>
        <p:spPr>
          <a:xfrm>
            <a:off x="686907" y="3132319"/>
            <a:ext cx="6816600" cy="8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Arial"/>
              <a:buNone/>
            </a:pPr>
            <a:r>
              <a:rPr lang="pt-BR" sz="3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Coordenadoras Pedagógicas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body" idx="1"/>
          </p:nvPr>
        </p:nvSpPr>
        <p:spPr>
          <a:xfrm>
            <a:off x="515400" y="178102"/>
            <a:ext cx="7921500" cy="42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pt-BR" sz="1600" b="1" i="1">
                <a:solidFill>
                  <a:srgbClr val="007E79"/>
                </a:solidFill>
              </a:rPr>
              <a:t>Análise reflexiva da aula realizada (profª) observada:</a:t>
            </a:r>
            <a:endParaRPr sz="1600" b="1" i="1">
              <a:solidFill>
                <a:srgbClr val="007E79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endParaRPr sz="13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pt-BR" sz="1600">
                <a:solidFill>
                  <a:schemeClr val="dk1"/>
                </a:solidFill>
              </a:rPr>
              <a:t>A turma do 3º ano A da Escola Municipal Professor Afonso Temporal é composta por 28 alunos, sendo 13 meninas e 15 meninos. São crianças alegres, dispostas e muito ativas. Nesse grupo, temos vinte e dois alunos com escrita alfabética e seis que ainda não se apropriaram da escrita alfabética. O ideal é ter todos os vinte e oito alunos com escrita alfabética até o final do ano, “Nenhum a Menos”.</a:t>
            </a:r>
            <a:endParaRPr sz="16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pt-BR" sz="1600">
                <a:solidFill>
                  <a:schemeClr val="dk1"/>
                </a:solidFill>
              </a:rPr>
              <a:t>Na aula planejada pensei em iniciar a aula com os alunos em roda, conversando sobre as atividades já realizadas da sequência O Dia da Brincadeira, mas como já estava no terceiro horário, após a aula de inglês, tendo os alunos mais agitados do que o normal, decidi não colocar a Turma em roda, aproveitando a formação que a sala se encontrava, os alunos sentados em dupla, o que otimizaria o tempo, já que este seria o segundo momento da aula.</a:t>
            </a:r>
            <a:endParaRPr sz="16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endParaRPr i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600"/>
              <a:buNone/>
            </a:pPr>
            <a:endParaRPr sz="15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6b30ffb79d_0_24"/>
          <p:cNvSpPr txBox="1">
            <a:spLocks noGrp="1"/>
          </p:cNvSpPr>
          <p:nvPr>
            <p:ph type="body" idx="1"/>
          </p:nvPr>
        </p:nvSpPr>
        <p:spPr>
          <a:xfrm>
            <a:off x="515398" y="178097"/>
            <a:ext cx="7921500" cy="27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pt-BR" sz="1600" b="1" i="1">
                <a:solidFill>
                  <a:srgbClr val="007E79"/>
                </a:solidFill>
              </a:rPr>
              <a:t>Análise reflexiva da aula realizada (profª) observada:</a:t>
            </a:r>
            <a:endParaRPr sz="1600" b="1" i="1">
              <a:solidFill>
                <a:srgbClr val="007E79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endParaRPr sz="10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pt-BR" sz="1300">
                <a:solidFill>
                  <a:schemeClr val="dk1"/>
                </a:solidFill>
              </a:rPr>
              <a:t>O primeiro momento aconteceu conforme esperado, os alunos participaram espontaneamente, como de costume. Em seguida, a estagiária Gisélia assumiu o grupo dos alunos que já se apropriaram da escrita alfabética e realizou o trabalho de leitura e seleção de informações para apresentar ao grupo. A agitação dos alunos e a atenção dividida entre as duas atividades que ocorriam simultaneamente na sala de aula já era esperada, pois já é algo observado em outros momentos. Enquanto isso, voltei minha atenção para as crianças que iriam escrever o nome das brincadeiras com o objetivo de ajudá-las a pensar, refletindo sobre a escrita, retomando e lendo o que escreveram. </a:t>
            </a:r>
            <a:endParaRPr sz="13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pt-BR" sz="1300">
                <a:solidFill>
                  <a:schemeClr val="dk1"/>
                </a:solidFill>
              </a:rPr>
              <a:t>Percebi que a atividade proposta não foi muito desafiadora para o grupo de alunos, ao mesmo tempo me dei conta da necessidade de melhorar o gerenciamento da sala de aula, concernente a organização do espaço de aprendizagem. Em algumas situações senti falta de palavras de referências, produções coletivas expostas na sala para que os alunos pudessem usar como pistas para a escrita das palavras ditadas.</a:t>
            </a:r>
            <a:endParaRPr sz="13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pt-BR" sz="1300">
                <a:solidFill>
                  <a:schemeClr val="dk1"/>
                </a:solidFill>
              </a:rPr>
              <a:t>Essa reflexão me fez pensar e me reportar aos próximos planejamentos, onde darei maior atenção à organização da sala de aula para facilitar o processo de aprendizagem dos meus alunos.</a:t>
            </a:r>
            <a:endParaRPr sz="1300" i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600"/>
              <a:buNone/>
            </a:pPr>
            <a:endParaRPr sz="12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4"/>
          <p:cNvSpPr txBox="1"/>
          <p:nvPr/>
        </p:nvSpPr>
        <p:spPr>
          <a:xfrm>
            <a:off x="127969" y="309937"/>
            <a:ext cx="8652300" cy="42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pt-BR" sz="2300" b="0" i="0" u="none" strike="noStrike" cap="none">
                <a:solidFill>
                  <a:srgbClr val="007E79"/>
                </a:solidFill>
                <a:latin typeface="Arial"/>
                <a:ea typeface="Arial"/>
                <a:cs typeface="Arial"/>
                <a:sym typeface="Arial"/>
              </a:rPr>
              <a:t>Leitura em duplas da devolutiva da coordenadora pedagógica para o professor Amilton (Anexo 2), buscando responder:</a:t>
            </a:r>
            <a:endParaRPr sz="2300" b="0" i="0" u="none" strike="noStrike" cap="none">
              <a:solidFill>
                <a:srgbClr val="007E7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rgbClr val="007E7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-"/>
            </a:pPr>
            <a:r>
              <a:rPr lang="pt-BR"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 que destacam em relação à forma e aos conteúdos abordados na devolutiva? </a:t>
            </a:r>
            <a:endParaRPr sz="21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1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-"/>
            </a:pPr>
            <a:r>
              <a:rPr lang="pt-BR"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 que maneira tal devolutiva pode contribuir para o processo formativo do professor? </a:t>
            </a:r>
            <a:endParaRPr sz="21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746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Arial"/>
              <a:buChar char="-"/>
            </a:pPr>
            <a:r>
              <a:rPr lang="pt-BR"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Em que a leitura dessa devolutiva contribui para elaboração das devolutivas das observações realizadas por vocês? </a:t>
            </a:r>
            <a:r>
              <a:rPr lang="pt-BR" sz="2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3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1" i="0" u="none" strike="noStrike" cap="none">
              <a:solidFill>
                <a:srgbClr val="007E7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pt-BR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1" i="0" u="none" strike="noStrike" cap="none">
              <a:solidFill>
                <a:srgbClr val="007E7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74767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5"/>
          <p:cNvSpPr txBox="1"/>
          <p:nvPr/>
        </p:nvSpPr>
        <p:spPr>
          <a:xfrm>
            <a:off x="127969" y="309937"/>
            <a:ext cx="8652300" cy="42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pt-BR" sz="2300" b="0" i="0" u="none" strike="noStrike" cap="none" dirty="0">
                <a:solidFill>
                  <a:srgbClr val="007E79"/>
                </a:solidFill>
                <a:latin typeface="Arial"/>
                <a:ea typeface="Arial"/>
                <a:cs typeface="Arial"/>
                <a:sym typeface="Arial"/>
              </a:rPr>
              <a:t>Registros:</a:t>
            </a:r>
            <a:r>
              <a:rPr lang="pt-BR" sz="23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3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1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Tx/>
              <a:buChar char="-"/>
            </a:pPr>
            <a:r>
              <a:rPr lang="pt-BR" sz="14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CP aproveita a reflexão do professor – abordando a gestão da sala de aula / ambiente alfabetizador / intervenções docentes</a:t>
            </a:r>
          </a:p>
          <a:p>
            <a:pPr marL="342900" marR="0" lvl="0" indent="-3429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Tx/>
              <a:buChar char="-"/>
            </a:pPr>
            <a:r>
              <a:rPr lang="pt-BR" dirty="0">
                <a:solidFill>
                  <a:schemeClr val="accent1"/>
                </a:solidFill>
              </a:rPr>
              <a:t>Faz menção ao planejamento para discutir os aspectos contemplados.</a:t>
            </a:r>
          </a:p>
          <a:p>
            <a:pPr marL="342900" marR="0" lvl="0" indent="-3429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Tx/>
              <a:buChar char="-"/>
            </a:pPr>
            <a:r>
              <a:rPr lang="pt-BR" dirty="0">
                <a:solidFill>
                  <a:schemeClr val="accent1"/>
                </a:solidFill>
              </a:rPr>
              <a:t>Ao trazer tais aspectos, a CP quer provocar reflexão para apoiar os próximos planejamentos</a:t>
            </a:r>
          </a:p>
          <a:p>
            <a:pPr marL="342900" marR="0" lvl="0" indent="-3429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Tx/>
              <a:buChar char="-"/>
            </a:pPr>
            <a:r>
              <a:rPr lang="pt-BR" dirty="0">
                <a:solidFill>
                  <a:schemeClr val="accent1"/>
                </a:solidFill>
              </a:rPr>
              <a:t>Contribuir para os aspectos positivos e negativos. Ela acolhe o professor</a:t>
            </a:r>
          </a:p>
          <a:p>
            <a:pPr marL="342900" marR="0" lvl="0" indent="-3429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Tx/>
              <a:buChar char="-"/>
            </a:pPr>
            <a:endParaRPr lang="pt-BR" dirty="0">
              <a:solidFill>
                <a:schemeClr val="accent1"/>
              </a:solidFill>
            </a:endParaRPr>
          </a:p>
          <a:p>
            <a:pPr marL="342900" marR="0" lvl="0" indent="-3429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Tx/>
              <a:buChar char="-"/>
            </a:pPr>
            <a:r>
              <a:rPr lang="pt-BR" dirty="0">
                <a:solidFill>
                  <a:schemeClr val="accent1"/>
                </a:solidFill>
              </a:rPr>
              <a:t>É formativa? A CP cita os aspectos a partir do própria reflexão do professor e poderia ter sido mais formativo se ela problematizasse, fizesse perguntas para o professor pensar e responder. </a:t>
            </a:r>
          </a:p>
          <a:p>
            <a:pPr marL="342900" marR="0" lvl="0" indent="-3429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Tx/>
              <a:buChar char="-"/>
            </a:pPr>
            <a:endParaRPr lang="pt-BR" dirty="0">
              <a:solidFill>
                <a:schemeClr val="accent1"/>
              </a:solidFill>
            </a:endParaRPr>
          </a:p>
          <a:p>
            <a:pPr marL="342900" marR="0" lvl="0" indent="-3429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Tx/>
              <a:buChar char="-"/>
            </a:pPr>
            <a:r>
              <a:rPr lang="pt-BR" dirty="0">
                <a:solidFill>
                  <a:schemeClr val="accent1"/>
                </a:solidFill>
              </a:rPr>
              <a:t>Pode ser mais formativo se a discussão fosse pessoalmente ou ter lançado questões para discutir posteriormente em formação.</a:t>
            </a:r>
          </a:p>
          <a:p>
            <a:pPr marL="342900" marR="0" lvl="0" indent="-3429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Tx/>
              <a:buChar char="-"/>
            </a:pPr>
            <a:endParaRPr lang="pt-BR" dirty="0">
              <a:solidFill>
                <a:schemeClr val="accent1"/>
              </a:solidFill>
            </a:endParaRPr>
          </a:p>
          <a:p>
            <a:pPr marL="342900" marR="0" lvl="0" indent="-3429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Tx/>
              <a:buChar char="-"/>
            </a:pPr>
            <a:r>
              <a:rPr lang="pt-BR" dirty="0">
                <a:solidFill>
                  <a:schemeClr val="accent1"/>
                </a:solidFill>
              </a:rPr>
              <a:t>Devolutiva que mostra a parceria CP e professor, ela faz parte do processo. Isso se revela na abordagem, na escrita.  Deixa no final da devolutiva pontos de atenção para serem pensados.</a:t>
            </a:r>
          </a:p>
          <a:p>
            <a:pPr marL="342900" marR="0" lvl="0" indent="-3429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Tx/>
              <a:buChar char="-"/>
            </a:pPr>
            <a:r>
              <a:rPr lang="pt-BR" dirty="0">
                <a:solidFill>
                  <a:schemeClr val="accent1"/>
                </a:solidFill>
              </a:rPr>
              <a:t>A situação não termina na devolutiva, é necessário continuar pensando e articulando com as próximas situações, o próximo planejamento.</a:t>
            </a:r>
          </a:p>
          <a:p>
            <a:pPr marL="342900" marR="0" lvl="0" indent="-3429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Tx/>
              <a:buChar char="-"/>
            </a:pPr>
            <a:r>
              <a:rPr lang="pt-BR" dirty="0">
                <a:solidFill>
                  <a:schemeClr val="accent1"/>
                </a:solidFill>
              </a:rPr>
              <a:t>Menciona a importância da construção intencional do ambiente alfabetizador.</a:t>
            </a:r>
          </a:p>
          <a:p>
            <a:pPr marL="342900" marR="0" lvl="0" indent="-3429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Tx/>
              <a:buChar char="-"/>
            </a:pPr>
            <a:r>
              <a:rPr lang="pt-BR" dirty="0">
                <a:solidFill>
                  <a:schemeClr val="accent1"/>
                </a:solidFill>
              </a:rPr>
              <a:t>É formativo quando provoca perguntas e menos respostas prontas. </a:t>
            </a:r>
            <a:endParaRPr sz="2300" b="1" i="0" u="none" strike="noStrike" cap="none" dirty="0">
              <a:solidFill>
                <a:schemeClr val="accent1"/>
              </a:solidFill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pt-BR" sz="19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900" b="0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endParaRPr sz="1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1" i="0" u="none" strike="noStrike" cap="none" dirty="0">
              <a:solidFill>
                <a:srgbClr val="007E7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74767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0E48B4-F439-68BF-4FC1-4F55BB78D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991" y="0"/>
            <a:ext cx="7933500" cy="858900"/>
          </a:xfrm>
        </p:spPr>
        <p:txBody>
          <a:bodyPr/>
          <a:lstStyle/>
          <a:p>
            <a:r>
              <a:rPr lang="pt-BR" dirty="0"/>
              <a:t>Devolutiva – o que precisamos considerar?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232550C-CB31-C36F-CD40-E9A803BA01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691" y="736537"/>
            <a:ext cx="7921500" cy="3878325"/>
          </a:xfrm>
        </p:spPr>
        <p:txBody>
          <a:bodyPr>
            <a:normAutofit fontScale="85000" lnSpcReduction="10000"/>
          </a:bodyPr>
          <a:lstStyle/>
          <a:p>
            <a:r>
              <a:rPr lang="pt-BR" sz="1800" dirty="0">
                <a:solidFill>
                  <a:schemeClr val="accent1"/>
                </a:solidFill>
              </a:rPr>
              <a:t>Aspectos positivos/favoráveis às aprendizagens   - destacar ações com fundamentação por meio da CP ou da professora – diferente de elogios superficiais) – </a:t>
            </a:r>
          </a:p>
          <a:p>
            <a:r>
              <a:rPr lang="pt-BR" sz="1800" dirty="0">
                <a:solidFill>
                  <a:schemeClr val="accent1"/>
                </a:solidFill>
              </a:rPr>
              <a:t>Uma boa maneira de começar a devolutiva é voltar ao planeado para ver se atendemos as intencionalidades, o que foi favorável a atender aos objetivos propostos. </a:t>
            </a:r>
          </a:p>
          <a:p>
            <a:r>
              <a:rPr lang="pt-BR" sz="1800" dirty="0">
                <a:solidFill>
                  <a:schemeClr val="accent1"/>
                </a:solidFill>
              </a:rPr>
              <a:t>O professor pode começar a conversa partindo de suas impressões</a:t>
            </a:r>
          </a:p>
          <a:p>
            <a:r>
              <a:rPr lang="pt-BR" sz="1800" dirty="0">
                <a:solidFill>
                  <a:schemeClr val="accent1"/>
                </a:solidFill>
              </a:rPr>
              <a:t>CP pode realizar perguntas para problematizar e promover reflexões / Tematizar as decisões tomadas pela professora - problematizar</a:t>
            </a:r>
          </a:p>
          <a:p>
            <a:r>
              <a:rPr lang="pt-BR" sz="1800" dirty="0">
                <a:solidFill>
                  <a:schemeClr val="accent1"/>
                </a:solidFill>
              </a:rPr>
              <a:t>é mais confortável para o CP ser mais “leve”, no entanto precisa ter clareza do seu papel e de quando vai tematizar aspectos fundamentais da prática</a:t>
            </a:r>
          </a:p>
          <a:p>
            <a:r>
              <a:rPr lang="pt-BR" sz="1800" dirty="0">
                <a:solidFill>
                  <a:schemeClr val="accent1"/>
                </a:solidFill>
              </a:rPr>
              <a:t>É um desafio esse papel, de discutir questões.</a:t>
            </a:r>
          </a:p>
          <a:p>
            <a:r>
              <a:rPr lang="pt-BR" sz="1800" dirty="0">
                <a:solidFill>
                  <a:schemeClr val="accent1"/>
                </a:solidFill>
              </a:rPr>
              <a:t>Como as necessidades comuns das professores vão para o plano de formação – ações formativas coletivas</a:t>
            </a:r>
          </a:p>
          <a:p>
            <a:r>
              <a:rPr lang="pt-BR" sz="1800" dirty="0">
                <a:solidFill>
                  <a:schemeClr val="accent1"/>
                </a:solidFill>
              </a:rPr>
              <a:t>Selecionar o que discutir na devolutiva de acordo com o processo singular da professora – o que não foi selecionado, quando e como será abordado? (no planejamento próximo, na formação coletiva, na devolutiva do planejamento...)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910990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8891730-68E1-DED3-DF90-88ABE0AB5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4313" y="242888"/>
            <a:ext cx="8276791" cy="4122590"/>
          </a:xfrm>
        </p:spPr>
        <p:txBody>
          <a:bodyPr/>
          <a:lstStyle/>
          <a:p>
            <a:r>
              <a:rPr lang="pt-BR" dirty="0">
                <a:solidFill>
                  <a:srgbClr val="0070C0"/>
                </a:solidFill>
              </a:rPr>
              <a:t>Devolutivas da atividade prática – Ciclo 1</a:t>
            </a:r>
          </a:p>
          <a:p>
            <a:r>
              <a:rPr lang="pt-BR" dirty="0">
                <a:solidFill>
                  <a:srgbClr val="0070C0"/>
                </a:solidFill>
              </a:rPr>
              <a:t>Sueli e Cristina – conseguiram de fato discutir as escritas no momento da coletivização. </a:t>
            </a:r>
          </a:p>
          <a:p>
            <a:endParaRPr lang="pt-BR" dirty="0">
              <a:solidFill>
                <a:srgbClr val="0070C0"/>
              </a:solidFill>
            </a:endParaRPr>
          </a:p>
          <a:p>
            <a:r>
              <a:rPr lang="pt-BR" dirty="0">
                <a:solidFill>
                  <a:srgbClr val="0070C0"/>
                </a:solidFill>
              </a:rPr>
              <a:t>Para devolutiva das professoras do 1º ano – gravaram cenas e discutiram com com todas, em formação junto com Eduarda – com foco na escrita entre todos </a:t>
            </a:r>
            <a:r>
              <a:rPr lang="pt-BR" dirty="0" err="1">
                <a:solidFill>
                  <a:srgbClr val="0070C0"/>
                </a:solidFill>
              </a:rPr>
              <a:t>pq</a:t>
            </a:r>
            <a:r>
              <a:rPr lang="pt-BR" dirty="0">
                <a:solidFill>
                  <a:srgbClr val="0070C0"/>
                </a:solidFill>
              </a:rPr>
              <a:t> é uma demanda coletiva.</a:t>
            </a:r>
          </a:p>
          <a:p>
            <a:r>
              <a:rPr lang="pt-BR" dirty="0">
                <a:solidFill>
                  <a:srgbClr val="0070C0"/>
                </a:solidFill>
              </a:rPr>
              <a:t>Magda gravou cenas de escrita de duplas – assistiram ao vídeo e foram tematizando – perguntas sobre intervenção. </a:t>
            </a:r>
            <a:r>
              <a:rPr lang="pt-BR" dirty="0" err="1">
                <a:solidFill>
                  <a:srgbClr val="0070C0"/>
                </a:solidFill>
              </a:rPr>
              <a:t>Vc</a:t>
            </a:r>
            <a:r>
              <a:rPr lang="pt-BR" dirty="0">
                <a:solidFill>
                  <a:srgbClr val="0070C0"/>
                </a:solidFill>
              </a:rPr>
              <a:t> acha que essa intervenção ajudou as crianças a pensarem? Quando a professora se concentra no som da sílaba, voltou para o planejamento.  (professora Rosilene)</a:t>
            </a:r>
          </a:p>
          <a:p>
            <a:r>
              <a:rPr lang="pt-BR" dirty="0">
                <a:solidFill>
                  <a:srgbClr val="0070C0"/>
                </a:solidFill>
              </a:rPr>
              <a:t>Juracy – Cristina e Fernanda – cenas – Fernanda se apoiou nas cenas da Cristina para entender melhor o encaminhamento</a:t>
            </a:r>
          </a:p>
          <a:p>
            <a:r>
              <a:rPr lang="pt-BR" dirty="0">
                <a:solidFill>
                  <a:srgbClr val="0070C0"/>
                </a:solidFill>
              </a:rPr>
              <a:t>Eduarda planejou com cada CP – tematização para devolutiva</a:t>
            </a:r>
          </a:p>
          <a:p>
            <a:r>
              <a:rPr lang="pt-BR" dirty="0">
                <a:solidFill>
                  <a:srgbClr val="0070C0"/>
                </a:solidFill>
              </a:rPr>
              <a:t>Gisele com as professoras Sueli, com vídeos. </a:t>
            </a:r>
          </a:p>
          <a:p>
            <a:r>
              <a:rPr lang="pt-BR" dirty="0">
                <a:solidFill>
                  <a:srgbClr val="0070C0"/>
                </a:solidFill>
              </a:rPr>
              <a:t>Elisângela – Laís e </a:t>
            </a:r>
            <a:r>
              <a:rPr lang="pt-BR" dirty="0" err="1">
                <a:solidFill>
                  <a:srgbClr val="0070C0"/>
                </a:solidFill>
              </a:rPr>
              <a:t>Islene</a:t>
            </a:r>
            <a:r>
              <a:rPr lang="pt-BR" dirty="0">
                <a:solidFill>
                  <a:srgbClr val="0070C0"/>
                </a:solidFill>
              </a:rPr>
              <a:t> –com professora Lúcia – assistiram e discutiram a organização das duplas. </a:t>
            </a:r>
          </a:p>
          <a:p>
            <a:r>
              <a:rPr lang="pt-BR" dirty="0">
                <a:solidFill>
                  <a:srgbClr val="0070C0"/>
                </a:solidFill>
              </a:rPr>
              <a:t>Luciano – com professora Adriana – não fizeram com vídeo. Depois da aula conversaram sobre organização da dupla / uso do ambiente alfabetizador.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78971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6"/>
          <p:cNvSpPr txBox="1"/>
          <p:nvPr/>
        </p:nvSpPr>
        <p:spPr>
          <a:xfrm>
            <a:off x="114300" y="119569"/>
            <a:ext cx="8853000" cy="47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pt-BR" sz="2300" b="1" i="0" u="none" strike="noStrike" cap="none">
                <a:solidFill>
                  <a:srgbClr val="007E79"/>
                </a:solidFill>
                <a:latin typeface="Calibri"/>
                <a:ea typeface="Calibri"/>
                <a:cs typeface="Calibri"/>
                <a:sym typeface="Calibri"/>
              </a:rPr>
              <a:t>Sistematização</a:t>
            </a:r>
            <a:endParaRPr sz="2300" b="1" i="0" u="none" strike="noStrike" cap="none">
              <a:solidFill>
                <a:srgbClr val="007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pt-BR"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Para elaborar uma devolutiva eficaz e formativa para o professor após uma observação em sala de aula, a coordenadora pedagógica precisa considerar os seguintes critérios:</a:t>
            </a:r>
            <a:endParaRPr sz="18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18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pt-BR" sz="1800" b="0" i="0" u="none" strike="noStrike" cap="none">
                <a:solidFill>
                  <a:srgbClr val="007E79"/>
                </a:solidFill>
                <a:latin typeface="Arial"/>
                <a:ea typeface="Arial"/>
                <a:cs typeface="Arial"/>
                <a:sym typeface="Arial"/>
              </a:rPr>
              <a:t>1.  Propósito Formativo</a:t>
            </a:r>
            <a:r>
              <a:rPr lang="pt-BR"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sz="18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pt-BR"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 devolutiva deve ser elaborada com o entendimento claro de que a observação e o feedback visam apoiar o desenvolvimento profissional do professor, ajudando-o a refletir sobre sua prática e aprimorá-la, e não servir como controle. A conversa estabelecida na devolutiva precisa permitir uma reflexão conjunta da prática.</a:t>
            </a:r>
            <a:endParaRPr sz="16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pt-BR" sz="1800" b="0" i="0" u="none" strike="noStrike" cap="none">
                <a:solidFill>
                  <a:srgbClr val="007E79"/>
                </a:solidFill>
                <a:latin typeface="Arial"/>
                <a:ea typeface="Arial"/>
                <a:cs typeface="Arial"/>
                <a:sym typeface="Arial"/>
              </a:rPr>
              <a:t>2.  Base no Planejamento Conjunto e Foco Definido:</a:t>
            </a:r>
            <a:r>
              <a:rPr lang="pt-BR"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pt-BR" sz="17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 devolutiva deve ser elaborada "à luz do planejamento realizado conjuntamente e da definição prévia dos aspectos que seriam observados". É essencial ater-se ao foco combinado para que seja sintética, objetiva e formativa.</a:t>
            </a:r>
            <a:endParaRPr sz="17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pt-BR" sz="1800" b="0" i="0" u="none" strike="noStrike" cap="none">
                <a:solidFill>
                  <a:srgbClr val="007E79"/>
                </a:solidFill>
                <a:latin typeface="Arial"/>
                <a:ea typeface="Arial"/>
                <a:cs typeface="Arial"/>
                <a:sym typeface="Arial"/>
              </a:rPr>
              <a:t>3.  Utilização de Registros: </a:t>
            </a:r>
            <a:endParaRPr sz="1800" b="0" i="0" u="none" strike="noStrike" cap="none">
              <a:solidFill>
                <a:srgbClr val="007E7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pt-BR"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O registro da observação realizado durante a atividade é fundamental. A devolutiva deve ser organizada a partir dessas anotações. Usar documentos escritos, como os registros de observação, para pautar as discussões profissionaliza a relação, evitando impressões subjetivas.</a:t>
            </a:r>
            <a:endParaRPr sz="16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18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300" b="1" i="0" u="none" strike="noStrike" cap="none">
              <a:solidFill>
                <a:srgbClr val="007E7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300" b="1" i="0" u="none" strike="noStrike" cap="none">
              <a:solidFill>
                <a:srgbClr val="007E7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7"/>
          <p:cNvSpPr txBox="1"/>
          <p:nvPr/>
        </p:nvSpPr>
        <p:spPr>
          <a:xfrm>
            <a:off x="114300" y="119569"/>
            <a:ext cx="8853000" cy="47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pt-BR" sz="1800" b="0" i="0" u="none" strike="noStrike" cap="none">
                <a:solidFill>
                  <a:srgbClr val="007E79"/>
                </a:solidFill>
                <a:latin typeface="Arial"/>
                <a:ea typeface="Arial"/>
                <a:cs typeface="Arial"/>
                <a:sym typeface="Arial"/>
              </a:rPr>
              <a:t>4.  Formato e Conteúdo:</a:t>
            </a:r>
            <a:endParaRPr sz="1800" b="0" i="0" u="none" strike="noStrike" cap="none">
              <a:solidFill>
                <a:srgbClr val="007E7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-"/>
            </a:pPr>
            <a:r>
              <a:rPr lang="pt-BR"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Deve ser sintética, objetiva e formativa.</a:t>
            </a:r>
            <a:endParaRPr sz="18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-"/>
            </a:pPr>
            <a:r>
              <a:rPr lang="pt-BR"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Deve evitar emitir juízos de valor.</a:t>
            </a:r>
            <a:endParaRPr sz="18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-"/>
            </a:pPr>
            <a:r>
              <a:rPr lang="pt-BR"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Deve ressaltar aspectos positivos da situação observada.</a:t>
            </a:r>
            <a:endParaRPr sz="18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-"/>
            </a:pPr>
            <a:r>
              <a:rPr lang="pt-BR"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Deve indicar o que pode ser aprimorado.</a:t>
            </a:r>
            <a:endParaRPr sz="18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-"/>
            </a:pPr>
            <a:r>
              <a:rPr lang="pt-BR"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Pode discutir alternativas para a superação das dificuldades encontradas.</a:t>
            </a:r>
            <a:endParaRPr sz="18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-"/>
            </a:pPr>
            <a:r>
              <a:rPr lang="pt-BR"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Deve ser ajustada aos saberes do professor.</a:t>
            </a:r>
            <a:endParaRPr sz="18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1800">
              <a:solidFill>
                <a:srgbClr val="007E79"/>
              </a:solidFill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pt-BR" sz="1800" b="0" i="0" u="none" strike="noStrike" cap="none">
                <a:solidFill>
                  <a:srgbClr val="007E79"/>
                </a:solidFill>
                <a:latin typeface="Arial"/>
                <a:ea typeface="Arial"/>
                <a:cs typeface="Arial"/>
                <a:sym typeface="Arial"/>
              </a:rPr>
              <a:t>5.  Momento da Devolutiva:</a:t>
            </a:r>
            <a:endParaRPr sz="1800" b="0" i="0" u="none" strike="noStrike" cap="none">
              <a:solidFill>
                <a:srgbClr val="007E7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pt-BR"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É importante não demorar a dar a devolutiva ao professor observado.</a:t>
            </a:r>
            <a:endParaRPr sz="18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1800">
              <a:solidFill>
                <a:srgbClr val="007E79"/>
              </a:solidFill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pt-BR" sz="1800" b="0" i="0" u="none" strike="noStrike" cap="none">
                <a:solidFill>
                  <a:srgbClr val="007E79"/>
                </a:solidFill>
                <a:latin typeface="Arial"/>
                <a:ea typeface="Arial"/>
                <a:cs typeface="Arial"/>
                <a:sym typeface="Arial"/>
              </a:rPr>
              <a:t>6.  Dinâmica da Conversa:</a:t>
            </a:r>
            <a:endParaRPr sz="1800" b="0" i="0" u="none" strike="noStrike" cap="none">
              <a:solidFill>
                <a:srgbClr val="007E7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-"/>
            </a:pPr>
            <a:r>
              <a:rPr lang="pt-BR"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Permitir que o professor observado seja o primeiro a comentar sobre a experiência vivida. Ele precisa ter espaço para analisar sua aula, relatar dúvidas e comentar intervenções.</a:t>
            </a:r>
            <a:endParaRPr sz="18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-"/>
            </a:pPr>
            <a:r>
              <a:rPr lang="pt-BR"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 escuta atenta ao professor permitirá escolhas de intervenções mais ajustadas aos seus saberes.</a:t>
            </a:r>
            <a:endParaRPr sz="18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-"/>
            </a:pPr>
            <a:r>
              <a:rPr lang="pt-BR"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Discutir a observação com base nos registros profissionaliza a relação.</a:t>
            </a:r>
            <a:endParaRPr sz="18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18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18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300" b="1" i="0" u="none" strike="noStrike" cap="none">
              <a:solidFill>
                <a:srgbClr val="007E7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300" b="1" i="0" u="none" strike="noStrike" cap="none">
              <a:solidFill>
                <a:srgbClr val="007E7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8"/>
          <p:cNvSpPr txBox="1"/>
          <p:nvPr/>
        </p:nvSpPr>
        <p:spPr>
          <a:xfrm>
            <a:off x="114300" y="119569"/>
            <a:ext cx="8853000" cy="47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pt-BR" sz="2300" b="1" i="0" u="none" strike="noStrike" cap="none">
                <a:solidFill>
                  <a:srgbClr val="007E79"/>
                </a:solidFill>
                <a:latin typeface="Calibri"/>
                <a:ea typeface="Calibri"/>
                <a:cs typeface="Calibri"/>
                <a:sym typeface="Calibri"/>
              </a:rPr>
              <a:t>Sistematização</a:t>
            </a:r>
            <a:endParaRPr sz="2300" b="1" i="0" u="none" strike="noStrike" cap="none">
              <a:solidFill>
                <a:srgbClr val="007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300" b="1" i="0" u="none" strike="noStrike" cap="none">
              <a:solidFill>
                <a:srgbClr val="007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pt-BR" sz="1800" b="0" i="0" u="none" strike="noStrike" cap="none">
                <a:solidFill>
                  <a:srgbClr val="007E79"/>
                </a:solidFill>
                <a:latin typeface="Arial"/>
                <a:ea typeface="Arial"/>
                <a:cs typeface="Arial"/>
                <a:sym typeface="Arial"/>
              </a:rPr>
              <a:t>7.  Transparência e Parceria:</a:t>
            </a:r>
            <a:r>
              <a:rPr lang="pt-BR"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pt-BR"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Compartilhar a ferramenta (instrumento de observação) e o foco com os professores antecipadamente, e idealmente permitir que participem de sua elaboração/ajuste, faz com que a equipe se corresponsabilize e garante o papel formativo da estratégia. Construir-se como parceira de trabalho do professor é fundamental para o êxito da ação.</a:t>
            </a:r>
            <a:endParaRPr sz="16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1600">
              <a:solidFill>
                <a:srgbClr val="7F7F7F"/>
              </a:solidFill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pt-BR" sz="1800" b="0" i="0" u="none" strike="noStrike" cap="none">
                <a:solidFill>
                  <a:srgbClr val="007E79"/>
                </a:solidFill>
                <a:latin typeface="Arial"/>
                <a:ea typeface="Arial"/>
                <a:cs typeface="Arial"/>
                <a:sym typeface="Arial"/>
              </a:rPr>
              <a:t>8.  Encaminhamentos Futuros:</a:t>
            </a:r>
            <a:r>
              <a:rPr lang="pt-BR"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pt-BR"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 devolutiva pode servir para planejar a aula seguinte com o professor, ajudando-o a antecipar possíveis intervenções. A análise das observações e devolutivas também fornece elementos para a coordenadora planejar seu próprio trabalho de formação (individual ou coletivo).\</a:t>
            </a:r>
            <a:endParaRPr sz="16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1600">
              <a:solidFill>
                <a:srgbClr val="7F7F7F"/>
              </a:solidFill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pt-BR" sz="1800" i="0" u="none" strike="noStrike" cap="none">
                <a:solidFill>
                  <a:srgbClr val="007E79"/>
                </a:solidFill>
              </a:rPr>
              <a:t>9.  Documentação:</a:t>
            </a:r>
            <a:r>
              <a:rPr lang="pt-BR"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pt-BR"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Entregar uma cópia da devolutiva ao professor é importante.</a:t>
            </a:r>
            <a:endParaRPr sz="16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1600">
              <a:solidFill>
                <a:srgbClr val="7F7F7F"/>
              </a:solidFill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pt-BR" sz="13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(Fonte: Roda Educativa- Formação na Escola Caderno Coordenação Pedagógica e Coordenação Pedagógica: Saberes e Práticas)</a:t>
            </a:r>
            <a:endParaRPr sz="13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13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18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18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300" b="1" i="0" u="none" strike="noStrike" cap="none">
              <a:solidFill>
                <a:srgbClr val="007E7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300" b="1" i="0" u="none" strike="noStrike" cap="none">
              <a:solidFill>
                <a:srgbClr val="007E7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9"/>
          <p:cNvSpPr txBox="1"/>
          <p:nvPr/>
        </p:nvSpPr>
        <p:spPr>
          <a:xfrm>
            <a:off x="127969" y="309937"/>
            <a:ext cx="8652300" cy="42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rgbClr val="007E7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rgbClr val="007E7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rgbClr val="007E7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pt-BR" sz="2300" b="0" i="0" u="none" strike="noStrike" cap="none">
                <a:solidFill>
                  <a:srgbClr val="007E79"/>
                </a:solidFill>
                <a:latin typeface="Arial"/>
                <a:ea typeface="Arial"/>
                <a:cs typeface="Arial"/>
                <a:sym typeface="Arial"/>
              </a:rPr>
              <a:t>Análise de um registro de atividade prática de escrita entre todos, enviado por uma professora do primeiro ano de MG, e dos registros descritivos feitos pela coordenadora pedagógica que observou a aula (Anexo 3). </a:t>
            </a:r>
            <a:endParaRPr sz="2300" b="0" i="0" u="none" strike="noStrike" cap="none">
              <a:solidFill>
                <a:srgbClr val="007E7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>
              <a:solidFill>
                <a:srgbClr val="007E79"/>
              </a:solidFill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pt-BR" sz="2300" b="0" i="0" u="none" strike="noStrike" cap="none">
                <a:solidFill>
                  <a:srgbClr val="007E79"/>
                </a:solidFill>
                <a:latin typeface="Arial"/>
                <a:ea typeface="Arial"/>
                <a:cs typeface="Arial"/>
                <a:sym typeface="Arial"/>
              </a:rPr>
              <a:t>Em duplas, escrever uma sugestão de devolutiva para a professora, considerando os aspectos anteriormente discutidos.  </a:t>
            </a:r>
            <a:endParaRPr sz="2300" b="0" i="0" u="none" strike="noStrike" cap="none">
              <a:solidFill>
                <a:srgbClr val="007E7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rgbClr val="007E7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1" i="0" u="none" strike="noStrike" cap="none">
              <a:solidFill>
                <a:srgbClr val="007E7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pt-BR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1" i="0" u="none" strike="noStrike" cap="none">
              <a:solidFill>
                <a:srgbClr val="007E7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74767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"/>
          <p:cNvSpPr txBox="1"/>
          <p:nvPr/>
        </p:nvSpPr>
        <p:spPr>
          <a:xfrm>
            <a:off x="751481" y="201221"/>
            <a:ext cx="83880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-BR" sz="2100" b="1" i="0" u="none" strike="noStrike" cap="none">
                <a:solidFill>
                  <a:srgbClr val="107F7B"/>
                </a:solidFill>
                <a:latin typeface="Arial"/>
                <a:ea typeface="Arial"/>
                <a:cs typeface="Arial"/>
                <a:sym typeface="Arial"/>
              </a:rPr>
              <a:t>Pauta - Encontro presencial CPS: Parte 01</a:t>
            </a:r>
            <a:endParaRPr sz="2100" b="1" i="0" u="none" strike="noStrike" cap="none">
              <a:solidFill>
                <a:srgbClr val="107F7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2" name="Google Shape;132;p3"/>
          <p:cNvGraphicFramePr/>
          <p:nvPr/>
        </p:nvGraphicFramePr>
        <p:xfrm>
          <a:off x="940563" y="1046410"/>
          <a:ext cx="7862300" cy="3489200"/>
        </p:xfrm>
        <a:graphic>
          <a:graphicData uri="http://schemas.openxmlformats.org/drawingml/2006/table">
            <a:tbl>
              <a:tblPr>
                <a:noFill/>
                <a:tableStyleId>{35865B75-872B-437E-9E2C-4DE413038C5D}</a:tableStyleId>
              </a:tblPr>
              <a:tblGrid>
                <a:gridCol w="7862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6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solidFill>
                            <a:srgbClr val="387C65"/>
                          </a:solidFill>
                        </a:rPr>
                        <a:t>1</a:t>
                      </a:r>
                      <a:r>
                        <a:rPr lang="pt-BR" sz="1800" b="1" u="none" strike="noStrike" cap="none">
                          <a:solidFill>
                            <a:srgbClr val="387C6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Leitura literária pela formadora</a:t>
                      </a:r>
                      <a:endParaRPr sz="1800" b="1" u="none" strike="noStrike" cap="none">
                        <a:solidFill>
                          <a:srgbClr val="387C6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1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solidFill>
                            <a:srgbClr val="387C65"/>
                          </a:solidFill>
                        </a:rPr>
                        <a:t>2- Devolutiva atividades práticas (das professoras)</a:t>
                      </a:r>
                      <a:endParaRPr sz="1800" b="1" u="none" strike="noStrike" cap="none">
                        <a:solidFill>
                          <a:srgbClr val="387C6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solidFill>
                            <a:srgbClr val="387C65"/>
                          </a:solidFill>
                        </a:rPr>
                        <a:t>3- Observação de aula como estratégia formativa - Registros descritivos</a:t>
                      </a:r>
                      <a:endParaRPr sz="1800" b="1" u="none" strike="noStrike" cap="none">
                        <a:solidFill>
                          <a:srgbClr val="387C6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solidFill>
                            <a:srgbClr val="387C6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Intervalo</a:t>
                      </a:r>
                      <a:endParaRPr sz="1800" b="1" u="none" strike="noStrike" cap="none">
                        <a:solidFill>
                          <a:srgbClr val="387C6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6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solidFill>
                            <a:srgbClr val="387C65"/>
                          </a:solidFill>
                        </a:rPr>
                        <a:t>4- Devolutivas das observações de aula pela coordenadora pedagógica</a:t>
                      </a:r>
                      <a:endParaRPr sz="1800" b="1" u="none" strike="noStrike" cap="none">
                        <a:solidFill>
                          <a:srgbClr val="387C6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6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solidFill>
                            <a:srgbClr val="387C65"/>
                          </a:solidFill>
                        </a:rPr>
                        <a:t>5</a:t>
                      </a:r>
                      <a:r>
                        <a:rPr lang="pt-BR" sz="1800" b="1" u="none" strike="noStrike" cap="none">
                          <a:solidFill>
                            <a:srgbClr val="387C6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</a:t>
                      </a:r>
                      <a:r>
                        <a:rPr lang="pt-BR" sz="1800" b="1" u="none" strike="noStrike" cap="none">
                          <a:solidFill>
                            <a:srgbClr val="387C65"/>
                          </a:solidFill>
                        </a:rPr>
                        <a:t>Pautas dos encontros dos professores e foco de observação</a:t>
                      </a:r>
                      <a:endParaRPr sz="1800" b="1" u="none" strike="noStrike" cap="none">
                        <a:solidFill>
                          <a:srgbClr val="387C6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CB11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40"/>
          <p:cNvSpPr txBox="1"/>
          <p:nvPr/>
        </p:nvSpPr>
        <p:spPr>
          <a:xfrm>
            <a:off x="280555" y="3075709"/>
            <a:ext cx="8478900" cy="15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Arial"/>
              <a:buNone/>
            </a:pPr>
            <a:r>
              <a:rPr lang="pt-BR" sz="27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Pautas presenciais</a:t>
            </a:r>
            <a:endParaRPr sz="2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1"/>
          <p:cNvSpPr txBox="1"/>
          <p:nvPr/>
        </p:nvSpPr>
        <p:spPr>
          <a:xfrm>
            <a:off x="1256944" y="244200"/>
            <a:ext cx="639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700" b="1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Professores de 1º e 2º ano</a:t>
            </a:r>
            <a:endParaRPr sz="1700" b="1" i="0" u="none" strike="noStrike" cap="none">
              <a:solidFill>
                <a:srgbClr val="75707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81" name="Google Shape;281;p41"/>
          <p:cNvGraphicFramePr/>
          <p:nvPr/>
        </p:nvGraphicFramePr>
        <p:xfrm>
          <a:off x="1506722" y="1002308"/>
          <a:ext cx="5896725" cy="2920600"/>
        </p:xfrm>
        <a:graphic>
          <a:graphicData uri="http://schemas.openxmlformats.org/drawingml/2006/table">
            <a:tbl>
              <a:tblPr>
                <a:noFill/>
                <a:tableStyleId>{35865B75-872B-437E-9E2C-4DE413038C5D}</a:tableStyleId>
              </a:tblPr>
              <a:tblGrid>
                <a:gridCol w="5896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2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400" b="1" u="none" strike="noStrike" cap="none">
                          <a:solidFill>
                            <a:srgbClr val="387C65"/>
                          </a:solidFill>
                        </a:rPr>
                        <a:t>1</a:t>
                      </a:r>
                      <a:r>
                        <a:rPr lang="pt-BR" sz="1400" b="1" u="none" strike="noStrike" cap="none">
                          <a:solidFill>
                            <a:srgbClr val="387C6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Leitura literária pela formadora</a:t>
                      </a:r>
                      <a:endParaRPr sz="1400" b="1" u="none" strike="noStrike" cap="none">
                        <a:solidFill>
                          <a:srgbClr val="387C6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5725" marR="35725" marT="35725" marB="3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u="none" strike="noStrike" cap="none">
                          <a:solidFill>
                            <a:srgbClr val="387C65"/>
                          </a:solidFill>
                        </a:rPr>
                        <a:t>2- </a:t>
                      </a:r>
                      <a:r>
                        <a:rPr lang="pt-BR" b="1">
                          <a:solidFill>
                            <a:srgbClr val="387C65"/>
                          </a:solidFill>
                        </a:rPr>
                        <a:t>Mapeamento dos saberes sobre SEA / Intervenções docentes</a:t>
                      </a:r>
                      <a:endParaRPr sz="1400" b="1" u="none" strike="noStrike" cap="none">
                        <a:solidFill>
                          <a:srgbClr val="387C65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rgbClr val="387C6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5725" marR="35725" marT="35725" marB="3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400" b="1" u="none" strike="noStrike" cap="none">
                          <a:solidFill>
                            <a:srgbClr val="387C65"/>
                          </a:solidFill>
                        </a:rPr>
                        <a:t>3- Tematização da prática docente: leitura de textos que estudantes sabem de memória</a:t>
                      </a:r>
                      <a:endParaRPr sz="1400" b="1" u="none" strike="noStrike" cap="none">
                        <a:solidFill>
                          <a:srgbClr val="387C6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5725" marR="35725" marT="35725" marB="3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400" b="1" u="none" strike="noStrike" cap="none">
                          <a:solidFill>
                            <a:srgbClr val="387C6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Intervalo</a:t>
                      </a:r>
                      <a:endParaRPr sz="1400" b="1" u="none" strike="noStrike" cap="none">
                        <a:solidFill>
                          <a:srgbClr val="387C6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5725" marR="35725" marT="35725" marB="3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b="1">
                          <a:solidFill>
                            <a:srgbClr val="387C65"/>
                          </a:solidFill>
                        </a:rPr>
                        <a:t>4</a:t>
                      </a:r>
                      <a:r>
                        <a:rPr lang="pt-BR" sz="1400" b="1" u="none" strike="noStrike" cap="none">
                          <a:solidFill>
                            <a:srgbClr val="387C6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</a:t>
                      </a:r>
                      <a:r>
                        <a:rPr lang="pt-BR" sz="1400" b="1" u="none" strike="noStrike" cap="none">
                          <a:solidFill>
                            <a:srgbClr val="387C65"/>
                          </a:solidFill>
                        </a:rPr>
                        <a:t>Ambiente alfabetizador</a:t>
                      </a:r>
                      <a:endParaRPr sz="1400" b="1" u="none" strike="noStrike" cap="none">
                        <a:solidFill>
                          <a:srgbClr val="387C6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5725" marR="35725" marT="35725" marB="3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b="1">
                          <a:solidFill>
                            <a:srgbClr val="387C65"/>
                          </a:solidFill>
                        </a:rPr>
                        <a:t>5</a:t>
                      </a:r>
                      <a:r>
                        <a:rPr lang="pt-BR" sz="1400" b="1" u="none" strike="noStrike" cap="none">
                          <a:solidFill>
                            <a:srgbClr val="387C6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r>
                        <a:rPr lang="pt-BR" sz="1400" b="1" u="none" strike="noStrike" cap="none">
                          <a:solidFill>
                            <a:srgbClr val="387C65"/>
                          </a:solidFill>
                        </a:rPr>
                        <a:t>Planejamento da finalização do Projeto Brincadeiras Cantadas e início do Projeto Manual de Culinária. </a:t>
                      </a:r>
                      <a:endParaRPr sz="1400" b="1" u="none" strike="noStrike" cap="none">
                        <a:solidFill>
                          <a:srgbClr val="387C65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rgbClr val="387C65"/>
                        </a:solidFill>
                      </a:endParaRPr>
                    </a:p>
                  </a:txBody>
                  <a:tcPr marL="35725" marR="35725" marT="35725" marB="3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2"/>
          <p:cNvSpPr txBox="1"/>
          <p:nvPr/>
        </p:nvSpPr>
        <p:spPr>
          <a:xfrm>
            <a:off x="1256944" y="244200"/>
            <a:ext cx="639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700" b="1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Professores de 3º ano</a:t>
            </a:r>
            <a:endParaRPr sz="1700" b="1" i="0" u="none" strike="noStrike" cap="none">
              <a:solidFill>
                <a:srgbClr val="75707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87" name="Google Shape;287;p42"/>
          <p:cNvGraphicFramePr/>
          <p:nvPr/>
        </p:nvGraphicFramePr>
        <p:xfrm>
          <a:off x="1506722" y="1002308"/>
          <a:ext cx="5896725" cy="3013970"/>
        </p:xfrm>
        <a:graphic>
          <a:graphicData uri="http://schemas.openxmlformats.org/drawingml/2006/table">
            <a:tbl>
              <a:tblPr>
                <a:noFill/>
                <a:tableStyleId>{35865B75-872B-437E-9E2C-4DE413038C5D}</a:tableStyleId>
              </a:tblPr>
              <a:tblGrid>
                <a:gridCol w="5896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2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400" b="1" u="none" strike="noStrike" cap="none">
                          <a:solidFill>
                            <a:srgbClr val="387C65"/>
                          </a:solidFill>
                        </a:rPr>
                        <a:t>1</a:t>
                      </a:r>
                      <a:r>
                        <a:rPr lang="pt-BR" sz="1400" b="1" u="none" strike="noStrike" cap="none">
                          <a:solidFill>
                            <a:srgbClr val="387C6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Leitura literária pela formadora</a:t>
                      </a:r>
                      <a:endParaRPr sz="1400" b="1" u="none" strike="noStrike" cap="none">
                        <a:solidFill>
                          <a:srgbClr val="387C6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5725" marR="35725" marT="35725" marB="3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400" b="1" u="none" strike="noStrike" cap="none">
                          <a:solidFill>
                            <a:srgbClr val="387C65"/>
                          </a:solidFill>
                        </a:rPr>
                        <a:t>2- </a:t>
                      </a:r>
                      <a:r>
                        <a:rPr lang="pt-BR" b="1">
                          <a:solidFill>
                            <a:srgbClr val="387C65"/>
                          </a:solidFill>
                        </a:rPr>
                        <a:t>F</a:t>
                      </a:r>
                      <a:r>
                        <a:rPr lang="pt-BR" sz="1400" b="1" u="none" strike="noStrike" cap="none">
                          <a:solidFill>
                            <a:srgbClr val="387C65"/>
                          </a:solidFill>
                        </a:rPr>
                        <a:t>inalização projeto adivinhas / mapeamento dos saberes SEA</a:t>
                      </a:r>
                      <a:endParaRPr sz="1400" b="1" u="none" strike="noStrike" cap="none">
                        <a:solidFill>
                          <a:srgbClr val="387C65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rgbClr val="387C6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5725" marR="35725" marT="35725" marB="3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400" b="1" u="none" strike="noStrike" cap="none">
                          <a:solidFill>
                            <a:srgbClr val="387C65"/>
                          </a:solidFill>
                        </a:rPr>
                        <a:t>3- Análise dos dados das avaliações dos estudantes do 3º ano</a:t>
                      </a:r>
                      <a:endParaRPr sz="1400" b="1" u="none" strike="noStrike" cap="none">
                        <a:solidFill>
                          <a:srgbClr val="387C65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400" b="1" u="none" strike="noStrike" cap="none">
                          <a:solidFill>
                            <a:srgbClr val="387C65"/>
                          </a:solidFill>
                        </a:rPr>
                        <a:t>  </a:t>
                      </a:r>
                      <a:endParaRPr sz="1400" b="1" u="none" strike="noStrike" cap="none">
                        <a:solidFill>
                          <a:srgbClr val="387C6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5725" marR="35725" marT="35725" marB="3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400" b="1" u="none" strike="noStrike" cap="none">
                          <a:solidFill>
                            <a:srgbClr val="387C6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Intervalo</a:t>
                      </a:r>
                      <a:endParaRPr sz="1400" b="1" u="none" strike="noStrike" cap="none">
                        <a:solidFill>
                          <a:srgbClr val="387C6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5725" marR="35725" marT="35725" marB="3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400" b="1" u="none" strike="noStrike" cap="none">
                          <a:solidFill>
                            <a:srgbClr val="387C65"/>
                          </a:solidFill>
                        </a:rPr>
                        <a:t>5</a:t>
                      </a:r>
                      <a:r>
                        <a:rPr lang="pt-BR" sz="1400" b="1" u="none" strike="noStrike" cap="none">
                          <a:solidFill>
                            <a:srgbClr val="387C6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 </a:t>
                      </a:r>
                      <a:r>
                        <a:rPr lang="pt-BR" sz="1400" b="1" u="none" strike="noStrike" cap="none">
                          <a:solidFill>
                            <a:srgbClr val="387C65"/>
                          </a:solidFill>
                        </a:rPr>
                        <a:t>Projeto Reescrita de contos tradicionais</a:t>
                      </a:r>
                      <a:endParaRPr sz="1400" b="1" u="none" strike="noStrike" cap="none">
                        <a:solidFill>
                          <a:srgbClr val="387C6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5725" marR="35725" marT="35725" marB="3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400" b="1" u="none" strike="noStrike" cap="none">
                          <a:solidFill>
                            <a:srgbClr val="387C65"/>
                          </a:solidFill>
                        </a:rPr>
                        <a:t>6</a:t>
                      </a:r>
                      <a:r>
                        <a:rPr lang="pt-BR" sz="1400" b="1" u="none" strike="noStrike" cap="none">
                          <a:solidFill>
                            <a:srgbClr val="387C6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</a:t>
                      </a:r>
                      <a:r>
                        <a:rPr lang="pt-BR" sz="1400" b="1" u="none" strike="noStrike" cap="none">
                          <a:solidFill>
                            <a:srgbClr val="387C65"/>
                          </a:solidFill>
                        </a:rPr>
                        <a:t>Atividade</a:t>
                      </a:r>
                      <a:r>
                        <a:rPr lang="pt-BR" sz="1400" b="1" u="none" strike="noStrike" cap="none">
                          <a:solidFill>
                            <a:srgbClr val="387C6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prática e proposta de registro</a:t>
                      </a:r>
                      <a:endParaRPr sz="1400" b="1" u="none" strike="noStrike" cap="none">
                        <a:solidFill>
                          <a:srgbClr val="387C6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5725" marR="35725" marT="35725" marB="3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400" b="1" u="none" strike="noStrike" cap="none">
                          <a:solidFill>
                            <a:srgbClr val="387C65"/>
                          </a:solidFill>
                        </a:rPr>
                        <a:t>7</a:t>
                      </a:r>
                      <a:r>
                        <a:rPr lang="pt-BR" sz="1400" b="1" u="none" strike="noStrike" cap="none">
                          <a:solidFill>
                            <a:srgbClr val="387C6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Finalização / Avaliação </a:t>
                      </a:r>
                      <a:endParaRPr sz="1400" b="1" u="none" strike="noStrike" cap="none">
                        <a:solidFill>
                          <a:srgbClr val="387C6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5725" marR="35725" marT="35725" marB="3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3"/>
          <p:cNvSpPr txBox="1"/>
          <p:nvPr/>
        </p:nvSpPr>
        <p:spPr>
          <a:xfrm>
            <a:off x="570807" y="136425"/>
            <a:ext cx="504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700" b="1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Professores de 4º e 5º ano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93" name="Google Shape;293;p43"/>
          <p:cNvGraphicFramePr/>
          <p:nvPr/>
        </p:nvGraphicFramePr>
        <p:xfrm>
          <a:off x="570810" y="1135064"/>
          <a:ext cx="5963075" cy="3206000"/>
        </p:xfrm>
        <a:graphic>
          <a:graphicData uri="http://schemas.openxmlformats.org/drawingml/2006/table">
            <a:tbl>
              <a:tblPr>
                <a:noFill/>
                <a:tableStyleId>{35865B75-872B-437E-9E2C-4DE413038C5D}</a:tableStyleId>
              </a:tblPr>
              <a:tblGrid>
                <a:gridCol w="5963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44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pt-BR" sz="1500" b="1">
                          <a:solidFill>
                            <a:srgbClr val="387C65"/>
                          </a:solidFill>
                        </a:rPr>
                        <a:t>1</a:t>
                      </a:r>
                      <a:r>
                        <a:rPr lang="pt-BR" sz="1500" b="1" u="none" strike="noStrike" cap="none">
                          <a:solidFill>
                            <a:srgbClr val="387C65"/>
                          </a:solidFill>
                        </a:rPr>
                        <a:t>- Situação de dupla conceitualização - Leitura dramática e ampliação do conhecimento sobre o gênero</a:t>
                      </a:r>
                      <a:endParaRPr sz="1500" b="1" u="none" strike="noStrike" cap="none">
                        <a:solidFill>
                          <a:srgbClr val="387C6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5725" marR="35725" marT="35725" marB="3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500" b="1">
                          <a:solidFill>
                            <a:srgbClr val="387C65"/>
                          </a:solidFill>
                        </a:rPr>
                        <a:t>2</a:t>
                      </a:r>
                      <a:r>
                        <a:rPr lang="pt-BR" sz="1500" b="1" u="none" strike="noStrike" cap="none">
                          <a:solidFill>
                            <a:srgbClr val="387C65"/>
                          </a:solidFill>
                        </a:rPr>
                        <a:t>- Leitura e escuta profissional: ampliação dos conhecimentos didáticos sobre fluência leitora</a:t>
                      </a:r>
                      <a:endParaRPr sz="1500" b="1" u="none" strike="noStrike" cap="none">
                        <a:solidFill>
                          <a:srgbClr val="387C6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5725" marR="35725" marT="35725" marB="3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500" b="1">
                          <a:solidFill>
                            <a:srgbClr val="387C65"/>
                          </a:solidFill>
                        </a:rPr>
                        <a:t>3</a:t>
                      </a:r>
                      <a:r>
                        <a:rPr lang="pt-BR" sz="1500" b="1" u="none" strike="noStrike" cap="none">
                          <a:solidFill>
                            <a:srgbClr val="387C65"/>
                          </a:solidFill>
                        </a:rPr>
                        <a:t>- Análise de planejamento da leitura colaborativa: atividade 4 da SD</a:t>
                      </a:r>
                      <a:endParaRPr sz="1500" b="1" u="none" strike="noStrike" cap="none">
                        <a:solidFill>
                          <a:srgbClr val="387C6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5725" marR="35725" marT="35725" marB="3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6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500" b="1">
                          <a:solidFill>
                            <a:srgbClr val="387C65"/>
                          </a:solidFill>
                        </a:rPr>
                        <a:t>4</a:t>
                      </a:r>
                      <a:r>
                        <a:rPr lang="pt-BR" sz="1500" b="1" u="none" strike="noStrike" cap="none">
                          <a:solidFill>
                            <a:srgbClr val="387C65"/>
                          </a:solidFill>
                        </a:rPr>
                        <a:t>-Planejamento da Sequência Didática de leitura de textos teatrais e apresentação das etapas da Sequência Didática Leitura e indicação Literária de Poemas</a:t>
                      </a:r>
                      <a:endParaRPr sz="1500" b="1" u="none" strike="noStrike" cap="none">
                        <a:solidFill>
                          <a:srgbClr val="387C6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5725" marR="35725" marT="35725" marB="3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7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500" b="1">
                          <a:solidFill>
                            <a:srgbClr val="387C65"/>
                          </a:solidFill>
                        </a:rPr>
                        <a:t>5</a:t>
                      </a:r>
                      <a:r>
                        <a:rPr lang="pt-BR" sz="1500" b="1" u="none" strike="noStrike" cap="none">
                          <a:solidFill>
                            <a:srgbClr val="387C65"/>
                          </a:solidFill>
                        </a:rPr>
                        <a:t>- Atividade prática/Finalização/Combinados Espaço digital de formação / Avaliação do encontro</a:t>
                      </a:r>
                      <a:r>
                        <a:rPr lang="pt-BR" sz="1500" b="1" u="none" strike="noStrike" cap="none">
                          <a:solidFill>
                            <a:srgbClr val="387C6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1500" b="1" u="none" strike="noStrike" cap="none">
                        <a:solidFill>
                          <a:srgbClr val="387C6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5725" marR="35725" marT="35725" marB="3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4"/>
          <p:cNvSpPr txBox="1"/>
          <p:nvPr/>
        </p:nvSpPr>
        <p:spPr>
          <a:xfrm>
            <a:off x="643088" y="807263"/>
            <a:ext cx="7657200" cy="20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900" b="1" i="0" u="none" strike="noStrike" cap="none">
              <a:solidFill>
                <a:srgbClr val="7476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44"/>
          <p:cNvSpPr txBox="1"/>
          <p:nvPr/>
        </p:nvSpPr>
        <p:spPr>
          <a:xfrm>
            <a:off x="0" y="400050"/>
            <a:ext cx="9144000" cy="42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1" i="0" u="none" strike="noStrike" cap="none">
                <a:solidFill>
                  <a:srgbClr val="747678"/>
                </a:solidFill>
                <a:latin typeface="Arial"/>
                <a:ea typeface="Arial"/>
                <a:cs typeface="Arial"/>
                <a:sym typeface="Arial"/>
              </a:rPr>
              <a:t>Focos de observação para cada um dos públicos:</a:t>
            </a:r>
            <a:endParaRPr sz="2400" b="1" i="0" u="none" strike="noStrike" cap="none">
              <a:solidFill>
                <a:srgbClr val="74767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rgbClr val="74767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pt-BR" sz="1800" b="0" i="0" u="none" strike="noStrike" cap="none">
                <a:solidFill>
                  <a:srgbClr val="007E79"/>
                </a:solidFill>
                <a:latin typeface="Arial"/>
                <a:ea typeface="Arial"/>
                <a:cs typeface="Arial"/>
                <a:sym typeface="Arial"/>
              </a:rPr>
              <a:t>Foco de observação professores 1º e 2º anos: </a:t>
            </a:r>
            <a:endParaRPr sz="1800" b="0" i="0" u="none" strike="noStrike" cap="none">
              <a:solidFill>
                <a:srgbClr val="007E7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Concepções das professoras sobre ambiente alfabetizador e como esses saberes se relacionam com a prática em sala de aula.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800">
              <a:solidFill>
                <a:schemeClr val="dk1"/>
              </a:solidFill>
            </a:endParaRPr>
          </a:p>
          <a:p>
            <a:pPr marL="3429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pt-BR" sz="1800" b="0" i="0" u="none" strike="noStrike" cap="none">
                <a:solidFill>
                  <a:srgbClr val="007E79"/>
                </a:solidFill>
                <a:latin typeface="Arial"/>
                <a:ea typeface="Arial"/>
                <a:cs typeface="Arial"/>
                <a:sym typeface="Arial"/>
              </a:rPr>
              <a:t>Foco de observação professores 3º anos: </a:t>
            </a:r>
            <a:endParaRPr sz="1800" b="0" i="0" u="none" strike="noStrike" cap="none">
              <a:solidFill>
                <a:srgbClr val="007E7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Listar saberes e dúvidas dos professores em relação aos encaminhamentos do Projeto Reescrita de Contos tradicionais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800">
              <a:solidFill>
                <a:schemeClr val="dk1"/>
              </a:solidFill>
            </a:endParaRPr>
          </a:p>
          <a:p>
            <a:pPr marL="3429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pt-BR" sz="1800" b="0" i="0" u="none" strike="noStrike" cap="none">
                <a:solidFill>
                  <a:srgbClr val="007E79"/>
                </a:solidFill>
                <a:latin typeface="Arial"/>
                <a:ea typeface="Arial"/>
                <a:cs typeface="Arial"/>
                <a:sym typeface="Arial"/>
              </a:rPr>
              <a:t>Foco de observação professores 4º e 5º anos: </a:t>
            </a:r>
            <a:endParaRPr sz="1800" b="0" i="0" u="none" strike="noStrike" cap="none">
              <a:solidFill>
                <a:srgbClr val="007E7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Concepções dos professores sobre leitura colaborativa e intervenções que favoreçam a fluência leitora.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CB11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45"/>
          <p:cNvSpPr txBox="1"/>
          <p:nvPr/>
        </p:nvSpPr>
        <p:spPr>
          <a:xfrm>
            <a:off x="332549" y="3117746"/>
            <a:ext cx="8478900" cy="15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Arial"/>
              <a:buNone/>
            </a:pPr>
            <a:r>
              <a:rPr lang="pt-BR" sz="27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Parte 2</a:t>
            </a:r>
            <a:endParaRPr sz="2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6"/>
          <p:cNvSpPr txBox="1">
            <a:spLocks noGrp="1"/>
          </p:cNvSpPr>
          <p:nvPr>
            <p:ph type="ctrTitle"/>
          </p:nvPr>
        </p:nvSpPr>
        <p:spPr>
          <a:xfrm>
            <a:off x="558791" y="424737"/>
            <a:ext cx="7933500" cy="8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None/>
            </a:pPr>
            <a:r>
              <a:rPr lang="pt-BR" sz="2500" b="1">
                <a:solidFill>
                  <a:srgbClr val="007E79"/>
                </a:solidFill>
                <a:latin typeface="Arial"/>
                <a:ea typeface="Arial"/>
                <a:cs typeface="Arial"/>
                <a:sym typeface="Arial"/>
              </a:rPr>
              <a:t>Retomada dos focos de observação e articulação com o plano de formação </a:t>
            </a:r>
            <a:endParaRPr/>
          </a:p>
        </p:txBody>
      </p:sp>
      <p:sp>
        <p:nvSpPr>
          <p:cNvPr id="313" name="Google Shape;313;p46"/>
          <p:cNvSpPr txBox="1"/>
          <p:nvPr/>
        </p:nvSpPr>
        <p:spPr>
          <a:xfrm>
            <a:off x="691219" y="1850025"/>
            <a:ext cx="7463700" cy="18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Retomar os focos de observação levantados no encontro 1 e quais demandas se evidenciaram para ajustarmos o plano de formação? 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7"/>
          <p:cNvSpPr txBox="1">
            <a:spLocks noGrp="1"/>
          </p:cNvSpPr>
          <p:nvPr>
            <p:ph type="ctrTitle"/>
          </p:nvPr>
        </p:nvSpPr>
        <p:spPr>
          <a:xfrm>
            <a:off x="558791" y="106689"/>
            <a:ext cx="7933500" cy="8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None/>
            </a:pPr>
            <a:r>
              <a:rPr lang="pt-BR" sz="2500" b="1" dirty="0">
                <a:solidFill>
                  <a:srgbClr val="007E79"/>
                </a:solidFill>
                <a:latin typeface="Arial"/>
                <a:ea typeface="Arial"/>
                <a:cs typeface="Arial"/>
                <a:sym typeface="Arial"/>
              </a:rPr>
              <a:t>Retomada dos focos de observação e articulação com o plano de formação </a:t>
            </a:r>
            <a:endParaRPr dirty="0"/>
          </a:p>
        </p:txBody>
      </p:sp>
      <p:sp>
        <p:nvSpPr>
          <p:cNvPr id="319" name="Google Shape;319;p47"/>
          <p:cNvSpPr txBox="1"/>
          <p:nvPr/>
        </p:nvSpPr>
        <p:spPr>
          <a:xfrm>
            <a:off x="181011" y="922378"/>
            <a:ext cx="8823842" cy="58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171450" marR="0" lvl="0" indent="-952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47"/>
          <p:cNvSpPr txBox="1"/>
          <p:nvPr/>
        </p:nvSpPr>
        <p:spPr>
          <a:xfrm>
            <a:off x="228725" y="946975"/>
            <a:ext cx="8915400" cy="2923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pt-BR" sz="1600" b="0" i="0" u="none" strike="noStrike" cap="none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1º e 2º anos </a:t>
            </a:r>
            <a:r>
              <a:rPr lang="pt-BR" sz="16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– saberes – o que constitui um ambiente alfabetizador – listas e materiais / </a:t>
            </a: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pt-BR" sz="1600" dirty="0">
                <a:solidFill>
                  <a:schemeClr val="accent1"/>
                </a:solidFill>
              </a:rPr>
              <a:t>Na prática – materiais/cartazes prontos – não marca a “digital” das crianças/turma e fazem pouco uso / às vezes mais próximo ao enfeite do que funcional</a:t>
            </a:r>
            <a:endParaRPr lang="pt-BR" sz="1600" b="0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pt-BR" sz="1600" dirty="0">
                <a:solidFill>
                  <a:schemeClr val="accent1"/>
                </a:solidFill>
              </a:rPr>
              <a:t>Lugar do formador – acompanhar a forma de construir o ambiente alfabetizador e como usar a serviço das aprendizagens dos estudantes</a:t>
            </a:r>
            <a:endParaRPr lang="pt-BR" sz="1600" b="0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pt-BR" sz="1600" dirty="0">
                <a:solidFill>
                  <a:schemeClr val="accent1"/>
                </a:solidFill>
              </a:rPr>
              <a:t>Foco formativo – uso intencional / marcas da memória das aulas.</a:t>
            </a: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endParaRPr lang="pt-BR" sz="1600" b="0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97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pt-BR" sz="1600" dirty="0">
                <a:solidFill>
                  <a:schemeClr val="accent1"/>
                </a:solidFill>
              </a:rPr>
              <a:t>Hipótese de escrita é um desafio e olhar para os avanços. Saber interpretar as escritas das crianças é uma premissa do ensino contextualizado e reflexivo</a:t>
            </a:r>
            <a:br>
              <a:rPr lang="pt-BR" sz="1600" dirty="0">
                <a:solidFill>
                  <a:schemeClr val="accent1"/>
                </a:solidFill>
              </a:rPr>
            </a:br>
            <a:r>
              <a:rPr lang="pt-BR" sz="1600" dirty="0">
                <a:solidFill>
                  <a:schemeClr val="accent1"/>
                </a:solidFill>
              </a:rPr>
              <a:t>O menino avançou ou a análise da escrita é que é o desafio?</a:t>
            </a:r>
          </a:p>
          <a:p>
            <a:pPr marL="1397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>
          <a:extLst>
            <a:ext uri="{FF2B5EF4-FFF2-40B4-BE49-F238E27FC236}">
              <a16:creationId xmlns:a16="http://schemas.microsoft.com/office/drawing/2014/main" id="{34455D72-BDAD-8820-8D61-A6349154C7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7">
            <a:extLst>
              <a:ext uri="{FF2B5EF4-FFF2-40B4-BE49-F238E27FC236}">
                <a16:creationId xmlns:a16="http://schemas.microsoft.com/office/drawing/2014/main" id="{6383D255-D042-12E3-61E4-BC68FA0CAC5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58791" y="106689"/>
            <a:ext cx="7933500" cy="8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None/>
            </a:pPr>
            <a:r>
              <a:rPr lang="pt-BR" sz="2500" b="1" dirty="0">
                <a:solidFill>
                  <a:srgbClr val="007E79"/>
                </a:solidFill>
                <a:latin typeface="Arial"/>
                <a:ea typeface="Arial"/>
                <a:cs typeface="Arial"/>
                <a:sym typeface="Arial"/>
              </a:rPr>
              <a:t>Retomada dos focos de observação e articulação com o plano de formação </a:t>
            </a:r>
            <a:endParaRPr dirty="0"/>
          </a:p>
        </p:txBody>
      </p:sp>
      <p:sp>
        <p:nvSpPr>
          <p:cNvPr id="319" name="Google Shape;319;p47">
            <a:extLst>
              <a:ext uri="{FF2B5EF4-FFF2-40B4-BE49-F238E27FC236}">
                <a16:creationId xmlns:a16="http://schemas.microsoft.com/office/drawing/2014/main" id="{F0CC9967-B535-B2F4-351A-6523DDED3CDD}"/>
              </a:ext>
            </a:extLst>
          </p:cNvPr>
          <p:cNvSpPr txBox="1"/>
          <p:nvPr/>
        </p:nvSpPr>
        <p:spPr>
          <a:xfrm>
            <a:off x="181011" y="922378"/>
            <a:ext cx="8823842" cy="58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171450" marR="0" lvl="0" indent="-952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47">
            <a:extLst>
              <a:ext uri="{FF2B5EF4-FFF2-40B4-BE49-F238E27FC236}">
                <a16:creationId xmlns:a16="http://schemas.microsoft.com/office/drawing/2014/main" id="{D0A7527F-9F23-02D6-C595-DE7D5A2C7885}"/>
              </a:ext>
            </a:extLst>
          </p:cNvPr>
          <p:cNvSpPr txBox="1"/>
          <p:nvPr/>
        </p:nvSpPr>
        <p:spPr>
          <a:xfrm>
            <a:off x="228725" y="946975"/>
            <a:ext cx="8915400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pt-BR" sz="1800" b="0" i="0" u="none" strike="noStrike" cap="none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4º e 5º  anos</a:t>
            </a: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pt-BR" sz="1800" dirty="0">
                <a:highlight>
                  <a:srgbClr val="FFFF00"/>
                </a:highlight>
              </a:rPr>
              <a:t>Demandas formativas: </a:t>
            </a: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pt-BR" sz="18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Leitura compartilhada – é dividir a leitura entre os estudantes (</a:t>
            </a:r>
            <a:r>
              <a:rPr lang="pt-BR" sz="1800" dirty="0">
                <a:solidFill>
                  <a:schemeClr val="accent1"/>
                </a:solidFill>
              </a:rPr>
              <a:t>Rose)</a:t>
            </a: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pt-BR" sz="18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Começa a compreensão sobre o que é leitura compartilhada, mas na prática isso não ocorre. </a:t>
            </a: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pt-BR" sz="1800" dirty="0">
                <a:solidFill>
                  <a:schemeClr val="accent1"/>
                </a:solidFill>
              </a:rPr>
              <a:t>Fazer boas perguntas e articular com as estratégias de leitura – desafio</a:t>
            </a: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pt-BR" sz="18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Como avaliar a leitura em voz alta – a partir da planilha</a:t>
            </a:r>
            <a:r>
              <a:rPr lang="pt-BR" sz="1800" b="0" i="0" u="none" strike="noStrike" cap="none" dirty="0">
                <a:solidFill>
                  <a:schemeClr val="accent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8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(ajudar a entender que a planilha é um instrumento de avaliação)</a:t>
            </a: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pt-BR" sz="1800" dirty="0">
                <a:solidFill>
                  <a:schemeClr val="accent1"/>
                </a:solidFill>
              </a:rPr>
              <a:t>Como dar continuidade no 2º semestre com este conteúdo da fluência leitora.</a:t>
            </a: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pt-BR" sz="18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Preocupação com avaliação e registros no caderno</a:t>
            </a:r>
            <a:endParaRPr sz="1800" b="0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6163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>
          <a:extLst>
            <a:ext uri="{FF2B5EF4-FFF2-40B4-BE49-F238E27FC236}">
              <a16:creationId xmlns:a16="http://schemas.microsoft.com/office/drawing/2014/main" id="{21696D8F-2F19-AFD6-9BA1-E792E1B911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7">
            <a:extLst>
              <a:ext uri="{FF2B5EF4-FFF2-40B4-BE49-F238E27FC236}">
                <a16:creationId xmlns:a16="http://schemas.microsoft.com/office/drawing/2014/main" id="{37CEDCB9-E72C-3477-32D0-E0C2EA697E3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58791" y="106689"/>
            <a:ext cx="7933500" cy="8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None/>
            </a:pPr>
            <a:r>
              <a:rPr lang="pt-BR" sz="2500" b="1" dirty="0">
                <a:solidFill>
                  <a:srgbClr val="007E79"/>
                </a:solidFill>
                <a:latin typeface="Arial"/>
                <a:ea typeface="Arial"/>
                <a:cs typeface="Arial"/>
                <a:sym typeface="Arial"/>
              </a:rPr>
              <a:t>Retomada dos focos de observação e articulação com o plano de formação </a:t>
            </a:r>
            <a:endParaRPr dirty="0"/>
          </a:p>
        </p:txBody>
      </p:sp>
      <p:sp>
        <p:nvSpPr>
          <p:cNvPr id="319" name="Google Shape;319;p47">
            <a:extLst>
              <a:ext uri="{FF2B5EF4-FFF2-40B4-BE49-F238E27FC236}">
                <a16:creationId xmlns:a16="http://schemas.microsoft.com/office/drawing/2014/main" id="{2A637A3A-B7B1-8615-B25D-195C8CCCD648}"/>
              </a:ext>
            </a:extLst>
          </p:cNvPr>
          <p:cNvSpPr txBox="1"/>
          <p:nvPr/>
        </p:nvSpPr>
        <p:spPr>
          <a:xfrm>
            <a:off x="181011" y="922378"/>
            <a:ext cx="8823842" cy="58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171450" marR="0" lvl="0" indent="-952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47">
            <a:extLst>
              <a:ext uri="{FF2B5EF4-FFF2-40B4-BE49-F238E27FC236}">
                <a16:creationId xmlns:a16="http://schemas.microsoft.com/office/drawing/2014/main" id="{103CCD24-2495-2205-D2BF-68C62692ADDF}"/>
              </a:ext>
            </a:extLst>
          </p:cNvPr>
          <p:cNvSpPr txBox="1"/>
          <p:nvPr/>
        </p:nvSpPr>
        <p:spPr>
          <a:xfrm>
            <a:off x="228725" y="946975"/>
            <a:ext cx="8915400" cy="3785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pt-BR" sz="1800" dirty="0">
                <a:highlight>
                  <a:srgbClr val="FFFF00"/>
                </a:highlight>
              </a:rPr>
              <a:t>3</a:t>
            </a:r>
            <a:r>
              <a:rPr lang="pt-BR" sz="1800" b="0" i="0" u="none" strike="noStrike" cap="none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º  anos</a:t>
            </a: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pt-BR" sz="1800" dirty="0">
                <a:solidFill>
                  <a:schemeClr val="accent1"/>
                </a:solidFill>
              </a:rPr>
              <a:t>Letícia e </a:t>
            </a:r>
            <a:r>
              <a:rPr lang="pt-BR" sz="1800" dirty="0" err="1">
                <a:solidFill>
                  <a:schemeClr val="accent1"/>
                </a:solidFill>
              </a:rPr>
              <a:t>Edlaine</a:t>
            </a:r>
            <a:r>
              <a:rPr lang="pt-BR" sz="1800" dirty="0">
                <a:solidFill>
                  <a:schemeClr val="accent1"/>
                </a:solidFill>
              </a:rPr>
              <a:t> precisam mais de apoio</a:t>
            </a: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pt-BR" sz="1800" dirty="0">
                <a:solidFill>
                  <a:schemeClr val="accent1"/>
                </a:solidFill>
              </a:rPr>
              <a:t>Jéssica se apoia em Cleusa</a:t>
            </a: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pt-BR" sz="1800" dirty="0">
                <a:solidFill>
                  <a:schemeClr val="accent1"/>
                </a:solidFill>
              </a:rPr>
              <a:t>Valquíria – tradicional – disposta a entender / dependência de resposta</a:t>
            </a: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lang="pt-BR" sz="1800" dirty="0">
                <a:solidFill>
                  <a:schemeClr val="accent1"/>
                </a:solidFill>
              </a:rPr>
              <a:t>Projeto Reescrita – </a:t>
            </a:r>
          </a:p>
          <a:p>
            <a:pPr marL="1397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pt-BR" sz="1800" dirty="0">
                <a:solidFill>
                  <a:schemeClr val="accent1"/>
                </a:solidFill>
              </a:rPr>
              <a:t>*Planejar juntas os textos a serem reescritos</a:t>
            </a:r>
          </a:p>
          <a:p>
            <a:pPr marL="4254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accent1"/>
                </a:solidFill>
              </a:rPr>
              <a:t>Discutir conceito de reescrita / ditado ao professor</a:t>
            </a:r>
          </a:p>
          <a:p>
            <a:pPr marL="4254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endParaRPr lang="pt-BR" sz="1800" dirty="0">
              <a:solidFill>
                <a:schemeClr val="accent1"/>
              </a:solidFill>
            </a:endParaRPr>
          </a:p>
          <a:p>
            <a:pPr marL="4254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accent1"/>
                </a:solidFill>
              </a:rPr>
              <a:t>Projeto Adivinhas – todos os estudantes precisam participar da produção, o foco é produção ou sistema? Como fazer o agrupamento?</a:t>
            </a:r>
          </a:p>
          <a:p>
            <a:pPr marL="4254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accent1"/>
                </a:solidFill>
              </a:rPr>
              <a:t>Estão mais preocupadas com o livro do que com as aprendizagens</a:t>
            </a:r>
          </a:p>
          <a:p>
            <a:pPr marL="4254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endParaRPr lang="pt-BR" sz="1800" dirty="0">
              <a:solidFill>
                <a:schemeClr val="accent1"/>
              </a:solidFill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endParaRPr lang="pt-BR" sz="1800" b="0" i="0" u="none" strike="noStrike" cap="none" dirty="0">
              <a:solidFill>
                <a:srgbClr val="00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6180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"/>
          <p:cNvSpPr txBox="1"/>
          <p:nvPr/>
        </p:nvSpPr>
        <p:spPr>
          <a:xfrm>
            <a:off x="751481" y="201221"/>
            <a:ext cx="83880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-BR" sz="2100" b="1" i="0" u="none" strike="noStrike" cap="none">
                <a:solidFill>
                  <a:srgbClr val="107F7B"/>
                </a:solidFill>
                <a:latin typeface="Arial"/>
                <a:ea typeface="Arial"/>
                <a:cs typeface="Arial"/>
                <a:sym typeface="Arial"/>
              </a:rPr>
              <a:t>Pauta - Encontro presencial CPS: Parte 02</a:t>
            </a:r>
            <a:endParaRPr sz="2100" b="1" i="0" u="none" strike="noStrike" cap="none">
              <a:solidFill>
                <a:srgbClr val="107F7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8" name="Google Shape;138;p4"/>
          <p:cNvGraphicFramePr/>
          <p:nvPr/>
        </p:nvGraphicFramePr>
        <p:xfrm>
          <a:off x="751463" y="1275360"/>
          <a:ext cx="7862300" cy="2523290"/>
        </p:xfrm>
        <a:graphic>
          <a:graphicData uri="http://schemas.openxmlformats.org/drawingml/2006/table">
            <a:tbl>
              <a:tblPr>
                <a:noFill/>
                <a:tableStyleId>{35865B75-872B-437E-9E2C-4DE413038C5D}</a:tableStyleId>
              </a:tblPr>
              <a:tblGrid>
                <a:gridCol w="7862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6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solidFill>
                            <a:srgbClr val="387C65"/>
                          </a:solidFill>
                        </a:rPr>
                        <a:t>1- Retomada dos focos de observação e articulação com o plano de formação</a:t>
                      </a:r>
                      <a:endParaRPr sz="1800" b="1" u="none" strike="noStrike" cap="none">
                        <a:solidFill>
                          <a:srgbClr val="387C6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solidFill>
                            <a:srgbClr val="387C65"/>
                          </a:solidFill>
                        </a:rPr>
                        <a:t>2- Análise dos resultados avaliações 3ºs anos - demandas formativas</a:t>
                      </a:r>
                      <a:endParaRPr sz="1800" b="1" u="none" strike="noStrike" cap="none">
                        <a:solidFill>
                          <a:srgbClr val="387C6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800" b="1" u="none" strike="noStrike" cap="none">
                          <a:solidFill>
                            <a:srgbClr val="387C65"/>
                          </a:solidFill>
                        </a:rPr>
                        <a:t>3-</a:t>
                      </a:r>
                      <a:r>
                        <a:rPr lang="pt-BR" sz="1800" b="1">
                          <a:solidFill>
                            <a:srgbClr val="387C65"/>
                          </a:solidFill>
                        </a:rPr>
                        <a:t> Rotina de alfabetização - análise das agendas semanais</a:t>
                      </a:r>
                      <a:endParaRPr sz="1800" b="1" u="none" strike="noStrike" cap="none">
                        <a:solidFill>
                          <a:srgbClr val="387C6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1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1">
                          <a:solidFill>
                            <a:srgbClr val="387C65"/>
                          </a:solidFill>
                        </a:rPr>
                        <a:t>4- Atividade prática</a:t>
                      </a:r>
                      <a:endParaRPr sz="1800" b="1" u="none" strike="noStrike" cap="none">
                        <a:solidFill>
                          <a:srgbClr val="387C65"/>
                        </a:solidFill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5dedce644b_0_4"/>
          <p:cNvSpPr txBox="1">
            <a:spLocks noGrp="1"/>
          </p:cNvSpPr>
          <p:nvPr>
            <p:ph type="ctrTitle"/>
          </p:nvPr>
        </p:nvSpPr>
        <p:spPr>
          <a:xfrm>
            <a:off x="558791" y="106689"/>
            <a:ext cx="7933500" cy="8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None/>
            </a:pPr>
            <a:r>
              <a:rPr lang="pt-BR" sz="2500" b="1" dirty="0">
                <a:solidFill>
                  <a:srgbClr val="007E79"/>
                </a:solidFill>
                <a:latin typeface="Arial"/>
                <a:ea typeface="Arial"/>
                <a:cs typeface="Arial"/>
                <a:sym typeface="Arial"/>
              </a:rPr>
              <a:t>Retomada dos focos de observação e articulação com o plano de formação</a:t>
            </a:r>
            <a:br>
              <a:rPr lang="pt-BR" sz="2500" b="1" dirty="0">
                <a:solidFill>
                  <a:srgbClr val="007E7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2500" b="1" dirty="0">
                <a:solidFill>
                  <a:srgbClr val="007E7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326" name="Google Shape;326;g35dedce644b_0_4"/>
          <p:cNvSpPr txBox="1"/>
          <p:nvPr/>
        </p:nvSpPr>
        <p:spPr>
          <a:xfrm>
            <a:off x="181011" y="922378"/>
            <a:ext cx="8823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171450" marR="0" lvl="0" indent="-952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g35dedce644b_0_4"/>
          <p:cNvSpPr txBox="1"/>
          <p:nvPr/>
        </p:nvSpPr>
        <p:spPr>
          <a:xfrm>
            <a:off x="228725" y="946975"/>
            <a:ext cx="891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7412528-CCD9-8303-A353-84E861953555}"/>
              </a:ext>
            </a:extLst>
          </p:cNvPr>
          <p:cNvSpPr txBox="1"/>
          <p:nvPr/>
        </p:nvSpPr>
        <p:spPr>
          <a:xfrm>
            <a:off x="156178" y="1781278"/>
            <a:ext cx="9060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highlight>
                  <a:srgbClr val="FFFF00"/>
                </a:highlight>
              </a:rPr>
              <a:t>O que fazer com os estudantes do 4º ano de 2025, a partir dos resultados da avaliação dos estudantes de 2024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0"/>
          <p:cNvSpPr txBox="1">
            <a:spLocks noGrp="1"/>
          </p:cNvSpPr>
          <p:nvPr>
            <p:ph type="ctrTitle"/>
          </p:nvPr>
        </p:nvSpPr>
        <p:spPr>
          <a:xfrm>
            <a:off x="456319" y="191517"/>
            <a:ext cx="7933500" cy="8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None/>
            </a:pPr>
            <a:r>
              <a:rPr lang="pt-BR" sz="2500" b="1" dirty="0">
                <a:solidFill>
                  <a:srgbClr val="007E79"/>
                </a:solidFill>
                <a:latin typeface="Arial"/>
                <a:ea typeface="Arial"/>
                <a:cs typeface="Arial"/>
                <a:sym typeface="Arial"/>
              </a:rPr>
              <a:t>Plano de formação Ciclo 2 para Ciclo 3 </a:t>
            </a:r>
            <a:endParaRPr dirty="0"/>
          </a:p>
        </p:txBody>
      </p:sp>
      <p:sp>
        <p:nvSpPr>
          <p:cNvPr id="333" name="Google Shape;333;p50"/>
          <p:cNvSpPr txBox="1"/>
          <p:nvPr/>
        </p:nvSpPr>
        <p:spPr>
          <a:xfrm>
            <a:off x="691219" y="1850025"/>
            <a:ext cx="7463700" cy="40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Google Shape;338;p51">
            <a:extLst>
              <a:ext uri="{FF2B5EF4-FFF2-40B4-BE49-F238E27FC236}">
                <a16:creationId xmlns:a16="http://schemas.microsoft.com/office/drawing/2014/main" id="{B11C205A-2B39-39E9-2EF9-C6BB73F0D2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313113"/>
              </p:ext>
            </p:extLst>
          </p:nvPr>
        </p:nvGraphicFramePr>
        <p:xfrm>
          <a:off x="35496" y="1109709"/>
          <a:ext cx="9108500" cy="8522912"/>
        </p:xfrm>
        <a:graphic>
          <a:graphicData uri="http://schemas.openxmlformats.org/drawingml/2006/table">
            <a:tbl>
              <a:tblPr>
                <a:noFill/>
                <a:tableStyleId>{1D290052-A6D9-490D-B318-FB9E824CC32F}</a:tableStyleId>
              </a:tblPr>
              <a:tblGrid>
                <a:gridCol w="900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1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3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32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4294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u="none" strike="noStrike" cap="none" dirty="0"/>
                        <a:t>Duração/ Período/</a:t>
                      </a:r>
                      <a:endParaRPr sz="1100" b="1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u="none" strike="noStrike" cap="none" dirty="0"/>
                        <a:t>Grupo</a:t>
                      </a:r>
                      <a:endParaRPr sz="1100" b="1" u="none" strike="noStrike" cap="none" dirty="0"/>
                    </a:p>
                  </a:txBody>
                  <a:tcPr marL="47625" marR="47625" marT="47625" marB="476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u="none" strike="noStrike" cap="none"/>
                        <a:t>Conteúdos/ Demandas formativas</a:t>
                      </a:r>
                      <a:endParaRPr sz="1100" b="1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1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u="none" strike="noStrike" cap="none">
                          <a:solidFill>
                            <a:schemeClr val="dk1"/>
                          </a:solidFill>
                        </a:rPr>
                        <a:t>Trilhos da Alfabetização e Secretaria de Educação</a:t>
                      </a:r>
                      <a:endParaRPr sz="1100" b="1" u="none" strike="noStrike" cap="none"/>
                    </a:p>
                  </a:txBody>
                  <a:tcPr marL="47625" marR="47625" marT="47625" marB="476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u="none" strike="noStrike" cap="none"/>
                        <a:t>Coordenadoras pedagógicas</a:t>
                      </a:r>
                      <a:br>
                        <a:rPr lang="pt-BR" sz="1100" b="1" u="none" strike="noStrike" cap="none"/>
                      </a:br>
                      <a:r>
                        <a:rPr lang="pt-BR" sz="1100" b="1" u="none" strike="noStrike" cap="none"/>
                        <a:t>Conteúdos</a:t>
                      </a:r>
                      <a:endParaRPr sz="1100" b="1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1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u="none" strike="noStrike" cap="none"/>
                        <a:t>O que fazer até o ciclo 3? </a:t>
                      </a:r>
                      <a:endParaRPr sz="1100" b="1" u="none" strike="noStrike" cap="none"/>
                    </a:p>
                  </a:txBody>
                  <a:tcPr marL="47625" marR="47625" marT="47625" marB="476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u="none" strike="noStrike" cap="none"/>
                        <a:t>Coordenadoras pedagógicas</a:t>
                      </a:r>
                      <a:endParaRPr sz="1100" b="1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u="none" strike="noStrike" cap="none"/>
                        <a:t>Estratégias/ Ações formativas</a:t>
                      </a:r>
                      <a:endParaRPr sz="1100" b="1" u="none" strike="noStrike" cap="none"/>
                    </a:p>
                  </a:txBody>
                  <a:tcPr marL="47625" marR="47625" marT="47625" marB="47625"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366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strike="noStrike" cap="none" dirty="0"/>
                        <a:t>Professores de 1os e 2os Anos</a:t>
                      </a:r>
                      <a:endParaRPr sz="1000" u="none" strike="noStrike" cap="none" dirty="0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/>
                    </a:p>
                  </a:txBody>
                  <a:tcPr marL="47625" marR="47625" marT="47625" marB="476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strike="noStrike" cap="none"/>
                        <a:t>Projeto Didático</a:t>
                      </a:r>
                      <a:endParaRPr sz="1000" u="none" strike="noStrike" cap="none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strike="noStrike" cap="none"/>
                        <a:t>Brincadeiras Cantadas</a:t>
                      </a:r>
                      <a:endParaRPr sz="1000" u="none" strike="noStrike" cap="none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strike="noStrike" cap="none"/>
                        <a:t>Projeto Didático</a:t>
                      </a:r>
                      <a:endParaRPr sz="1000" u="none" strike="noStrike" cap="none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strike="noStrike" cap="none"/>
                        <a:t>Manual de Culinária</a:t>
                      </a:r>
                      <a:endParaRPr sz="1000" u="none" strike="noStrike" cap="none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strike="noStrike" cap="none"/>
                        <a:t>Sistema de escrita alfabética: Intervenções docentes e condições didáticas para  escrita pelo estudante.</a:t>
                      </a:r>
                      <a:endParaRPr sz="1000" u="none" strike="noStrike" cap="none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strike="noStrike" cap="none"/>
                        <a:t>Práticas de linguagem: leitura e escrita de textos instrucionais. </a:t>
                      </a:r>
                      <a:endParaRPr sz="1000" u="none" strike="noStrike" cap="none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strike="noStrike" cap="none"/>
                        <a:t>Atividade Habitual</a:t>
                      </a:r>
                      <a:endParaRPr sz="1000" u="none" strike="noStrike" cap="none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strike="noStrike" cap="none"/>
                        <a:t>Nome próprio - como fonte segura de informação</a:t>
                      </a:r>
                      <a:endParaRPr sz="1000" u="none" strike="noStrike" cap="none"/>
                    </a:p>
                  </a:txBody>
                  <a:tcPr marL="47625" marR="47625" marT="47625" marB="476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400" u="none" strike="noStrike" cap="none" dirty="0"/>
                        <a:t>- Acompanhamento da finalização do projeto: fazer o convite e como vão apresentar a brincadeira</a:t>
                      </a: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pt-BR" sz="1400" b="1" u="none" strike="noStrike" cap="none" dirty="0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400" b="1" u="none" strike="noStrike" cap="none" dirty="0"/>
                        <a:t>-Ambiente alfabetizador</a:t>
                      </a:r>
                      <a:r>
                        <a:rPr lang="pt-BR" sz="1400" u="none" strike="noStrike" cap="none" dirty="0"/>
                        <a:t> – tematizar o vídeo (com todas as professoras) + analisar os ambientes das salas.  </a:t>
                      </a: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pt-BR" sz="1400" u="none" strike="noStrike" cap="none" dirty="0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400" u="none" strike="noStrike" cap="none" dirty="0"/>
                        <a:t>- </a:t>
                      </a:r>
                      <a:r>
                        <a:rPr lang="pt-BR" sz="1400" b="1" u="none" strike="noStrike" cap="none" dirty="0"/>
                        <a:t>Acompanhamento das crianças que não se apropriaram do SEA </a:t>
                      </a:r>
                      <a:r>
                        <a:rPr lang="pt-BR" sz="1400" u="none" strike="noStrike" cap="none" dirty="0"/>
                        <a:t>– diagnóstico, agenda semanal (atividades envolvendo essas crianças)</a:t>
                      </a: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pt-BR" sz="1400" u="none" strike="noStrike" cap="none" dirty="0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400" b="1" u="none" strike="noStrike" cap="none" dirty="0"/>
                        <a:t>Formação sobre os saberes dos estudantes, análise de escritas.</a:t>
                      </a:r>
                      <a:r>
                        <a:rPr lang="pt-BR" sz="1400" u="none" strike="noStrike" cap="none" dirty="0"/>
                        <a:t>  - planejamento da formação </a:t>
                      </a:r>
                      <a:r>
                        <a:rPr lang="pt-BR" sz="1400" u="none" strike="noStrike" cap="none" dirty="0" err="1"/>
                        <a:t>CPs</a:t>
                      </a:r>
                      <a:r>
                        <a:rPr lang="pt-BR" sz="1400" u="none" strike="noStrike" cap="none" dirty="0"/>
                        <a:t> e formadoras locais – fazer com grupo de 1º ano, grupo de 2º ano. </a:t>
                      </a: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pt-BR" sz="1400" u="none" strike="noStrike" cap="none" dirty="0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400" u="none" strike="noStrike" cap="none" dirty="0"/>
                        <a:t>Pauta do MEC – rotina de alfabetização - pauta 1</a:t>
                      </a: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400" u="none" strike="noStrike" cap="none" dirty="0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800" u="none" strike="noStrike" cap="none" dirty="0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800" u="none" strike="noStrike" cap="none" dirty="0"/>
                        <a:t> </a:t>
                      </a:r>
                      <a:endParaRPr sz="800" u="none" strike="noStrike" cap="none" dirty="0"/>
                    </a:p>
                  </a:txBody>
                  <a:tcPr marL="47625" marR="47625" marT="47625" marB="476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-"/>
                      </a:pPr>
                      <a:r>
                        <a:rPr lang="pt-BR" sz="1600" u="none" strike="noStrike" cap="none" dirty="0"/>
                        <a:t>Planejamento compartilhado</a:t>
                      </a:r>
                    </a:p>
                    <a:p>
                      <a:pPr marL="171450" marR="0" lvl="0" indent="-1714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-"/>
                      </a:pPr>
                      <a:r>
                        <a:rPr lang="pt-BR" sz="1600" u="none" strike="noStrike" cap="none" dirty="0"/>
                        <a:t>Módulo individual e coletivo</a:t>
                      </a:r>
                    </a:p>
                    <a:p>
                      <a:pPr marL="171450" marR="0" lvl="0" indent="-1714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-"/>
                      </a:pPr>
                      <a:r>
                        <a:rPr lang="pt-BR" sz="1600" u="none" strike="noStrike" cap="none" dirty="0"/>
                        <a:t>Acompanhamento da agenda semanal</a:t>
                      </a:r>
                      <a:endParaRPr sz="1600" u="none" strike="noStrike" cap="none" dirty="0"/>
                    </a:p>
                  </a:txBody>
                  <a:tcPr marL="47625" marR="47625" marT="47625" marB="47625"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>
          <a:extLst>
            <a:ext uri="{FF2B5EF4-FFF2-40B4-BE49-F238E27FC236}">
              <a16:creationId xmlns:a16="http://schemas.microsoft.com/office/drawing/2014/main" id="{CC1E90D4-4476-A342-3B9B-A31554B1F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3" name="Google Shape;343;p52">
            <a:extLst>
              <a:ext uri="{FF2B5EF4-FFF2-40B4-BE49-F238E27FC236}">
                <a16:creationId xmlns:a16="http://schemas.microsoft.com/office/drawing/2014/main" id="{F8695E68-2B0B-F806-45A7-138BD03C0D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2990417"/>
              </p:ext>
            </p:extLst>
          </p:nvPr>
        </p:nvGraphicFramePr>
        <p:xfrm>
          <a:off x="35496" y="4080"/>
          <a:ext cx="9018975" cy="5393738"/>
        </p:xfrm>
        <a:graphic>
          <a:graphicData uri="http://schemas.openxmlformats.org/drawingml/2006/table">
            <a:tbl>
              <a:tblPr>
                <a:noFill/>
                <a:tableStyleId>{1D290052-A6D9-490D-B318-FB9E824CC32F}</a:tableStyleId>
              </a:tblPr>
              <a:tblGrid>
                <a:gridCol w="891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3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86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2460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u="none" strike="noStrike" cap="none"/>
                        <a:t>Duração/ Período/</a:t>
                      </a:r>
                      <a:endParaRPr sz="1100" b="1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u="none" strike="noStrike" cap="none"/>
                        <a:t>Grupo</a:t>
                      </a:r>
                      <a:endParaRPr sz="1100" b="1" u="none" strike="noStrike" cap="none"/>
                    </a:p>
                  </a:txBody>
                  <a:tcPr marL="47625" marR="47625" marT="47625" marB="476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u="none" strike="noStrike" cap="none"/>
                        <a:t>Conteúdos/ Demandas formativas</a:t>
                      </a:r>
                      <a:endParaRPr sz="1100" b="1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1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u="none" strike="noStrike" cap="none">
                          <a:solidFill>
                            <a:schemeClr val="dk1"/>
                          </a:solidFill>
                        </a:rPr>
                        <a:t>Trilhos da Alfabetização e Secretaria de Educação</a:t>
                      </a:r>
                      <a:endParaRPr sz="1100" b="1" u="none" strike="noStrike" cap="none"/>
                    </a:p>
                  </a:txBody>
                  <a:tcPr marL="47625" marR="47625" marT="47625" marB="476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u="none" strike="noStrike" cap="none" dirty="0"/>
                        <a:t>Coordenadoras pedagógicas</a:t>
                      </a:r>
                      <a:br>
                        <a:rPr lang="pt-BR" sz="1100" b="1" u="none" strike="noStrike" cap="none" dirty="0"/>
                      </a:br>
                      <a:r>
                        <a:rPr lang="pt-BR" sz="1100" b="1" u="none" strike="noStrike" cap="none" dirty="0"/>
                        <a:t>Conteúdos</a:t>
                      </a:r>
                      <a:endParaRPr sz="1100" b="1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 b="1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u="none" strike="noStrike" cap="none" dirty="0"/>
                        <a:t>O que fazer até o ciclo 3? </a:t>
                      </a:r>
                      <a:endParaRPr sz="1100" b="1" u="none" strike="noStrike" cap="none" dirty="0"/>
                    </a:p>
                  </a:txBody>
                  <a:tcPr marL="47625" marR="47625" marT="47625" marB="476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u="none" strike="noStrike" cap="none" dirty="0"/>
                        <a:t>Coordenadoras pedagógicas</a:t>
                      </a:r>
                      <a:endParaRPr sz="1100" b="1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1" u="none" strike="noStrike" cap="none" dirty="0"/>
                        <a:t>Estratégias/ Ações formativas</a:t>
                      </a:r>
                      <a:endParaRPr sz="1100" b="1" u="none" strike="noStrike" cap="none" dirty="0"/>
                    </a:p>
                  </a:txBody>
                  <a:tcPr marL="47625" marR="47625" marT="47625" marB="47625"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70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000" u="none" strike="noStrike" cap="none">
                          <a:solidFill>
                            <a:schemeClr val="dk1"/>
                          </a:solidFill>
                        </a:rPr>
                        <a:t>Professores de 3os anos</a:t>
                      </a:r>
                      <a:endParaRPr sz="1000" u="none" strike="noStrike" cap="none"/>
                    </a:p>
                  </a:txBody>
                  <a:tcPr marL="47625" marR="47625" marT="47625" marB="476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strike="noStrike" cap="none" dirty="0"/>
                        <a:t>Projeto Didático</a:t>
                      </a:r>
                      <a:endParaRPr sz="1000" u="none" strike="noStrike" cap="none" dirty="0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strike="noStrike" cap="none" dirty="0"/>
                        <a:t>Adivinhas de Contos tradicionais </a:t>
                      </a:r>
                      <a:endParaRPr sz="1000" u="none" strike="noStrike" cap="none" dirty="0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000" u="none" strike="noStrike" cap="none" dirty="0">
                          <a:solidFill>
                            <a:schemeClr val="dk1"/>
                          </a:solidFill>
                        </a:rPr>
                        <a:t>Projeto Didático</a:t>
                      </a:r>
                      <a:endParaRPr sz="100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000" u="none" strike="noStrike" cap="none" dirty="0">
                          <a:solidFill>
                            <a:schemeClr val="dk1"/>
                          </a:solidFill>
                        </a:rPr>
                        <a:t>Reescrita de Contos Tradicionais</a:t>
                      </a:r>
                      <a:endParaRPr sz="100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000" u="none" strike="noStrike" cap="none" dirty="0">
                          <a:solidFill>
                            <a:schemeClr val="dk1"/>
                          </a:solidFill>
                        </a:rPr>
                        <a:t>Sistema de escrita alfabética: Intervenções docentes e condições didáticas para  escrita pelo estudante.</a:t>
                      </a:r>
                      <a:endParaRPr sz="100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strike="noStrike" cap="none" dirty="0"/>
                        <a:t>Práticas de linguagem: leitura e escrita de textos literários</a:t>
                      </a:r>
                      <a:endParaRPr sz="1000" u="none" strike="noStrike" cap="none" dirty="0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000" u="none" strike="noStrike" cap="none" dirty="0">
                          <a:solidFill>
                            <a:schemeClr val="dk1"/>
                          </a:solidFill>
                        </a:rPr>
                        <a:t>Atividade Habitual</a:t>
                      </a:r>
                      <a:endParaRPr sz="100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000" u="none" strike="noStrike" cap="none" dirty="0">
                          <a:solidFill>
                            <a:schemeClr val="dk1"/>
                          </a:solidFill>
                        </a:rPr>
                        <a:t>Nome próprio - como fonte segura de informação</a:t>
                      </a:r>
                      <a:endParaRPr sz="1000" u="none" strike="noStrike" cap="none" dirty="0"/>
                    </a:p>
                  </a:txBody>
                  <a:tcPr marL="47625" marR="47625" marT="47625" marB="476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900" u="none" strike="noStrike" cap="none" dirty="0"/>
                        <a:t>- </a:t>
                      </a:r>
                      <a:r>
                        <a:rPr lang="pt-BR" sz="900" b="1" u="none" strike="noStrike" cap="none" dirty="0"/>
                        <a:t>Adivinhas – instaurar e acompanhar uma situação de escrita em dupla – com foco no sistema de escrita </a:t>
                      </a:r>
                      <a:r>
                        <a:rPr lang="pt-BR" sz="900" u="none" strike="noStrike" cap="none" dirty="0"/>
                        <a:t>– agrupamento por competências próximas. Cada dupla escolhe um personagem, cria a adivinha e produz a adivinha. A turma escolhe um personagem ou cada dupla escolhe o que preferir. </a:t>
                      </a: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pt-BR" sz="900" u="none" strike="noStrike" cap="none" dirty="0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900" u="none" strike="noStrike" cap="none" dirty="0"/>
                        <a:t>Revisão – adequação ao gênero, nível de dificuldade e sistema de escrita</a:t>
                      </a: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pt-BR" sz="900" u="none" strike="noStrike" cap="none" dirty="0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900" u="none" strike="noStrike" cap="none" dirty="0"/>
                        <a:t>- </a:t>
                      </a:r>
                      <a:r>
                        <a:rPr lang="pt-BR" sz="900" b="1" u="none" strike="noStrike" cap="none" dirty="0"/>
                        <a:t>Reescrita</a:t>
                      </a:r>
                      <a:r>
                        <a:rPr lang="pt-BR" sz="900" u="none" strike="noStrike" cap="none" dirty="0"/>
                        <a:t> – espaço digital com a tematização sobre o que é reescrever e encaminhamentos do ditado ao professor (junto com formadoras locais)</a:t>
                      </a: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900" u="none" strike="noStrike" cap="none" dirty="0"/>
                        <a:t>Dia 5 (formadoras locais) – discussão do projeto, seleção do textos, tematização do espaço digital</a:t>
                      </a: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900" u="none" strike="noStrike" cap="none" dirty="0" err="1"/>
                        <a:t>CPs</a:t>
                      </a:r>
                      <a:r>
                        <a:rPr lang="pt-BR" sz="900" u="none" strike="noStrike" cap="none" dirty="0"/>
                        <a:t> – leitura das primeiras aulas e planejamento compartilhado. </a:t>
                      </a: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900" u="none" strike="noStrike" cap="none" dirty="0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900" b="1" u="none" strike="noStrike" cap="none" dirty="0"/>
                        <a:t>- Ambiente alfabetizador</a:t>
                      </a:r>
                      <a:r>
                        <a:rPr lang="pt-BR" sz="900" u="none" strike="noStrike" cap="none" dirty="0"/>
                        <a:t> – tematizar o vídeo (com todas as professoras) + analisar os ambientes das salas.  </a:t>
                      </a: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pt-BR" sz="900" u="none" strike="noStrike" cap="none" dirty="0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900" u="none" strike="noStrike" cap="none" dirty="0"/>
                        <a:t>- </a:t>
                      </a:r>
                      <a:r>
                        <a:rPr lang="pt-BR" sz="900" b="1" u="none" strike="noStrike" cap="none" dirty="0"/>
                        <a:t>Acompanhamento das crianças que não se apropriaram do SEA </a:t>
                      </a:r>
                      <a:r>
                        <a:rPr lang="pt-BR" sz="900" u="none" strike="noStrike" cap="none" dirty="0"/>
                        <a:t>– diagnóstico, agenda semanal (atividades envolvendo essas crianças)</a:t>
                      </a:r>
                      <a:endParaRPr sz="900" u="none" strike="noStrike" cap="none" dirty="0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800" u="none" strike="noStrike" cap="none" dirty="0"/>
                    </a:p>
                  </a:txBody>
                  <a:tcPr marL="47625" marR="47625" marT="47625" marB="476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-"/>
                      </a:pPr>
                      <a:r>
                        <a:rPr lang="pt-BR" sz="1400" u="none" strike="noStrike" cap="none" dirty="0"/>
                        <a:t>Planejamento compartilhado</a:t>
                      </a:r>
                    </a:p>
                    <a:p>
                      <a:pPr marL="171450" marR="0" lvl="0" indent="-1714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-"/>
                      </a:pPr>
                      <a:r>
                        <a:rPr lang="pt-BR" sz="1400" u="none" strike="noStrike" cap="none" dirty="0"/>
                        <a:t>Módulo individual e coletivo</a:t>
                      </a:r>
                    </a:p>
                    <a:p>
                      <a:pPr marL="171450" marR="0" lvl="0" indent="-1714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-"/>
                      </a:pPr>
                      <a:r>
                        <a:rPr lang="pt-BR" sz="1400" u="none" strike="noStrike" cap="none" dirty="0"/>
                        <a:t>Acompanhamento da agenda semanal</a:t>
                      </a: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800" u="none" strike="noStrike" cap="none" dirty="0"/>
                    </a:p>
                  </a:txBody>
                  <a:tcPr marL="47625" marR="47625" marT="47625" marB="47625"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55217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>
          <a:extLst>
            <a:ext uri="{FF2B5EF4-FFF2-40B4-BE49-F238E27FC236}">
              <a16:creationId xmlns:a16="http://schemas.microsoft.com/office/drawing/2014/main" id="{6A8FA090-B1CB-CEAE-D55F-6B88B9BFE0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" name="Google Shape;348;p53">
            <a:extLst>
              <a:ext uri="{FF2B5EF4-FFF2-40B4-BE49-F238E27FC236}">
                <a16:creationId xmlns:a16="http://schemas.microsoft.com/office/drawing/2014/main" id="{E04F650B-ACA7-01B3-27BD-2ABEAA1789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3198006"/>
              </p:ext>
            </p:extLst>
          </p:nvPr>
        </p:nvGraphicFramePr>
        <p:xfrm>
          <a:off x="114300" y="114300"/>
          <a:ext cx="8886175" cy="8354330"/>
        </p:xfrm>
        <a:graphic>
          <a:graphicData uri="http://schemas.openxmlformats.org/drawingml/2006/table">
            <a:tbl>
              <a:tblPr>
                <a:noFill/>
                <a:tableStyleId>{1D290052-A6D9-490D-B318-FB9E824CC32F}</a:tableStyleId>
              </a:tblPr>
              <a:tblGrid>
                <a:gridCol w="1022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2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7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75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400" b="1" u="none" strike="noStrike" cap="none"/>
                        <a:t>Duração/ Período/</a:t>
                      </a:r>
                      <a:endParaRPr sz="1400" b="1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400" b="1" u="none" strike="noStrike" cap="none"/>
                        <a:t>Grupo</a:t>
                      </a:r>
                      <a:endParaRPr sz="1400" b="1" u="none" strike="noStrike" cap="none"/>
                    </a:p>
                  </a:txBody>
                  <a:tcPr marL="47625" marR="47625" marT="47625" marB="476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400" b="1" u="none" strike="noStrike" cap="none"/>
                        <a:t> Conteúdos/ Demandas formativas</a:t>
                      </a:r>
                      <a:endParaRPr sz="1400" b="1" u="none" strike="noStrike" cap="none"/>
                    </a:p>
                  </a:txBody>
                  <a:tcPr marL="47625" marR="47625" marT="47625" marB="476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400" b="1" u="none" strike="noStrike" cap="none" dirty="0">
                          <a:solidFill>
                            <a:schemeClr val="dk1"/>
                          </a:solidFill>
                        </a:rPr>
                        <a:t>Coordenadoras pedagógicas</a:t>
                      </a:r>
                      <a:br>
                        <a:rPr lang="pt-BR" sz="1400" b="1" u="none" strike="noStrike" cap="none" dirty="0">
                          <a:solidFill>
                            <a:schemeClr val="dk1"/>
                          </a:solidFill>
                        </a:rPr>
                      </a:br>
                      <a:r>
                        <a:rPr lang="pt-BR" sz="1400" b="1" u="none" strike="noStrike" cap="none" dirty="0">
                          <a:solidFill>
                            <a:schemeClr val="dk1"/>
                          </a:solidFill>
                        </a:rPr>
                        <a:t>Conteúdos</a:t>
                      </a:r>
                      <a:endParaRPr sz="1400" b="1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400" b="1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400" b="1" u="none" strike="noStrike" cap="none" dirty="0">
                          <a:solidFill>
                            <a:schemeClr val="dk1"/>
                          </a:solidFill>
                        </a:rPr>
                        <a:t>O que fazer até o ciclo 3?</a:t>
                      </a:r>
                      <a:endParaRPr sz="1400" b="1" u="none" strike="noStrike" cap="none" dirty="0"/>
                    </a:p>
                  </a:txBody>
                  <a:tcPr marL="47625" marR="47625" marT="47625" marB="476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400" b="1" u="none" strike="noStrike" cap="none">
                          <a:solidFill>
                            <a:schemeClr val="dk1"/>
                          </a:solidFill>
                        </a:rPr>
                        <a:t>Coordenadoras pedagógicas</a:t>
                      </a:r>
                      <a:endParaRPr sz="1400" b="1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400" b="1" u="none" strike="noStrike" cap="none">
                          <a:solidFill>
                            <a:schemeClr val="dk1"/>
                          </a:solidFill>
                        </a:rPr>
                        <a:t>Estratégias/ Ações formativas</a:t>
                      </a:r>
                      <a:endParaRPr sz="1400" b="1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400" b="1" u="none" strike="noStrike" cap="none"/>
                    </a:p>
                  </a:txBody>
                  <a:tcPr marL="47625" marR="47625" marT="47625" marB="47625"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83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300" u="none" strike="noStrike" cap="none">
                          <a:solidFill>
                            <a:schemeClr val="dk1"/>
                          </a:solidFill>
                        </a:rPr>
                        <a:t>Professores de 4os e 5o anos</a:t>
                      </a:r>
                      <a:endParaRPr sz="1300" u="none" strike="noStrike" cap="none"/>
                    </a:p>
                  </a:txBody>
                  <a:tcPr marL="47625" marR="47625" marT="47625" marB="476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300" u="none" strike="noStrike" cap="none"/>
                        <a:t>Sequência Didática</a:t>
                      </a:r>
                      <a:endParaRPr sz="1300" u="none" strike="noStrike" cap="none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300" u="none" strike="noStrike" cap="none"/>
                        <a:t>Leitura de textos teatrais</a:t>
                      </a:r>
                      <a:endParaRPr sz="1300" u="none" strike="noStrike" cap="none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300" u="none" strike="noStrike" cap="none">
                          <a:solidFill>
                            <a:schemeClr val="dk1"/>
                          </a:solidFill>
                        </a:rPr>
                        <a:t>Sequência Didática</a:t>
                      </a:r>
                      <a:endParaRPr sz="13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300" u="none" strike="noStrike" cap="none">
                          <a:solidFill>
                            <a:schemeClr val="dk1"/>
                          </a:solidFill>
                        </a:rPr>
                        <a:t>Leitura e indicação literária de poemas</a:t>
                      </a:r>
                      <a:endParaRPr sz="1300" u="none" strike="noStrike" cap="none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300" u="none" strike="noStrike" cap="none"/>
                        <a:t>Práticas de leitura e fluência leitora.</a:t>
                      </a:r>
                      <a:endParaRPr sz="1300" u="none" strike="noStrike" cap="none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300" u="none" strike="noStrike" cap="none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300" u="none" strike="noStrike" cap="none"/>
                        <a:t>Leitura e apreciação de poemas, produção textual de resenhas e indicações literárias</a:t>
                      </a:r>
                      <a:endParaRPr sz="1300" u="none" strike="noStrike" cap="none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300" u="none" strike="noStrike" cap="none"/>
                    </a:p>
                  </a:txBody>
                  <a:tcPr marL="47625" marR="47625" marT="47625" marB="476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200" u="none" strike="noStrike" cap="none" dirty="0"/>
                        <a:t>- Acompanhar o processo final do projeto – produção do convite, preparação e filmagem do momento final de leitura. Acompanhar a planilha de aprendizagens</a:t>
                      </a: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pt-BR" sz="1200" u="none" strike="noStrike" cap="none" dirty="0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200" u="none" strike="noStrike" cap="none" dirty="0"/>
                        <a:t>- Pedir e analisar o planejamento de uma leitura colaborativa (texto teatral)</a:t>
                      </a: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pt-BR" sz="1200" u="none" strike="noStrike" cap="none" dirty="0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200" u="none" strike="noStrike" cap="none" dirty="0"/>
                        <a:t>- Seleção de livros de poemas ou outros textos poéticos (cordel, haicai, limeriques....)</a:t>
                      </a: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pt-BR" sz="1200" u="none" strike="noStrike" cap="none" dirty="0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200" u="none" strike="noStrike" cap="none" dirty="0"/>
                        <a:t>- Estudar as grandes etapas do projeto. </a:t>
                      </a: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pt-BR" sz="1200" u="none" strike="noStrike" cap="none" dirty="0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200" u="none" strike="noStrike" cap="none" dirty="0"/>
                        <a:t>4º ano – projeto de reescrita com outros contos – acompanhar as produções a partir das chaves de correção, investir em situações em dupla e individual (discutir leitura, marcas da linguagem, reescrita, revisão)</a:t>
                      </a:r>
                      <a:endParaRPr sz="1200" u="none" strike="noStrike" cap="none" dirty="0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200" u="none" strike="noStrike" cap="none" dirty="0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200" u="none" strike="noStrike" cap="none" dirty="0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200" u="none" strike="noStrike" cap="none" dirty="0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200" u="none" strike="noStrike" cap="none" dirty="0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200" u="none" strike="noStrike" cap="none" dirty="0"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200" u="none" strike="noStrike" cap="none" dirty="0"/>
                    </a:p>
                  </a:txBody>
                  <a:tcPr marL="47625" marR="47625" marT="47625" marB="476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-"/>
                      </a:pPr>
                      <a:r>
                        <a:rPr lang="pt-BR" sz="1400" u="none" strike="noStrike" cap="none" dirty="0"/>
                        <a:t>Planejamento compartilhado</a:t>
                      </a:r>
                    </a:p>
                    <a:p>
                      <a:pPr marL="171450" marR="0" lvl="0" indent="-1714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-"/>
                      </a:pPr>
                      <a:r>
                        <a:rPr lang="pt-BR" sz="1400" u="none" strike="noStrike" cap="none" dirty="0"/>
                        <a:t>Módulo individual e coletivo</a:t>
                      </a:r>
                    </a:p>
                    <a:p>
                      <a:pPr marL="171450" marR="0" lvl="0" indent="-1714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-"/>
                      </a:pPr>
                      <a:r>
                        <a:rPr lang="pt-BR" sz="1400" u="none" strike="noStrike" cap="none" dirty="0"/>
                        <a:t>Acompanhamento da agenda semanal</a:t>
                      </a: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800" u="none" strike="noStrike" cap="none" dirty="0"/>
                    </a:p>
                  </a:txBody>
                  <a:tcPr marL="47625" marR="47625" marT="47625" marB="47625"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53226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36b30ffb79d_0_2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CB11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g36b30ffb79d_0_29"/>
          <p:cNvSpPr txBox="1"/>
          <p:nvPr/>
        </p:nvSpPr>
        <p:spPr>
          <a:xfrm>
            <a:off x="332549" y="3117746"/>
            <a:ext cx="8478900" cy="15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Arial"/>
              <a:buNone/>
            </a:pPr>
            <a:r>
              <a:rPr lang="pt-BR" sz="2700" b="1">
                <a:solidFill>
                  <a:srgbClr val="FFFFFF"/>
                </a:solidFill>
              </a:rPr>
              <a:t>Distribuição do tempo didático/ Rotina de alfabetização</a:t>
            </a:r>
            <a:endParaRPr sz="2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6b30ffb79d_0_35"/>
          <p:cNvSpPr txBox="1"/>
          <p:nvPr/>
        </p:nvSpPr>
        <p:spPr>
          <a:xfrm>
            <a:off x="205900" y="33750"/>
            <a:ext cx="8640300" cy="52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dk2"/>
                </a:solidFill>
              </a:rPr>
              <a:t>Fazer a leitura da proposta de rotina de Língua Portuguesa de uma professora de primeiro ano que está trabalhando com o Projeto Brincadeiras Cantadas, buscando responder:</a:t>
            </a:r>
            <a:endParaRPr sz="2000" b="1" dirty="0">
              <a:solidFill>
                <a:schemeClr val="dk2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2"/>
              </a:solidFill>
            </a:endParaRPr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pt-BR" sz="2000" dirty="0">
                <a:solidFill>
                  <a:schemeClr val="dk2"/>
                </a:solidFill>
              </a:rPr>
              <a:t>Como se dá a distribuição do tempo didático durante a semana?</a:t>
            </a:r>
            <a:endParaRPr sz="2000" dirty="0">
              <a:solidFill>
                <a:schemeClr val="dk2"/>
              </a:solidFill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2"/>
              </a:solidFill>
            </a:endParaRPr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pt-BR" sz="2000" dirty="0">
                <a:solidFill>
                  <a:schemeClr val="dk2"/>
                </a:solidFill>
              </a:rPr>
              <a:t>É possível observar no planejamento a presença e a articulação das quatro situações didáticas fundamentais e com propósito social e/ou comunicativo?</a:t>
            </a:r>
            <a:endParaRPr sz="2000" dirty="0">
              <a:solidFill>
                <a:schemeClr val="dk2"/>
              </a:solidFill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2"/>
              </a:solidFill>
            </a:endParaRPr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pt-BR" sz="2000" dirty="0">
                <a:solidFill>
                  <a:schemeClr val="dk2"/>
                </a:solidFill>
              </a:rPr>
              <a:t>Existe alguma articulação entre as situações didáticas e as modalidades organizativas? Como isso se dá?</a:t>
            </a:r>
            <a:endParaRPr sz="2000" dirty="0">
              <a:solidFill>
                <a:schemeClr val="dk2"/>
              </a:solidFill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2"/>
              </a:solidFill>
            </a:endParaRPr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pt-BR" sz="2000">
                <a:solidFill>
                  <a:schemeClr val="dk2"/>
                </a:solidFill>
              </a:rPr>
              <a:t>Em seguida, a essa análise o que o CP precisa considerar para análise da agenda semanal?</a:t>
            </a:r>
            <a:endParaRPr sz="1100" dirty="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2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967629-4057-96E3-CB99-9B89931F41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Registros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7862355-733B-BB70-64F2-3F630B637C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52400" indent="0">
              <a:buNone/>
            </a:pPr>
            <a:r>
              <a:rPr lang="pt-BR" b="1" dirty="0">
                <a:solidFill>
                  <a:schemeClr val="accent1"/>
                </a:solidFill>
              </a:rPr>
              <a:t>Análise da rotina da pauta</a:t>
            </a:r>
          </a:p>
          <a:p>
            <a:r>
              <a:rPr lang="pt-BR" dirty="0">
                <a:solidFill>
                  <a:schemeClr val="accent1"/>
                </a:solidFill>
              </a:rPr>
              <a:t>Tempo maior para atividade – sexta 11h e 12h ou falta orientações sobre os encaminhamentos para entender o tempo destinado</a:t>
            </a:r>
          </a:p>
          <a:p>
            <a:r>
              <a:rPr lang="pt-BR" dirty="0">
                <a:solidFill>
                  <a:schemeClr val="accent1"/>
                </a:solidFill>
              </a:rPr>
              <a:t>Há presença das 4 situações didáticas – a professora consegue distribuir </a:t>
            </a:r>
          </a:p>
          <a:p>
            <a:r>
              <a:rPr lang="pt-BR" dirty="0">
                <a:solidFill>
                  <a:schemeClr val="accent1"/>
                </a:solidFill>
              </a:rPr>
              <a:t>SD – só tem leitura por meio da professora. – </a:t>
            </a:r>
            <a:r>
              <a:rPr lang="pt-BR" dirty="0" err="1">
                <a:solidFill>
                  <a:schemeClr val="accent1"/>
                </a:solidFill>
              </a:rPr>
              <a:t>pq</a:t>
            </a:r>
            <a:r>
              <a:rPr lang="pt-BR" dirty="0">
                <a:solidFill>
                  <a:schemeClr val="accent1"/>
                </a:solidFill>
              </a:rPr>
              <a:t> é um percurso literário a partir ERER</a:t>
            </a:r>
          </a:p>
          <a:p>
            <a:r>
              <a:rPr lang="pt-BR" dirty="0">
                <a:solidFill>
                  <a:schemeClr val="accent1"/>
                </a:solidFill>
              </a:rPr>
              <a:t>Análise das atividades diversificadas / retomada dos livros literários lidos</a:t>
            </a:r>
          </a:p>
          <a:p>
            <a:r>
              <a:rPr lang="pt-BR" dirty="0">
                <a:solidFill>
                  <a:schemeClr val="accent1"/>
                </a:solidFill>
              </a:rPr>
              <a:t>Organização do grupo considerando os saberes das crianças. Qual proposta é para qual grupo de crianças? Quem são as crianças?</a:t>
            </a:r>
          </a:p>
          <a:p>
            <a:r>
              <a:rPr lang="pt-BR" dirty="0">
                <a:solidFill>
                  <a:schemeClr val="accent1"/>
                </a:solidFill>
              </a:rPr>
              <a:t>Faltou: incluir escrita entre todos</a:t>
            </a:r>
          </a:p>
          <a:p>
            <a:r>
              <a:rPr lang="pt-BR" dirty="0">
                <a:solidFill>
                  <a:schemeClr val="accent1"/>
                </a:solidFill>
              </a:rPr>
              <a:t>Combinados sobre a agenda semanal – identificação das situações didáticas, o agrupamento, o texto utilizado, as modalidades / mais detalhes sobre o encaminhamento. 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2676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D22A037-AF6D-D9CA-3E56-BB230CA3BB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pt-BR" dirty="0">
                <a:solidFill>
                  <a:schemeClr val="accent1"/>
                </a:solidFill>
              </a:rPr>
              <a:t>Agenda dos professores do Luciano – tem um espaço de biblioteca de classe</a:t>
            </a:r>
          </a:p>
          <a:p>
            <a:pPr>
              <a:buFontTx/>
              <a:buChar char="-"/>
            </a:pPr>
            <a:endParaRPr lang="pt-BR" dirty="0">
              <a:solidFill>
                <a:schemeClr val="accent1"/>
              </a:solidFill>
            </a:endParaRPr>
          </a:p>
          <a:p>
            <a:pPr marL="152400" indent="0">
              <a:buNone/>
            </a:pPr>
            <a:r>
              <a:rPr lang="pt-BR" b="1" dirty="0">
                <a:solidFill>
                  <a:schemeClr val="accent1"/>
                </a:solidFill>
              </a:rPr>
              <a:t>Agenda de alfabetização</a:t>
            </a:r>
          </a:p>
          <a:p>
            <a:pPr>
              <a:buFontTx/>
              <a:buChar char="-"/>
            </a:pPr>
            <a:r>
              <a:rPr lang="pt-BR" dirty="0">
                <a:solidFill>
                  <a:schemeClr val="accent1"/>
                </a:solidFill>
              </a:rPr>
              <a:t>*Leitura e escrita pela criança – todos os dias</a:t>
            </a:r>
          </a:p>
          <a:p>
            <a:pPr>
              <a:buFontTx/>
              <a:buChar char="-"/>
            </a:pPr>
            <a:r>
              <a:rPr lang="pt-BR" dirty="0">
                <a:solidFill>
                  <a:schemeClr val="accent1"/>
                </a:solidFill>
              </a:rPr>
              <a:t>* Leitura literária feita pela professora – todos os dias</a:t>
            </a:r>
          </a:p>
          <a:p>
            <a:pPr>
              <a:buFontTx/>
              <a:buChar char="-"/>
            </a:pPr>
            <a:r>
              <a:rPr lang="pt-BR" dirty="0">
                <a:solidFill>
                  <a:schemeClr val="accent1"/>
                </a:solidFill>
              </a:rPr>
              <a:t>*Produção textual semanal</a:t>
            </a:r>
          </a:p>
          <a:p>
            <a:pPr>
              <a:buFontTx/>
              <a:buChar char="-"/>
            </a:pPr>
            <a:r>
              <a:rPr lang="pt-BR" dirty="0">
                <a:solidFill>
                  <a:schemeClr val="accent1"/>
                </a:solidFill>
              </a:rPr>
              <a:t>*Biblioteca de classe – semanal</a:t>
            </a:r>
          </a:p>
          <a:p>
            <a:pPr marL="152400" indent="0">
              <a:buNone/>
            </a:pPr>
            <a:endParaRPr lang="pt-BR" dirty="0">
              <a:solidFill>
                <a:schemeClr val="accent1"/>
              </a:solidFill>
            </a:endParaRPr>
          </a:p>
          <a:p>
            <a:pPr marL="152400" indent="0">
              <a:buNone/>
            </a:pPr>
            <a:r>
              <a:rPr lang="pt-BR" dirty="0">
                <a:solidFill>
                  <a:schemeClr val="accent1"/>
                </a:solidFill>
              </a:rPr>
              <a:t>Encontro com Eduarda e Laís para combinados sobre agenda</a:t>
            </a:r>
          </a:p>
        </p:txBody>
      </p:sp>
    </p:spTree>
    <p:extLst>
      <p:ext uri="{BB962C8B-B14F-4D97-AF65-F5344CB8AC3E}">
        <p14:creationId xmlns:p14="http://schemas.microsoft.com/office/powerpoint/2010/main" val="42258673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36b30ffb79d_0_40"/>
          <p:cNvSpPr txBox="1"/>
          <p:nvPr/>
        </p:nvSpPr>
        <p:spPr>
          <a:xfrm>
            <a:off x="97538" y="19856"/>
            <a:ext cx="8949000" cy="47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34290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 b="1">
                <a:solidFill>
                  <a:srgbClr val="007E79"/>
                </a:solidFill>
                <a:latin typeface="Calibri"/>
                <a:ea typeface="Calibri"/>
                <a:cs typeface="Calibri"/>
                <a:sym typeface="Calibri"/>
              </a:rPr>
              <a:t>Sistematização</a:t>
            </a:r>
            <a:endParaRPr sz="2300" b="1">
              <a:solidFill>
                <a:srgbClr val="007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rgbClr val="007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rgbClr val="007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quadro, conseguimos ver que ler e escrever são tarefas propostas diariamente para a turma e com propósito comunicativo, ou seja, as crianças leem e escrevem cientes das razões que as levam a isso (como no projeto, em que estão focadas na produção de uma coletânea de cantigas na atividade habitual de leitura de literatura, em que conhecem novas histórias e poemas para apreciá-los.).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6b30ffb79d_0_44"/>
          <p:cNvSpPr txBox="1"/>
          <p:nvPr/>
        </p:nvSpPr>
        <p:spPr>
          <a:xfrm>
            <a:off x="97538" y="19856"/>
            <a:ext cx="8949000" cy="6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34290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 b="1">
                <a:solidFill>
                  <a:srgbClr val="007E79"/>
                </a:solidFill>
                <a:latin typeface="Calibri"/>
                <a:ea typeface="Calibri"/>
                <a:cs typeface="Calibri"/>
                <a:sym typeface="Calibri"/>
              </a:rPr>
              <a:t>Sistematização</a:t>
            </a:r>
            <a:endParaRPr sz="2300" b="1">
              <a:solidFill>
                <a:srgbClr val="007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rgbClr val="007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“Para ampliar suas possibilidades de atuarem como leitoras e escritoras, as crianças precisam ampliar também seus conhecimentos sobre as práticas comunicativas, sobre os textos de diferentes gêneros, sobre os recursos da língua que nos permitem escrevê-los e compreendê-los, sobre o que fazem leitores e escritores ao lerem e produzirem textos (os comportamentos leitores e escritores) e sobre o Sistema de Escrita Alfabética. Esses conteúdos precisam ser ensinados na escola de forma contínua, sistemática e com progressão de desafios nos diferentes momentos do ano letivo e da escolaridade. E, justamente para favorecer o trabalho com a leitura e a escrita desse modo, as modalidades organizativas são importantes. Quando encaminhadas de forma adequada, elas asseguram condições didáticas para a gestão do tempo, para garantirmos a continuidade e a progressão e para que possamos fazer coexistir, nas distintas propostas que planejamos e encaminhamos, os propósitos comunicativos, que devem orientar as crianças ao participarem dos atos de leitura e de escrita, e nossos propósitos didáticos, tendo em vista o que queremos que elas realizem e aprendam em cada situação.” (DUTRA, Érica e LUIZE, Andrea: Reflexões sobre a organização do trabalho pedagógico na alfabetização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07F7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5"/>
          <p:cNvSpPr txBox="1"/>
          <p:nvPr/>
        </p:nvSpPr>
        <p:spPr>
          <a:xfrm>
            <a:off x="686907" y="3132319"/>
            <a:ext cx="6816600" cy="8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Arial"/>
              <a:buNone/>
            </a:pPr>
            <a:r>
              <a:rPr lang="pt-BR" sz="3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Leitura literária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6b30ffb79d_0_48"/>
          <p:cNvSpPr txBox="1"/>
          <p:nvPr/>
        </p:nvSpPr>
        <p:spPr>
          <a:xfrm>
            <a:off x="97538" y="19856"/>
            <a:ext cx="8949000" cy="53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34290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 b="1">
                <a:solidFill>
                  <a:srgbClr val="007E79"/>
                </a:solidFill>
                <a:latin typeface="Calibri"/>
                <a:ea typeface="Calibri"/>
                <a:cs typeface="Calibri"/>
                <a:sym typeface="Calibri"/>
              </a:rPr>
              <a:t>Sistematização</a:t>
            </a:r>
            <a:endParaRPr sz="2300" b="1">
              <a:solidFill>
                <a:srgbClr val="007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rgbClr val="007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Além disso, as modalidades organizativas contribuem para que possamos construir o trabalho a partir das quatro situações didáticas fundamentais, quando as crianças lerão e escreverão por si mesmas e por meio da professora a partir de distintos propósitos comunicativos, desde aqueles mais imediatos (como produzir um bilhete para colegas que utilizam a mesma sala de aula em outro período, solicitando cuidado com os cartazes expostos no mural), até aqueles que serão cumpridos a médio ou longo prazo (como compor uma enciclopédia sobre insetos, a partir de um percurso de pesquisa realizado pela turma).’ (DUTRA, Érica e LUIZE, Andrea: Reflexões sobre a organização do trabalho pedagógico na alfabetização)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36b30ffb79d_0_143"/>
          <p:cNvSpPr txBox="1">
            <a:spLocks noGrp="1"/>
          </p:cNvSpPr>
          <p:nvPr>
            <p:ph type="ctrTitle"/>
          </p:nvPr>
        </p:nvSpPr>
        <p:spPr>
          <a:xfrm>
            <a:off x="558791" y="424737"/>
            <a:ext cx="7933500" cy="858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Análise da agenda semanal</a:t>
            </a:r>
            <a:endParaRPr/>
          </a:p>
        </p:txBody>
      </p:sp>
      <p:sp>
        <p:nvSpPr>
          <p:cNvPr id="382" name="Google Shape;382;g36b30ffb79d_0_143"/>
          <p:cNvSpPr txBox="1">
            <a:spLocks noGrp="1"/>
          </p:cNvSpPr>
          <p:nvPr>
            <p:ph type="body" idx="1"/>
          </p:nvPr>
        </p:nvSpPr>
        <p:spPr>
          <a:xfrm>
            <a:off x="569604" y="1580878"/>
            <a:ext cx="7921500" cy="2784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>
                <a:solidFill>
                  <a:schemeClr val="dk1"/>
                </a:solidFill>
              </a:rPr>
              <a:t>Parte 2</a:t>
            </a:r>
            <a:endParaRPr sz="19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900">
                <a:solidFill>
                  <a:schemeClr val="dk1"/>
                </a:solidFill>
              </a:rPr>
              <a:t>Em dupla, analisar a agenda semanal da professora selecionada e pensar qual devolutiva dar a ela. </a:t>
            </a:r>
            <a:endParaRPr sz="19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90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36b30ffb79d_0_14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CB11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g36b30ffb79d_0_148"/>
          <p:cNvSpPr txBox="1"/>
          <p:nvPr/>
        </p:nvSpPr>
        <p:spPr>
          <a:xfrm>
            <a:off x="332549" y="3117746"/>
            <a:ext cx="8478900" cy="15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Arial"/>
              <a:buNone/>
            </a:pPr>
            <a:r>
              <a:rPr lang="pt-BR" sz="2700" b="1">
                <a:solidFill>
                  <a:srgbClr val="FFFFFF"/>
                </a:solidFill>
              </a:rPr>
              <a:t>Atividade Prática</a:t>
            </a:r>
            <a:endParaRPr sz="2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36b30ffb79d_0_154"/>
          <p:cNvSpPr txBox="1">
            <a:spLocks noGrp="1"/>
          </p:cNvSpPr>
          <p:nvPr>
            <p:ph type="body" idx="1"/>
          </p:nvPr>
        </p:nvSpPr>
        <p:spPr>
          <a:xfrm>
            <a:off x="611250" y="940399"/>
            <a:ext cx="7921500" cy="3398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300">
                <a:solidFill>
                  <a:schemeClr val="dk1"/>
                </a:solidFill>
              </a:rPr>
              <a:t>1- Planejar, em parceria com uma professora do 3º ano, os encaminhamentos e intervenções presentes na Etapa 3, atividade 6, do Projeto Didático Reescrita de Contos Tradicionais (Reescrita da história por meio do ditado à professora);</a:t>
            </a:r>
            <a:endParaRPr sz="13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300">
                <a:solidFill>
                  <a:schemeClr val="dk1"/>
                </a:solidFill>
              </a:rPr>
              <a:t>2- Realizar observação da aula planejada em parceria (Reescrita da história por meio do ditado à professora); </a:t>
            </a:r>
            <a:endParaRPr sz="13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300">
                <a:solidFill>
                  <a:schemeClr val="dk1"/>
                </a:solidFill>
              </a:rPr>
              <a:t>3- Realizar registros da aula observada e elaborar a devolutiva escrita para a professora;</a:t>
            </a:r>
            <a:endParaRPr sz="13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chemeClr val="dk1"/>
                </a:solidFill>
              </a:rPr>
              <a:t>4- Salve o registro da devolutiva em único arquivo (word ou PDF) e faça upload no Espaço Digital de Formação no Ciclo 2/Atividade Prática.</a:t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1300" b="1">
                <a:solidFill>
                  <a:schemeClr val="dk1"/>
                </a:solidFill>
              </a:rPr>
              <a:t>Entrega - 22/08</a:t>
            </a:r>
            <a:endParaRPr sz="13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77"/>
          <p:cNvSpPr txBox="1"/>
          <p:nvPr/>
        </p:nvSpPr>
        <p:spPr>
          <a:xfrm>
            <a:off x="655106" y="952125"/>
            <a:ext cx="7824300" cy="13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3429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pt-BR" sz="2700">
                <a:solidFill>
                  <a:srgbClr val="387C65"/>
                </a:solidFill>
              </a:rPr>
              <a:t>erica.faria</a:t>
            </a:r>
            <a:r>
              <a:rPr lang="pt-BR" sz="2700" b="0" i="0" u="none" strike="noStrike" cap="none">
                <a:solidFill>
                  <a:srgbClr val="387C65"/>
                </a:solidFill>
                <a:latin typeface="Arial"/>
                <a:ea typeface="Arial"/>
                <a:cs typeface="Arial"/>
                <a:sym typeface="Arial"/>
              </a:rPr>
              <a:t>@roda.org.br</a:t>
            </a:r>
            <a:endParaRPr sz="2700" b="0" i="0" u="none" strike="noStrike" cap="none">
              <a:solidFill>
                <a:srgbClr val="387C6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387C6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7476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77"/>
          <p:cNvSpPr txBox="1"/>
          <p:nvPr/>
        </p:nvSpPr>
        <p:spPr>
          <a:xfrm>
            <a:off x="422681" y="140494"/>
            <a:ext cx="82890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pt-BR" sz="2300" b="1" i="0" u="none" strike="noStrike" cap="none">
                <a:solidFill>
                  <a:srgbClr val="107F7B"/>
                </a:solidFill>
                <a:latin typeface="Arial"/>
                <a:ea typeface="Arial"/>
                <a:cs typeface="Arial"/>
                <a:sym typeface="Arial"/>
              </a:rPr>
              <a:t>Contato formadora</a:t>
            </a:r>
            <a:endParaRPr sz="2300" b="1" i="0" u="none" strike="noStrike" cap="none">
              <a:solidFill>
                <a:srgbClr val="107F7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78"/>
          <p:cNvSpPr txBox="1"/>
          <p:nvPr/>
        </p:nvSpPr>
        <p:spPr>
          <a:xfrm>
            <a:off x="570925" y="4470781"/>
            <a:ext cx="8292600" cy="6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62500" lnSpcReduction="2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800" b="1">
                <a:solidFill>
                  <a:schemeClr val="dk1"/>
                </a:solidFill>
              </a:rPr>
              <a:t>bit.ly/av-trilhos-2025</a:t>
            </a:r>
            <a:endParaRPr sz="2800" b="1">
              <a:solidFill>
                <a:schemeClr val="dk1"/>
              </a:solidFill>
            </a:endParaRPr>
          </a:p>
        </p:txBody>
      </p:sp>
      <p:sp>
        <p:nvSpPr>
          <p:cNvPr id="406" name="Google Shape;406;p78"/>
          <p:cNvSpPr txBox="1"/>
          <p:nvPr/>
        </p:nvSpPr>
        <p:spPr>
          <a:xfrm>
            <a:off x="276788" y="176704"/>
            <a:ext cx="8305800" cy="8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7F7B"/>
              </a:buClr>
              <a:buSzPts val="2300"/>
              <a:buFont typeface="Arial"/>
              <a:buNone/>
            </a:pPr>
            <a:r>
              <a:rPr lang="pt-BR" sz="2300" b="1" i="0" u="none" strike="noStrike" cap="none">
                <a:solidFill>
                  <a:srgbClr val="107F7B"/>
                </a:solidFill>
                <a:latin typeface="Arial"/>
                <a:ea typeface="Arial"/>
                <a:cs typeface="Arial"/>
                <a:sym typeface="Arial"/>
              </a:rPr>
              <a:t>Avaliação de Satisfação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7" name="Google Shape;407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1675" y="235350"/>
            <a:ext cx="3735800" cy="373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79"/>
          <p:cNvSpPr txBox="1"/>
          <p:nvPr/>
        </p:nvSpPr>
        <p:spPr>
          <a:xfrm>
            <a:off x="419063" y="425054"/>
            <a:ext cx="8305800" cy="8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7F7B"/>
              </a:buClr>
              <a:buSzPts val="2300"/>
              <a:buFont typeface="Arial"/>
              <a:buNone/>
            </a:pPr>
            <a:r>
              <a:rPr lang="pt-BR" sz="2300" b="1" i="0" u="none" strike="noStrike" cap="none">
                <a:solidFill>
                  <a:srgbClr val="107F7B"/>
                </a:solidFill>
                <a:latin typeface="Arial"/>
                <a:ea typeface="Arial"/>
                <a:cs typeface="Arial"/>
                <a:sym typeface="Arial"/>
              </a:rPr>
              <a:t>Inscrição/Cadastro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3" name="Google Shape;413;p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4925" y="901554"/>
            <a:ext cx="3555346" cy="3555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8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9" name="Google Shape;419;p80" descr="Texto, 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13635" y="2180764"/>
            <a:ext cx="2420819" cy="781973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80"/>
          <p:cNvSpPr txBox="1"/>
          <p:nvPr/>
        </p:nvSpPr>
        <p:spPr>
          <a:xfrm>
            <a:off x="5913639" y="1697344"/>
            <a:ext cx="10527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INICIATIVA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80"/>
          <p:cNvSpPr txBox="1"/>
          <p:nvPr/>
        </p:nvSpPr>
        <p:spPr>
          <a:xfrm>
            <a:off x="1096761" y="1697344"/>
            <a:ext cx="10527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PARCEIROS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2" name="Google Shape;422;p80" descr="Logotip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2082" y="1868795"/>
            <a:ext cx="2413903" cy="1368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80" descr="Imagem digital fictícia de personagem de desenho animado&#10;&#10;Descrição gerada automaticamente com confiança méd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49901" y="2139046"/>
            <a:ext cx="969875" cy="96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 txBox="1"/>
          <p:nvPr/>
        </p:nvSpPr>
        <p:spPr>
          <a:xfrm>
            <a:off x="317804" y="222469"/>
            <a:ext cx="8289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lang="pt-BR" sz="2300" b="1">
                <a:solidFill>
                  <a:srgbClr val="107F7B"/>
                </a:solidFill>
              </a:rPr>
              <a:t>Teia literária - Jarid Arraes - Boca do povo</a:t>
            </a:r>
            <a:endParaRPr sz="2300" b="1">
              <a:solidFill>
                <a:srgbClr val="107F7B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1">
              <a:solidFill>
                <a:srgbClr val="107F7B"/>
              </a:solidFill>
            </a:endParaRPr>
          </a:p>
        </p:txBody>
      </p:sp>
      <p:sp>
        <p:nvSpPr>
          <p:cNvPr id="151" name="Google Shape;151;p6"/>
          <p:cNvSpPr txBox="1"/>
          <p:nvPr/>
        </p:nvSpPr>
        <p:spPr>
          <a:xfrm>
            <a:off x="201469" y="864656"/>
            <a:ext cx="5393100" cy="3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endParaRPr sz="4700" b="0" i="0" u="none" strike="noStrike" cap="none">
              <a:solidFill>
                <a:srgbClr val="74767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74767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74767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075" y="734025"/>
            <a:ext cx="6774525" cy="4344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g36b30ffb79d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98" y="0"/>
            <a:ext cx="857618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6b30ffb79d_0_7"/>
          <p:cNvSpPr txBox="1">
            <a:spLocks noGrp="1"/>
          </p:cNvSpPr>
          <p:nvPr>
            <p:ph type="ctrTitle"/>
          </p:nvPr>
        </p:nvSpPr>
        <p:spPr>
          <a:xfrm>
            <a:off x="558791" y="424737"/>
            <a:ext cx="7933500" cy="858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36b30ffb79d_0_7"/>
          <p:cNvSpPr txBox="1">
            <a:spLocks noGrp="1"/>
          </p:cNvSpPr>
          <p:nvPr>
            <p:ph type="body" idx="1"/>
          </p:nvPr>
        </p:nvSpPr>
        <p:spPr>
          <a:xfrm>
            <a:off x="569604" y="1580878"/>
            <a:ext cx="7921500" cy="2784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6" name="Google Shape;166;g36b30ffb79d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798" y="0"/>
            <a:ext cx="846640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g36b30ffb79d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05855" y="0"/>
            <a:ext cx="91327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3119</TotalTime>
  <Words>4977</Words>
  <Application>Microsoft Macintosh PowerPoint</Application>
  <PresentationFormat>Apresentação na tela (16:9)</PresentationFormat>
  <Paragraphs>475</Paragraphs>
  <Slides>57</Slides>
  <Notes>53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57</vt:i4>
      </vt:variant>
    </vt:vector>
  </HeadingPairs>
  <TitlesOfParts>
    <vt:vector size="60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Devolutiva – o que precisamos considerar?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Retomada dos focos de observação e articulação com o plano de formação </vt:lpstr>
      <vt:lpstr>Retomada dos focos de observação e articulação com o plano de formação </vt:lpstr>
      <vt:lpstr>Retomada dos focos de observação e articulação com o plano de formação </vt:lpstr>
      <vt:lpstr>Retomada dos focos de observação e articulação com o plano de formação </vt:lpstr>
      <vt:lpstr>Retomada dos focos de observação e articulação com o plano de formação  </vt:lpstr>
      <vt:lpstr>Plano de formação Ciclo 2 para Ciclo 3 </vt:lpstr>
      <vt:lpstr>Apresentação do PowerPoint</vt:lpstr>
      <vt:lpstr>Apresentação do PowerPoint</vt:lpstr>
      <vt:lpstr>Apresentação do PowerPoint</vt:lpstr>
      <vt:lpstr>Apresentação do PowerPoint</vt:lpstr>
      <vt:lpstr>Registros</vt:lpstr>
      <vt:lpstr>Apresentação do PowerPoint</vt:lpstr>
      <vt:lpstr>Apresentação do PowerPoint</vt:lpstr>
      <vt:lpstr>Apresentação do PowerPoint</vt:lpstr>
      <vt:lpstr>Apresentação do PowerPoint</vt:lpstr>
      <vt:lpstr>Análise da agenda semanal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Thais Costa</dc:creator>
  <cp:lastModifiedBy>ERICA DUTRA</cp:lastModifiedBy>
  <cp:revision>10</cp:revision>
  <dcterms:modified xsi:type="dcterms:W3CDTF">2025-07-07T11:32:51Z</dcterms:modified>
</cp:coreProperties>
</file>