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Acherus Grotesque Bold" charset="1" panose="00000000000000000000"/>
      <p:regular r:id="rId16"/>
    </p:embeddedFont>
    <p:embeddedFont>
      <p:font typeface="Acherus Grotesque" charset="1" panose="00000000000000000000"/>
      <p:regular r:id="rId17"/>
    </p:embeddedFont>
    <p:embeddedFont>
      <p:font typeface="Montserrat Bold" charset="1" panose="00000600000000000000"/>
      <p:regular r:id="rId18"/>
    </p:embeddedFont>
    <p:embeddedFont>
      <p:font typeface="Montserrat" charset="1" panose="0000050000000000000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Relationship Id="rId3" Target="../media/image6.jpe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Relationship Id="rId6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8.jpeg" Type="http://schemas.openxmlformats.org/officeDocument/2006/relationships/image"/><Relationship Id="rId6" Target="../media/image9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3.pn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Relationship Id="rId6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890051" y="801228"/>
            <a:ext cx="12507899" cy="857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66"/>
              </a:lnSpc>
            </a:pPr>
            <a:r>
              <a:rPr lang="en-US" b="true" sz="5471" spc="81">
                <a:solidFill>
                  <a:srgbClr val="C383D2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PROGRAMA BEBETECA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028700" y="3113196"/>
            <a:ext cx="7787727" cy="5057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600"/>
              </a:lnSpc>
            </a:pPr>
            <a:r>
              <a:rPr lang="en-US" b="true" sz="3000" spc="42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PROGRAMA DE EXTENSÃO:</a:t>
            </a:r>
          </a:p>
          <a:p>
            <a:pPr algn="just">
              <a:lnSpc>
                <a:spcPts val="3600"/>
              </a:lnSpc>
            </a:pPr>
          </a:p>
          <a:p>
            <a:pPr algn="just">
              <a:lnSpc>
                <a:spcPts val="3600"/>
              </a:lnSpc>
            </a:pPr>
            <a:r>
              <a:rPr lang="en-US" b="true" sz="3000" spc="42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O</a:t>
            </a:r>
            <a:r>
              <a:rPr lang="en-US" b="true" sz="3000" spc="42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bjetivo principal:</a:t>
            </a:r>
            <a:r>
              <a:rPr lang="en-US" sz="3000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 </a:t>
            </a:r>
          </a:p>
          <a:p>
            <a:pPr algn="just">
              <a:lnSpc>
                <a:spcPts val="3600"/>
              </a:lnSpc>
            </a:pPr>
          </a:p>
          <a:p>
            <a:pPr algn="just">
              <a:lnSpc>
                <a:spcPts val="3600"/>
              </a:lnSpc>
            </a:pPr>
            <a:r>
              <a:rPr lang="en-US" sz="30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P</a:t>
            </a:r>
            <a:r>
              <a:rPr lang="en-US" sz="30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otencializar a formação de docentes e de demais profissionais da Educação para atuarem como mediadoras e promotoras de leitura junto a crianças de zero a seis anos de idade ou para realizarem pesquisas acerca da relação entre a pequena infância e a literatura.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9689766" y="3222876"/>
            <a:ext cx="7569534" cy="5762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401"/>
              </a:lnSpc>
            </a:pPr>
          </a:p>
          <a:p>
            <a:pPr algn="just">
              <a:lnSpc>
                <a:spcPts val="3641"/>
              </a:lnSpc>
            </a:pPr>
          </a:p>
          <a:p>
            <a:pPr algn="just" marL="655244" indent="-327622" lvl="1">
              <a:lnSpc>
                <a:spcPts val="3641"/>
              </a:lnSpc>
              <a:buFont typeface="Arial"/>
              <a:buChar char="•"/>
            </a:pPr>
            <a:r>
              <a:rPr lang="en-US" sz="3034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Acervo de aproximadamente 3.000 livros, catalogados no sistema Pergamum da UFMG;</a:t>
            </a:r>
          </a:p>
          <a:p>
            <a:pPr algn="just">
              <a:lnSpc>
                <a:spcPts val="3641"/>
              </a:lnSpc>
            </a:pPr>
          </a:p>
          <a:p>
            <a:pPr algn="just" marL="655244" indent="-327622" lvl="1">
              <a:lnSpc>
                <a:spcPts val="3641"/>
              </a:lnSpc>
              <a:buFont typeface="Arial"/>
              <a:buChar char="•"/>
            </a:pPr>
            <a:r>
              <a:rPr lang="en-US" sz="3034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D</a:t>
            </a:r>
            <a:r>
              <a:rPr lang="en-US" sz="3034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ocumentos registrados em diferentes suporte destinados à consulta, pesquisa, estudo ou leitura.</a:t>
            </a:r>
          </a:p>
          <a:p>
            <a:pPr algn="just">
              <a:lnSpc>
                <a:spcPts val="3161"/>
              </a:lnSpc>
            </a:pPr>
          </a:p>
          <a:p>
            <a:pPr algn="just">
              <a:lnSpc>
                <a:spcPts val="3161"/>
              </a:lnSpc>
            </a:pPr>
          </a:p>
          <a:p>
            <a:pPr algn="just">
              <a:lnSpc>
                <a:spcPts val="3161"/>
              </a:lnSpc>
            </a:pP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7174860" y="9713820"/>
            <a:ext cx="782490" cy="376578"/>
          </a:xfrm>
          <a:custGeom>
            <a:avLst/>
            <a:gdLst/>
            <a:ahLst/>
            <a:cxnLst/>
            <a:rect r="r" b="b" t="t" l="l"/>
            <a:pathLst>
              <a:path h="376578" w="782490">
                <a:moveTo>
                  <a:pt x="0" y="0"/>
                </a:moveTo>
                <a:lnTo>
                  <a:pt x="782490" y="0"/>
                </a:lnTo>
                <a:lnTo>
                  <a:pt x="782490" y="376578"/>
                </a:lnTo>
                <a:lnTo>
                  <a:pt x="0" y="376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4115" t="-95519" r="-18501" b="-80046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066082" y="9713112"/>
            <a:ext cx="1025120" cy="376564"/>
          </a:xfrm>
          <a:custGeom>
            <a:avLst/>
            <a:gdLst/>
            <a:ahLst/>
            <a:cxnLst/>
            <a:rect r="r" b="b" t="t" l="l"/>
            <a:pathLst>
              <a:path h="376564" w="1025120">
                <a:moveTo>
                  <a:pt x="0" y="0"/>
                </a:moveTo>
                <a:lnTo>
                  <a:pt x="1025120" y="0"/>
                </a:lnTo>
                <a:lnTo>
                  <a:pt x="1025120" y="376564"/>
                </a:lnTo>
                <a:lnTo>
                  <a:pt x="0" y="3765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3746" b="-3707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812646" y="9615165"/>
            <a:ext cx="2167711" cy="573888"/>
          </a:xfrm>
          <a:custGeom>
            <a:avLst/>
            <a:gdLst/>
            <a:ahLst/>
            <a:cxnLst/>
            <a:rect r="r" b="b" t="t" l="l"/>
            <a:pathLst>
              <a:path h="573888" w="2167711">
                <a:moveTo>
                  <a:pt x="0" y="0"/>
                </a:moveTo>
                <a:lnTo>
                  <a:pt x="2167711" y="0"/>
                </a:lnTo>
                <a:lnTo>
                  <a:pt x="2167711" y="573888"/>
                </a:lnTo>
                <a:lnTo>
                  <a:pt x="0" y="57388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" t="0" r="-2" b="-6056"/>
            </a:stretch>
          </a:blipFill>
        </p:spPr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76222" y="3672772"/>
            <a:ext cx="6411893" cy="2941456"/>
          </a:xfrm>
          <a:custGeom>
            <a:avLst/>
            <a:gdLst/>
            <a:ahLst/>
            <a:cxnLst/>
            <a:rect r="r" b="b" t="t" l="l"/>
            <a:pathLst>
              <a:path h="2941456" w="6411893">
                <a:moveTo>
                  <a:pt x="0" y="0"/>
                </a:moveTo>
                <a:lnTo>
                  <a:pt x="6411893" y="0"/>
                </a:lnTo>
                <a:lnTo>
                  <a:pt x="6411893" y="2941456"/>
                </a:lnTo>
                <a:lnTo>
                  <a:pt x="0" y="29414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402714" y="1338263"/>
            <a:ext cx="9856586" cy="7610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635457" indent="-317728" lvl="1">
              <a:lnSpc>
                <a:spcPts val="3531"/>
              </a:lnSpc>
              <a:buFont typeface="Arial"/>
              <a:buChar char="•"/>
            </a:pPr>
            <a:r>
              <a:rPr lang="en-US" b="true" sz="2943" spc="4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Objetivo</a:t>
            </a:r>
            <a:r>
              <a:rPr lang="en-US" sz="2943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lang="en-US" sz="2943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promover a leitura literária junto a crianças da Educação Infantil, possibilitando o acesso a diversos textos de literatura infantil de maneira a fomentar a experiência estética, emocional e cognitiva da criança. Capacitar docentes e alunos da graduação para realizarem com competência o papel de promotores e de mediadores de leitura literária para bebês e crianças pequenas.</a:t>
            </a:r>
          </a:p>
          <a:p>
            <a:pPr algn="just">
              <a:lnSpc>
                <a:spcPts val="3531"/>
              </a:lnSpc>
            </a:pPr>
            <a:r>
              <a:rPr lang="en-US" sz="2943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algn="just" marL="635457" indent="-317728" lvl="1">
              <a:lnSpc>
                <a:spcPts val="3531"/>
              </a:lnSpc>
              <a:buFont typeface="Arial"/>
              <a:buChar char="•"/>
            </a:pPr>
            <a:r>
              <a:rPr lang="en-US" b="true" sz="2943" spc="4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Estrutura</a:t>
            </a:r>
            <a:r>
              <a:rPr lang="en-US" sz="2943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algn="just" marL="1270914" indent="-423638" lvl="2">
              <a:lnSpc>
                <a:spcPts val="3531"/>
              </a:lnSpc>
              <a:buFont typeface="Arial"/>
              <a:buChar char="⚬"/>
            </a:pPr>
            <a:r>
              <a:rPr lang="en-US" sz="2943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Encontros vinculados aos demais projetos em execução;</a:t>
            </a:r>
          </a:p>
          <a:p>
            <a:pPr algn="just" marL="1270914" indent="-423638" lvl="2">
              <a:lnSpc>
                <a:spcPts val="3531"/>
              </a:lnSpc>
              <a:buFont typeface="Arial"/>
              <a:buChar char="⚬"/>
            </a:pPr>
            <a:r>
              <a:rPr lang="en-US" sz="2943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Sessões presenciais, na Bebeteca, com crianças de instituições de educação infantil previamente cadastradas; </a:t>
            </a:r>
          </a:p>
          <a:p>
            <a:pPr algn="just" marL="1270914" indent="-423638" lvl="2">
              <a:lnSpc>
                <a:spcPts val="3531"/>
              </a:lnSpc>
              <a:buFont typeface="Arial"/>
              <a:buChar char="⚬"/>
            </a:pPr>
            <a:r>
              <a:rPr lang="en-US" sz="2943" spc="43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Duas horas de duração cada sessão  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1609817" y="9395575"/>
            <a:ext cx="4144704" cy="573888"/>
            <a:chOff x="0" y="0"/>
            <a:chExt cx="5526272" cy="76518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14115" t="-95519" r="-18501" b="-80046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-3746" b="-3707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-62400"/>
            <a:ext cx="5601172" cy="19307478"/>
            <a:chOff x="0" y="0"/>
            <a:chExt cx="4003200" cy="137992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003167" cy="13799186"/>
            </a:xfrm>
            <a:custGeom>
              <a:avLst/>
              <a:gdLst/>
              <a:ahLst/>
              <a:cxnLst/>
              <a:rect r="r" b="b" t="t" l="l"/>
              <a:pathLst>
                <a:path h="13799186" w="4003167">
                  <a:moveTo>
                    <a:pt x="0" y="0"/>
                  </a:moveTo>
                  <a:lnTo>
                    <a:pt x="4003167" y="0"/>
                  </a:lnTo>
                  <a:lnTo>
                    <a:pt x="4003167" y="13799186"/>
                  </a:lnTo>
                  <a:lnTo>
                    <a:pt x="0" y="13799186"/>
                  </a:lnTo>
                  <a:close/>
                </a:path>
              </a:pathLst>
            </a:custGeom>
            <a:solidFill>
              <a:srgbClr val="E3B3F1">
                <a:alpha val="36863"/>
              </a:srgbClr>
            </a:solidFill>
          </p:spPr>
        </p:sp>
      </p:grpSp>
      <p:sp>
        <p:nvSpPr>
          <p:cNvPr name="TextBox 4" id="4"/>
          <p:cNvSpPr txBox="true"/>
          <p:nvPr/>
        </p:nvSpPr>
        <p:spPr>
          <a:xfrm rot="0">
            <a:off x="0" y="4695836"/>
            <a:ext cx="5601172" cy="866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62"/>
              </a:lnSpc>
            </a:pPr>
            <a:r>
              <a:rPr lang="en-US" b="true" sz="5552" spc="82">
                <a:solidFill>
                  <a:srgbClr val="9532AD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PROJETOS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794390" y="2702436"/>
            <a:ext cx="10464910" cy="54728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90881" indent="-345440" lvl="1">
              <a:lnSpc>
                <a:spcPts val="6272"/>
              </a:lnSpc>
              <a:buAutoNum type="arabicPeriod" startAt="1"/>
            </a:pPr>
            <a:r>
              <a:rPr lang="en-US" sz="32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PROLLE</a:t>
            </a:r>
            <a:r>
              <a:rPr lang="en-US" sz="32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I - Projeto de Oficinas de Leitura Literária na Educação Infantil</a:t>
            </a:r>
          </a:p>
          <a:p>
            <a:pPr algn="l" marL="690881" indent="-345440" lvl="1">
              <a:lnSpc>
                <a:spcPts val="6272"/>
              </a:lnSpc>
              <a:buAutoNum type="arabicPeriod" startAt="1"/>
            </a:pPr>
            <a:r>
              <a:rPr lang="en-US" sz="32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O que tem nesta Bebeteca?</a:t>
            </a:r>
          </a:p>
          <a:p>
            <a:pPr algn="l" marL="690881" indent="-345440" lvl="1">
              <a:lnSpc>
                <a:spcPts val="6272"/>
              </a:lnSpc>
              <a:buAutoNum type="arabicPeriod" startAt="1"/>
            </a:pPr>
            <a:r>
              <a:rPr lang="en-US" sz="32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Tertúlia literária</a:t>
            </a:r>
          </a:p>
          <a:p>
            <a:pPr algn="l" marL="690881" indent="-345440" lvl="1">
              <a:lnSpc>
                <a:spcPts val="6272"/>
              </a:lnSpc>
              <a:buAutoNum type="arabicPeriod" startAt="1"/>
            </a:pPr>
            <a:r>
              <a:rPr lang="en-US" sz="32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Tertulinha</a:t>
            </a:r>
          </a:p>
          <a:p>
            <a:pPr algn="l" marL="690881" indent="-345440" lvl="1">
              <a:lnSpc>
                <a:spcPts val="6272"/>
              </a:lnSpc>
              <a:buAutoNum type="arabicPeriod" startAt="1"/>
            </a:pPr>
            <a:r>
              <a:rPr lang="en-US" sz="3200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Nana neném: entre livros, histórias e canções</a:t>
            </a:r>
          </a:p>
          <a:p>
            <a:pPr algn="l">
              <a:lnSpc>
                <a:spcPts val="6272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13812646" y="9615165"/>
            <a:ext cx="4144704" cy="573888"/>
            <a:chOff x="0" y="0"/>
            <a:chExt cx="5526272" cy="76518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-14115" t="-95519" r="-18501" b="-80046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-3746" b="-3707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52252" y="1683950"/>
            <a:ext cx="5971041" cy="3719106"/>
          </a:xfrm>
          <a:custGeom>
            <a:avLst/>
            <a:gdLst/>
            <a:ahLst/>
            <a:cxnLst/>
            <a:rect r="r" b="b" t="t" l="l"/>
            <a:pathLst>
              <a:path h="3719106" w="5971041">
                <a:moveTo>
                  <a:pt x="0" y="0"/>
                </a:moveTo>
                <a:lnTo>
                  <a:pt x="5971041" y="0"/>
                </a:lnTo>
                <a:lnTo>
                  <a:pt x="5971041" y="3719106"/>
                </a:lnTo>
                <a:lnTo>
                  <a:pt x="0" y="371910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6423293" y="1228725"/>
            <a:ext cx="11114316" cy="6886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651023" indent="-325511" lvl="1">
              <a:lnSpc>
                <a:spcPts val="3618"/>
              </a:lnSpc>
              <a:buFont typeface="Arial"/>
              <a:buChar char="•"/>
            </a:pPr>
            <a:r>
              <a:rPr lang="en-US" b="true" sz="3015" spc="42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Objetivo: </a:t>
            </a:r>
            <a:r>
              <a:rPr lang="en-US" sz="3015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formar mediadores para desenvolver estratégias de leitura literária junto a crianças a partir dos seis meses de idade.</a:t>
            </a:r>
          </a:p>
          <a:p>
            <a:pPr algn="just">
              <a:lnSpc>
                <a:spcPts val="3618"/>
              </a:lnSpc>
            </a:pPr>
          </a:p>
          <a:p>
            <a:pPr algn="just" marL="651023" indent="-325511" lvl="1">
              <a:lnSpc>
                <a:spcPts val="3618"/>
              </a:lnSpc>
              <a:buFont typeface="Arial"/>
              <a:buChar char="•"/>
            </a:pPr>
            <a:r>
              <a:rPr lang="en-US" b="true" sz="3015" spc="42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Público alvo:</a:t>
            </a:r>
            <a:r>
              <a:rPr lang="en-US" sz="3015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 Estudantes dos cursos de Pedagogia, Letras, Biblioteconomia, Artes Visuais; professoras de educação infantil, profissionais de bibliotecas, museus - contemplando espaços escolares e não escolares. </a:t>
            </a:r>
          </a:p>
          <a:p>
            <a:pPr algn="just">
              <a:lnSpc>
                <a:spcPts val="3618"/>
              </a:lnSpc>
            </a:pPr>
          </a:p>
          <a:p>
            <a:pPr algn="just" marL="651023" indent="-325511" lvl="1">
              <a:lnSpc>
                <a:spcPts val="3618"/>
              </a:lnSpc>
              <a:buFont typeface="Arial"/>
              <a:buChar char="•"/>
            </a:pPr>
            <a:r>
              <a:rPr lang="en-US" b="true" sz="3015" spc="42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Estrutura: </a:t>
            </a:r>
          </a:p>
          <a:p>
            <a:pPr algn="just" marL="1302045" indent="-434015" lvl="2">
              <a:lnSpc>
                <a:spcPts val="3618"/>
              </a:lnSpc>
              <a:buFont typeface="Arial"/>
              <a:buChar char="⚬"/>
            </a:pPr>
            <a:r>
              <a:rPr lang="en-US" sz="3015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Seis encontros sequenciais;</a:t>
            </a:r>
          </a:p>
          <a:p>
            <a:pPr algn="just" marL="1302045" indent="-434015" lvl="2">
              <a:lnSpc>
                <a:spcPts val="3618"/>
              </a:lnSpc>
              <a:buFont typeface="Arial"/>
              <a:buChar char="⚬"/>
            </a:pPr>
            <a:r>
              <a:rPr lang="en-US" sz="3015" spc="4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Periodicidade quinzenal, duas horas de duração cada encontro;</a:t>
            </a:r>
          </a:p>
          <a:p>
            <a:pPr algn="just" marL="1302045" indent="-434015" lvl="2">
              <a:lnSpc>
                <a:spcPts val="3618"/>
              </a:lnSpc>
              <a:buFont typeface="Arial"/>
              <a:buChar char="⚬"/>
            </a:pPr>
            <a:r>
              <a:rPr lang="en-US" sz="3015" spc="44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Formato on line (pós-pandemia).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696205" y="6149698"/>
            <a:ext cx="5483133" cy="1419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11"/>
              </a:lnSpc>
              <a:spcBef>
                <a:spcPct val="0"/>
              </a:spcBef>
            </a:pPr>
            <a:r>
              <a:rPr lang="en-US" sz="3092" spc="43">
                <a:solidFill>
                  <a:srgbClr val="00C2CB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Projeto de Oficinas de Leitura Literária na </a:t>
            </a:r>
          </a:p>
          <a:p>
            <a:pPr algn="ctr">
              <a:lnSpc>
                <a:spcPts val="3711"/>
              </a:lnSpc>
              <a:spcBef>
                <a:spcPct val="0"/>
              </a:spcBef>
            </a:pPr>
            <a:r>
              <a:rPr lang="en-US" sz="3092" spc="43">
                <a:solidFill>
                  <a:srgbClr val="00C2CB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Educação Infantil</a:t>
            </a:r>
          </a:p>
        </p:txBody>
      </p:sp>
      <p:grpSp>
        <p:nvGrpSpPr>
          <p:cNvPr name="Group 5" id="5"/>
          <p:cNvGrpSpPr/>
          <p:nvPr/>
        </p:nvGrpSpPr>
        <p:grpSpPr>
          <a:xfrm rot="0">
            <a:off x="1365420" y="9599709"/>
            <a:ext cx="4144704" cy="573888"/>
            <a:chOff x="0" y="0"/>
            <a:chExt cx="5526272" cy="76518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14115" t="-95519" r="-18501" b="-80046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-3746" b="-3707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812235" cy="6791081"/>
          </a:xfrm>
          <a:custGeom>
            <a:avLst/>
            <a:gdLst/>
            <a:ahLst/>
            <a:cxnLst/>
            <a:rect r="r" b="b" t="t" l="l"/>
            <a:pathLst>
              <a:path h="6791081" w="10812235">
                <a:moveTo>
                  <a:pt x="0" y="0"/>
                </a:moveTo>
                <a:lnTo>
                  <a:pt x="10812235" y="0"/>
                </a:lnTo>
                <a:lnTo>
                  <a:pt x="10812235" y="6791081"/>
                </a:lnTo>
                <a:lnTo>
                  <a:pt x="0" y="67910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-19409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0" y="6819182"/>
            <a:ext cx="2679007" cy="93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2019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7854269" y="9210675"/>
            <a:ext cx="2058059" cy="838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39"/>
              </a:lnSpc>
              <a:spcBef>
                <a:spcPct val="0"/>
              </a:spcBef>
            </a:pPr>
            <a:r>
              <a:rPr lang="en-US" sz="5199" spc="7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2022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7854269" y="3304181"/>
            <a:ext cx="10433731" cy="5807375"/>
          </a:xfrm>
          <a:custGeom>
            <a:avLst/>
            <a:gdLst/>
            <a:ahLst/>
            <a:cxnLst/>
            <a:rect r="r" b="b" t="t" l="l"/>
            <a:pathLst>
              <a:path h="5807375" w="10433731">
                <a:moveTo>
                  <a:pt x="0" y="0"/>
                </a:moveTo>
                <a:lnTo>
                  <a:pt x="10433731" y="0"/>
                </a:lnTo>
                <a:lnTo>
                  <a:pt x="10433731" y="5807375"/>
                </a:lnTo>
                <a:lnTo>
                  <a:pt x="0" y="58073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599" t="-18316" r="-1399" b="-20471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13812646" y="9615165"/>
            <a:ext cx="4144704" cy="573888"/>
            <a:chOff x="0" y="0"/>
            <a:chExt cx="5526272" cy="76518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4115" t="-95519" r="-18501" b="-80046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-3746" b="-3707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83245" y="3146381"/>
            <a:ext cx="5034064" cy="3490284"/>
          </a:xfrm>
          <a:custGeom>
            <a:avLst/>
            <a:gdLst/>
            <a:ahLst/>
            <a:cxnLst/>
            <a:rect r="r" b="b" t="t" l="l"/>
            <a:pathLst>
              <a:path h="3490284" w="5034064">
                <a:moveTo>
                  <a:pt x="0" y="0"/>
                </a:moveTo>
                <a:lnTo>
                  <a:pt x="5034064" y="0"/>
                </a:lnTo>
                <a:lnTo>
                  <a:pt x="5034064" y="3490285"/>
                </a:lnTo>
                <a:lnTo>
                  <a:pt x="0" y="349028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438258" y="1152525"/>
            <a:ext cx="10132132" cy="7972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606620" indent="-303310" lvl="1">
              <a:lnSpc>
                <a:spcPts val="3371"/>
              </a:lnSpc>
              <a:buFont typeface="Arial"/>
              <a:buChar char="•"/>
            </a:pPr>
            <a:r>
              <a:rPr lang="en-US" b="true" sz="2809" spc="39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Objetivo:</a:t>
            </a:r>
            <a:r>
              <a:rPr lang="en-US" sz="2809" spc="3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 Conhecer o acervo da Bebeteca e os critérios de qualidade e bibliodiversidade que orientam sua composição. Conhecer resenhas destinadas ao público infantil e sua finalidade como estratégia de formação de leitores. </a:t>
            </a:r>
          </a:p>
          <a:p>
            <a:pPr algn="just" marL="606620" indent="-303310" lvl="1">
              <a:lnSpc>
                <a:spcPts val="3371"/>
              </a:lnSpc>
              <a:buFont typeface="Arial"/>
              <a:buChar char="•"/>
            </a:pPr>
            <a:r>
              <a:rPr lang="en-US" b="true" sz="2809" spc="39">
                <a:solidFill>
                  <a:srgbClr val="000000"/>
                </a:solidFill>
                <a:latin typeface="Acherus Grotesque Bold"/>
                <a:ea typeface="Acherus Grotesque Bold"/>
                <a:cs typeface="Acherus Grotesque Bold"/>
                <a:sym typeface="Acherus Grotesque Bold"/>
              </a:rPr>
              <a:t> Estrutura:</a:t>
            </a:r>
          </a:p>
          <a:p>
            <a:pPr algn="just" marL="1213239" indent="-404413" lvl="2">
              <a:lnSpc>
                <a:spcPts val="3371"/>
              </a:lnSpc>
              <a:buFont typeface="Arial"/>
              <a:buChar char="⚬"/>
            </a:pPr>
            <a:r>
              <a:rPr lang="en-US" sz="2809" spc="3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Os encontros são estruturados a partir de resenhas elaboradas pelas pesquisadoras do Grupo de Pesquisa Leitura e Escrita na Primeira Infância – LEPI. As resenhas referem-se aos livros que integram o acervo da Bebeteca da FaE/UFMG</a:t>
            </a:r>
            <a:r>
              <a:rPr lang="en-US" sz="2809" spc="3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Formação realizada durante todo o ano;</a:t>
            </a:r>
          </a:p>
          <a:p>
            <a:pPr algn="just" marL="1213239" indent="-404413" lvl="2">
              <a:lnSpc>
                <a:spcPts val="3371"/>
              </a:lnSpc>
              <a:buFont typeface="Arial"/>
              <a:buChar char="⚬"/>
            </a:pPr>
            <a:r>
              <a:rPr lang="en-US" sz="2809" spc="3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Periodicidade: mensal, encontros independentes entre si;</a:t>
            </a:r>
          </a:p>
          <a:p>
            <a:pPr algn="just" marL="1213239" indent="-404413" lvl="2">
              <a:lnSpc>
                <a:spcPts val="3371"/>
              </a:lnSpc>
              <a:buFont typeface="Arial"/>
              <a:buChar char="⚬"/>
            </a:pPr>
            <a:r>
              <a:rPr lang="en-US" sz="2809" spc="3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Duas horas de duração cada; </a:t>
            </a:r>
          </a:p>
          <a:p>
            <a:pPr algn="just" marL="1213239" indent="-404413" lvl="2">
              <a:lnSpc>
                <a:spcPts val="3371"/>
              </a:lnSpc>
              <a:buFont typeface="Arial"/>
              <a:buChar char="⚬"/>
            </a:pPr>
            <a:r>
              <a:rPr lang="en-US" sz="2809" spc="3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Formato on line;</a:t>
            </a:r>
          </a:p>
          <a:p>
            <a:pPr algn="just" marL="1213239" indent="-404413" lvl="2">
              <a:lnSpc>
                <a:spcPts val="3371"/>
              </a:lnSpc>
              <a:buFont typeface="Arial"/>
              <a:buChar char="⚬"/>
            </a:pPr>
            <a:r>
              <a:rPr lang="en-US" sz="2809" spc="41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Professoras de educação infantil, mediadores de leitura, familiares das crianças, público em geral. 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1028700" y="9084267"/>
            <a:ext cx="4144704" cy="573888"/>
            <a:chOff x="0" y="0"/>
            <a:chExt cx="5526272" cy="76518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14115" t="-95519" r="-18501" b="-80046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-3746" b="-3707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7174860" y="9713820"/>
            <a:ext cx="782490" cy="376578"/>
          </a:xfrm>
          <a:custGeom>
            <a:avLst/>
            <a:gdLst/>
            <a:ahLst/>
            <a:cxnLst/>
            <a:rect r="r" b="b" t="t" l="l"/>
            <a:pathLst>
              <a:path h="376578" w="782490">
                <a:moveTo>
                  <a:pt x="0" y="0"/>
                </a:moveTo>
                <a:lnTo>
                  <a:pt x="782490" y="0"/>
                </a:lnTo>
                <a:lnTo>
                  <a:pt x="782490" y="376578"/>
                </a:lnTo>
                <a:lnTo>
                  <a:pt x="0" y="3765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4115" t="-95519" r="-18501" b="-80046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6066082" y="9713112"/>
            <a:ext cx="1025120" cy="376564"/>
          </a:xfrm>
          <a:custGeom>
            <a:avLst/>
            <a:gdLst/>
            <a:ahLst/>
            <a:cxnLst/>
            <a:rect r="r" b="b" t="t" l="l"/>
            <a:pathLst>
              <a:path h="376564" w="1025120">
                <a:moveTo>
                  <a:pt x="0" y="0"/>
                </a:moveTo>
                <a:lnTo>
                  <a:pt x="1025120" y="0"/>
                </a:lnTo>
                <a:lnTo>
                  <a:pt x="1025120" y="376564"/>
                </a:lnTo>
                <a:lnTo>
                  <a:pt x="0" y="3765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3746" b="-3707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854448" y="9629826"/>
            <a:ext cx="1934500" cy="543150"/>
          </a:xfrm>
          <a:custGeom>
            <a:avLst/>
            <a:gdLst/>
            <a:ahLst/>
            <a:cxnLst/>
            <a:rect r="r" b="b" t="t" l="l"/>
            <a:pathLst>
              <a:path h="543150" w="1934500">
                <a:moveTo>
                  <a:pt x="0" y="0"/>
                </a:moveTo>
                <a:lnTo>
                  <a:pt x="1934500" y="0"/>
                </a:lnTo>
                <a:lnTo>
                  <a:pt x="1934500" y="543150"/>
                </a:lnTo>
                <a:lnTo>
                  <a:pt x="0" y="5431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-1715" b="-1712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0" y="3526366"/>
            <a:ext cx="11267399" cy="6760634"/>
          </a:xfrm>
          <a:custGeom>
            <a:avLst/>
            <a:gdLst/>
            <a:ahLst/>
            <a:cxnLst/>
            <a:rect r="r" b="b" t="t" l="l"/>
            <a:pathLst>
              <a:path h="6760634" w="11267399">
                <a:moveTo>
                  <a:pt x="0" y="0"/>
                </a:moveTo>
                <a:lnTo>
                  <a:pt x="11267399" y="0"/>
                </a:lnTo>
                <a:lnTo>
                  <a:pt x="11267399" y="6760634"/>
                </a:lnTo>
                <a:lnTo>
                  <a:pt x="0" y="676063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25273" r="-221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9580022" y="-128822"/>
            <a:ext cx="8707978" cy="4985999"/>
          </a:xfrm>
          <a:custGeom>
            <a:avLst/>
            <a:gdLst/>
            <a:ahLst/>
            <a:cxnLst/>
            <a:rect r="r" b="b" t="t" l="l"/>
            <a:pathLst>
              <a:path h="4985999" w="8707978">
                <a:moveTo>
                  <a:pt x="0" y="0"/>
                </a:moveTo>
                <a:lnTo>
                  <a:pt x="8707978" y="0"/>
                </a:lnTo>
                <a:lnTo>
                  <a:pt x="8707978" y="4985999"/>
                </a:lnTo>
                <a:lnTo>
                  <a:pt x="0" y="498599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-3156" t="0" r="-5708" b="-117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-484435" y="2221302"/>
            <a:ext cx="3505396" cy="93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2019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5412301" y="4809552"/>
            <a:ext cx="2875699" cy="838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39"/>
              </a:lnSpc>
              <a:spcBef>
                <a:spcPct val="0"/>
              </a:spcBef>
            </a:pPr>
            <a:r>
              <a:rPr lang="en-US" sz="5199" spc="72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2021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734200" y="584287"/>
            <a:ext cx="8490161" cy="9486527"/>
          </a:xfrm>
          <a:custGeom>
            <a:avLst/>
            <a:gdLst/>
            <a:ahLst/>
            <a:cxnLst/>
            <a:rect r="r" b="b" t="t" l="l"/>
            <a:pathLst>
              <a:path h="9486527" w="8490161">
                <a:moveTo>
                  <a:pt x="0" y="0"/>
                </a:moveTo>
                <a:lnTo>
                  <a:pt x="8490161" y="0"/>
                </a:lnTo>
                <a:lnTo>
                  <a:pt x="8490161" y="9486527"/>
                </a:lnTo>
                <a:lnTo>
                  <a:pt x="0" y="94865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90233" y="3297062"/>
            <a:ext cx="5806372" cy="3266084"/>
          </a:xfrm>
          <a:custGeom>
            <a:avLst/>
            <a:gdLst/>
            <a:ahLst/>
            <a:cxnLst/>
            <a:rect r="r" b="b" t="t" l="l"/>
            <a:pathLst>
              <a:path h="3266084" w="5806372">
                <a:moveTo>
                  <a:pt x="0" y="0"/>
                </a:moveTo>
                <a:lnTo>
                  <a:pt x="5806373" y="0"/>
                </a:lnTo>
                <a:lnTo>
                  <a:pt x="5806373" y="3266084"/>
                </a:lnTo>
                <a:lnTo>
                  <a:pt x="0" y="32660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7005070" y="2668905"/>
            <a:ext cx="10254230" cy="4600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604519" indent="-302260" lvl="1">
              <a:lnSpc>
                <a:spcPts val="3359"/>
              </a:lnSpc>
              <a:buFont typeface="Arial"/>
              <a:buChar char="•"/>
            </a:pPr>
            <a:r>
              <a:rPr lang="en-US" b="true" sz="2799" spc="39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Objetivo</a:t>
            </a:r>
            <a:r>
              <a:rPr lang="en-US" sz="2799" spc="3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constituir  espaço de leitura compartilhada, análise e discussão de obras literárias de maneira a possibilitar a fruição, contribuindo para a formação de professoras como leitoras da literatura. </a:t>
            </a:r>
          </a:p>
          <a:p>
            <a:pPr algn="just">
              <a:lnSpc>
                <a:spcPts val="3359"/>
              </a:lnSpc>
            </a:pPr>
            <a:r>
              <a:rPr lang="en-US" sz="2799" spc="3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algn="just" marL="604519" indent="-302260" lvl="1">
              <a:lnSpc>
                <a:spcPts val="3359"/>
              </a:lnSpc>
              <a:buFont typeface="Arial"/>
              <a:buChar char="•"/>
            </a:pPr>
            <a:r>
              <a:rPr lang="en-US" b="true" sz="2799" spc="39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Estrutura</a:t>
            </a:r>
            <a:r>
              <a:rPr lang="en-US" sz="2799" spc="3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</a:p>
          <a:p>
            <a:pPr algn="just" marL="1209039" indent="-403013" lvl="2">
              <a:lnSpc>
                <a:spcPts val="3359"/>
              </a:lnSpc>
              <a:buFont typeface="Arial"/>
              <a:buChar char="⚬"/>
            </a:pPr>
            <a:r>
              <a:rPr lang="en-US" sz="2799" spc="3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Periodicidade: mensal, sequenciais, voltadas para o diálogo acerca de um livro lido previamente; </a:t>
            </a:r>
          </a:p>
          <a:p>
            <a:pPr algn="just" marL="1209039" indent="-403013" lvl="2">
              <a:lnSpc>
                <a:spcPts val="3359"/>
              </a:lnSpc>
              <a:buFont typeface="Arial"/>
              <a:buChar char="⚬"/>
            </a:pPr>
            <a:r>
              <a:rPr lang="en-US" sz="2799" spc="3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Duas horas de duração cada sessão;  </a:t>
            </a:r>
          </a:p>
          <a:p>
            <a:pPr algn="just" marL="1209039" indent="-403013" lvl="2">
              <a:lnSpc>
                <a:spcPts val="3359"/>
              </a:lnSpc>
              <a:buFont typeface="Arial"/>
              <a:buChar char="⚬"/>
            </a:pPr>
            <a:r>
              <a:rPr lang="en-US" sz="2799" spc="4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Formato online/ presencial. 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1321067" y="9258300"/>
            <a:ext cx="4144704" cy="573888"/>
            <a:chOff x="0" y="0"/>
            <a:chExt cx="5526272" cy="76518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-14115" t="-95519" r="-18501" b="-80046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-3746" b="-3707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3716000" cy="10287000"/>
          </a:xfrm>
          <a:custGeom>
            <a:avLst/>
            <a:gdLst/>
            <a:ahLst/>
            <a:cxnLst/>
            <a:rect r="r" b="b" t="t" l="l"/>
            <a:pathLst>
              <a:path h="10287000" w="13716000">
                <a:moveTo>
                  <a:pt x="0" y="0"/>
                </a:moveTo>
                <a:lnTo>
                  <a:pt x="13716000" y="0"/>
                </a:lnTo>
                <a:lnTo>
                  <a:pt x="13716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1355621" y="1668649"/>
            <a:ext cx="6932153" cy="6949703"/>
          </a:xfrm>
          <a:custGeom>
            <a:avLst/>
            <a:gdLst/>
            <a:ahLst/>
            <a:cxnLst/>
            <a:rect r="r" b="b" t="t" l="l"/>
            <a:pathLst>
              <a:path h="6949703" w="6932153">
                <a:moveTo>
                  <a:pt x="0" y="0"/>
                </a:moveTo>
                <a:lnTo>
                  <a:pt x="6932154" y="0"/>
                </a:lnTo>
                <a:lnTo>
                  <a:pt x="6932154" y="6949702"/>
                </a:lnTo>
                <a:lnTo>
                  <a:pt x="0" y="69497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5330425" y="489947"/>
            <a:ext cx="1471315" cy="93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>
                <a:solidFill>
                  <a:srgbClr val="000000"/>
                </a:solidFill>
                <a:latin typeface="Acherus Grotesque"/>
                <a:ea typeface="Acherus Grotesque"/>
                <a:cs typeface="Acherus Grotesque"/>
                <a:sym typeface="Acherus Grotesque"/>
              </a:rPr>
              <a:t>2014</a:t>
            </a:r>
          </a:p>
        </p:txBody>
      </p:sp>
      <p:grpSp>
        <p:nvGrpSpPr>
          <p:cNvPr name="Group 5" id="5"/>
          <p:cNvGrpSpPr/>
          <p:nvPr/>
        </p:nvGrpSpPr>
        <p:grpSpPr>
          <a:xfrm rot="0">
            <a:off x="13812646" y="9615165"/>
            <a:ext cx="4144704" cy="573888"/>
            <a:chOff x="0" y="0"/>
            <a:chExt cx="5526272" cy="76518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4482952" y="131540"/>
              <a:ext cx="1043320" cy="502104"/>
            </a:xfrm>
            <a:custGeom>
              <a:avLst/>
              <a:gdLst/>
              <a:ahLst/>
              <a:cxnLst/>
              <a:rect r="r" b="b" t="t" l="l"/>
              <a:pathLst>
                <a:path h="502104" w="1043320">
                  <a:moveTo>
                    <a:pt x="0" y="0"/>
                  </a:moveTo>
                  <a:lnTo>
                    <a:pt x="1043320" y="0"/>
                  </a:lnTo>
                  <a:lnTo>
                    <a:pt x="1043320" y="502104"/>
                  </a:lnTo>
                  <a:lnTo>
                    <a:pt x="0" y="5021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4115" t="-95519" r="-18501" b="-80046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3004581" y="130596"/>
              <a:ext cx="1366827" cy="502085"/>
            </a:xfrm>
            <a:custGeom>
              <a:avLst/>
              <a:gdLst/>
              <a:ahLst/>
              <a:cxnLst/>
              <a:rect r="r" b="b" t="t" l="l"/>
              <a:pathLst>
                <a:path h="502085" w="1366827">
                  <a:moveTo>
                    <a:pt x="0" y="0"/>
                  </a:moveTo>
                  <a:lnTo>
                    <a:pt x="1366827" y="0"/>
                  </a:lnTo>
                  <a:lnTo>
                    <a:pt x="1366827" y="502085"/>
                  </a:lnTo>
                  <a:lnTo>
                    <a:pt x="0" y="5020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-3746" b="-3707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890281" cy="765184"/>
            </a:xfrm>
            <a:custGeom>
              <a:avLst/>
              <a:gdLst/>
              <a:ahLst/>
              <a:cxnLst/>
              <a:rect r="r" b="b" t="t" l="l"/>
              <a:pathLst>
                <a:path h="765184" w="2890281">
                  <a:moveTo>
                    <a:pt x="0" y="0"/>
                  </a:moveTo>
                  <a:lnTo>
                    <a:pt x="2890281" y="0"/>
                  </a:lnTo>
                  <a:lnTo>
                    <a:pt x="2890281" y="765184"/>
                  </a:lnTo>
                  <a:lnTo>
                    <a:pt x="0" y="7651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2" t="0" r="-2" b="-6056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DAGh0t8GFG0</dc:identifier>
  <dcterms:modified xsi:type="dcterms:W3CDTF">2011-08-01T06:04:30Z</dcterms:modified>
  <cp:revision>1</cp:revision>
  <dc:title>Formação do pequeno leitor de literatura: a experiência da Bebeteca/UFMG</dc:title>
</cp:coreProperties>
</file>