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147375644" r:id="rId5"/>
    <p:sldId id="2147375715" r:id="rId6"/>
    <p:sldId id="2147375717" r:id="rId7"/>
    <p:sldId id="2147375699" r:id="rId8"/>
    <p:sldId id="2147375716" r:id="rId9"/>
    <p:sldId id="2147375758" r:id="rId10"/>
    <p:sldId id="2147375710" r:id="rId11"/>
    <p:sldId id="2147375759" r:id="rId12"/>
    <p:sldId id="2147375760" r:id="rId13"/>
    <p:sldId id="2147375761" r:id="rId14"/>
    <p:sldId id="2147375721" r:id="rId15"/>
    <p:sldId id="2147375762" r:id="rId16"/>
    <p:sldId id="2147375763" r:id="rId17"/>
    <p:sldId id="2147375765" r:id="rId18"/>
    <p:sldId id="2147375766" r:id="rId19"/>
    <p:sldId id="2147375711" r:id="rId20"/>
    <p:sldId id="2147375722" r:id="rId21"/>
    <p:sldId id="2147375712" r:id="rId22"/>
    <p:sldId id="2147375713" r:id="rId23"/>
    <p:sldId id="2147375764" r:id="rId24"/>
    <p:sldId id="2147375740" r:id="rId25"/>
    <p:sldId id="2147375744" r:id="rId26"/>
    <p:sldId id="2147375745" r:id="rId27"/>
    <p:sldId id="2147375741" r:id="rId28"/>
    <p:sldId id="2147375767" r:id="rId29"/>
    <p:sldId id="2147375768" r:id="rId30"/>
    <p:sldId id="2147375743" r:id="rId31"/>
    <p:sldId id="2147375640" r:id="rId32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CB5E53-45AD-1442-BD5A-230A37D74216}" name="Pri Delgado" initials="PD" userId="84f85b546d26dadf" providerId="Windows Live"/>
  <p188:author id="{035C519D-BEC3-FF5A-EFF6-E3BF638EB740}" name="Priscila de Giovani" initials="Pd" userId="6b5c9707a9b6f653" providerId="Windows Live"/>
  <p188:author id="{B5D4D3C0-9385-6B41-1D4D-FF4406D08E65}" name="Leonardo  Carlette" initials="LC" userId="S::leonardo.carlette@comunidadeeducativa.org.br::262c5081-7cb2-4d8c-a1e9-0f4ffd1a8a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Muller" initials="LM" lastIdx="1" clrIdx="0">
    <p:extLst>
      <p:ext uri="{19B8F6BF-5375-455C-9EA6-DF929625EA0E}">
        <p15:presenceInfo xmlns:p15="http://schemas.microsoft.com/office/powerpoint/2012/main" userId="S::lucas.muller@vale.com::4b4ad4ef-d0da-45d4-9824-9775d0fd9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F7B"/>
    <a:srgbClr val="595959"/>
    <a:srgbClr val="ECB111"/>
    <a:srgbClr val="77797B"/>
    <a:srgbClr val="2626D1"/>
    <a:srgbClr val="E37222"/>
    <a:srgbClr val="BC1941"/>
    <a:srgbClr val="F0C141"/>
    <a:srgbClr val="FFFFFF"/>
    <a:srgbClr val="D9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5033" autoAdjust="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0E84B-C4D9-4E7A-AC82-B9D7A4E5007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70597BB-9995-44FA-9C02-F0CBDA5E5C4A}">
      <dgm:prSet phldrT="[Texto]"/>
      <dgm:spPr/>
      <dgm:t>
        <a:bodyPr/>
        <a:lstStyle/>
        <a:p>
          <a:r>
            <a:rPr lang="pt-BR" dirty="0"/>
            <a:t>Formação presencial</a:t>
          </a:r>
        </a:p>
      </dgm:t>
    </dgm:pt>
    <dgm:pt modelId="{5ED66155-6D78-4220-B36E-8631A9BF6826}" type="parTrans" cxnId="{A811AD4A-CEDD-4AFD-AA46-8698206708E8}">
      <dgm:prSet/>
      <dgm:spPr/>
      <dgm:t>
        <a:bodyPr/>
        <a:lstStyle/>
        <a:p>
          <a:endParaRPr lang="pt-BR"/>
        </a:p>
      </dgm:t>
    </dgm:pt>
    <dgm:pt modelId="{62866ED1-EDDD-4179-A119-DE7B60DFCAF0}" type="sibTrans" cxnId="{A811AD4A-CEDD-4AFD-AA46-8698206708E8}">
      <dgm:prSet/>
      <dgm:spPr/>
      <dgm:t>
        <a:bodyPr/>
        <a:lstStyle/>
        <a:p>
          <a:endParaRPr lang="pt-BR"/>
        </a:p>
      </dgm:t>
    </dgm:pt>
    <dgm:pt modelId="{07A6F461-66AF-47E6-ACD2-CF3D412CB67D}">
      <dgm:prSet phldrT="[Texto]"/>
      <dgm:spPr/>
      <dgm:t>
        <a:bodyPr/>
        <a:lstStyle/>
        <a:p>
          <a:r>
            <a:rPr lang="pt-BR" dirty="0"/>
            <a:t>Atividade de estudo intervalar</a:t>
          </a:r>
        </a:p>
      </dgm:t>
    </dgm:pt>
    <dgm:pt modelId="{B3A5BE48-BEBB-4674-9097-F96FB00C1E09}" type="parTrans" cxnId="{54405B44-B8DD-4F96-960B-2BFFA779BEE3}">
      <dgm:prSet/>
      <dgm:spPr/>
      <dgm:t>
        <a:bodyPr/>
        <a:lstStyle/>
        <a:p>
          <a:endParaRPr lang="pt-BR"/>
        </a:p>
      </dgm:t>
    </dgm:pt>
    <dgm:pt modelId="{38B1C7DC-C191-4FA8-BE40-684CDC712014}" type="sibTrans" cxnId="{54405B44-B8DD-4F96-960B-2BFFA779BEE3}">
      <dgm:prSet/>
      <dgm:spPr/>
      <dgm:t>
        <a:bodyPr/>
        <a:lstStyle/>
        <a:p>
          <a:endParaRPr lang="pt-BR"/>
        </a:p>
      </dgm:t>
    </dgm:pt>
    <dgm:pt modelId="{E1E8C856-196A-4100-BDE4-68C205321AAC}">
      <dgm:prSet phldrT="[Texto]"/>
      <dgm:spPr/>
      <dgm:t>
        <a:bodyPr/>
        <a:lstStyle/>
        <a:p>
          <a:r>
            <a:rPr lang="pt-BR" dirty="0"/>
            <a:t>Atividade prática</a:t>
          </a:r>
        </a:p>
      </dgm:t>
    </dgm:pt>
    <dgm:pt modelId="{21BB99E5-B456-4442-9E63-71097F3D1F45}" type="parTrans" cxnId="{12815644-FA74-45A4-92CE-1F134F2AF2D2}">
      <dgm:prSet/>
      <dgm:spPr/>
      <dgm:t>
        <a:bodyPr/>
        <a:lstStyle/>
        <a:p>
          <a:endParaRPr lang="pt-BR"/>
        </a:p>
      </dgm:t>
    </dgm:pt>
    <dgm:pt modelId="{9DF80AF3-D9E5-48BD-81DB-917F1874E8CF}" type="sibTrans" cxnId="{12815644-FA74-45A4-92CE-1F134F2AF2D2}">
      <dgm:prSet/>
      <dgm:spPr/>
      <dgm:t>
        <a:bodyPr/>
        <a:lstStyle/>
        <a:p>
          <a:endParaRPr lang="pt-BR"/>
        </a:p>
      </dgm:t>
    </dgm:pt>
    <dgm:pt modelId="{0995820C-0CBA-44A0-A50F-3B8F32AA78BF}">
      <dgm:prSet/>
      <dgm:spPr/>
      <dgm:t>
        <a:bodyPr/>
        <a:lstStyle/>
        <a:p>
          <a:r>
            <a:rPr lang="pt-BR" dirty="0"/>
            <a:t>Formação remota</a:t>
          </a:r>
        </a:p>
      </dgm:t>
    </dgm:pt>
    <dgm:pt modelId="{BBC4B27F-5D65-4C9D-AB35-C05E5D7653C9}" type="parTrans" cxnId="{9546402A-B525-4212-8921-5353675E5090}">
      <dgm:prSet/>
      <dgm:spPr/>
      <dgm:t>
        <a:bodyPr/>
        <a:lstStyle/>
        <a:p>
          <a:endParaRPr lang="pt-BR"/>
        </a:p>
      </dgm:t>
    </dgm:pt>
    <dgm:pt modelId="{A0F39C13-06BC-4038-965E-E2C01D1E0BDF}" type="sibTrans" cxnId="{9546402A-B525-4212-8921-5353675E5090}">
      <dgm:prSet/>
      <dgm:spPr/>
      <dgm:t>
        <a:bodyPr/>
        <a:lstStyle/>
        <a:p>
          <a:endParaRPr lang="pt-BR" dirty="0"/>
        </a:p>
      </dgm:t>
    </dgm:pt>
    <dgm:pt modelId="{B3D72B45-3B28-4438-A923-3607AFF7939C}">
      <dgm:prSet/>
      <dgm:spPr>
        <a:solidFill>
          <a:schemeClr val="accent5"/>
        </a:solidFill>
      </dgm:spPr>
      <dgm:t>
        <a:bodyPr/>
        <a:lstStyle/>
        <a:p>
          <a:r>
            <a:rPr lang="pt-BR" dirty="0" smtClean="0"/>
            <a:t>Próximo encontro presencial: 20/08 </a:t>
          </a:r>
          <a:endParaRPr lang="pt-BR" dirty="0"/>
        </a:p>
      </dgm:t>
    </dgm:pt>
    <dgm:pt modelId="{3BF45F91-665E-49E7-8439-4BDD9E6BA956}" type="parTrans" cxnId="{FBA403C6-FA19-419D-8B24-F1724B71BDF3}">
      <dgm:prSet/>
      <dgm:spPr/>
      <dgm:t>
        <a:bodyPr/>
        <a:lstStyle/>
        <a:p>
          <a:endParaRPr lang="pt-BR"/>
        </a:p>
      </dgm:t>
    </dgm:pt>
    <dgm:pt modelId="{9CDE3B6A-952E-464D-800C-F7F44110B506}" type="sibTrans" cxnId="{FBA403C6-FA19-419D-8B24-F1724B71BDF3}">
      <dgm:prSet/>
      <dgm:spPr/>
      <dgm:t>
        <a:bodyPr/>
        <a:lstStyle/>
        <a:p>
          <a:endParaRPr lang="pt-BR"/>
        </a:p>
      </dgm:t>
    </dgm:pt>
    <dgm:pt modelId="{617252C9-709C-48CA-816E-4C219763A2EB}" type="pres">
      <dgm:prSet presAssocID="{C210E84B-C4D9-4E7A-AC82-B9D7A4E500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C5EF4F-65FD-4561-BA0A-12D0F67D4F95}" type="pres">
      <dgm:prSet presAssocID="{C210E84B-C4D9-4E7A-AC82-B9D7A4E5007C}" presName="dummyMaxCanvas" presStyleCnt="0">
        <dgm:presLayoutVars/>
      </dgm:prSet>
      <dgm:spPr/>
    </dgm:pt>
    <dgm:pt modelId="{74FA62D9-85F4-400B-B343-445C4C0F3B4D}" type="pres">
      <dgm:prSet presAssocID="{C210E84B-C4D9-4E7A-AC82-B9D7A4E5007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2F724-0592-4BB3-ACE5-F5EFEE734940}" type="pres">
      <dgm:prSet presAssocID="{C210E84B-C4D9-4E7A-AC82-B9D7A4E5007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9BE3D-872B-4EF1-9199-E90F3A7B5CFF}" type="pres">
      <dgm:prSet presAssocID="{C210E84B-C4D9-4E7A-AC82-B9D7A4E5007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0A5748-211E-4C9C-B287-99903A8FFF1A}" type="pres">
      <dgm:prSet presAssocID="{C210E84B-C4D9-4E7A-AC82-B9D7A4E5007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284BF-B7CF-4373-918F-C61E2520E50F}" type="pres">
      <dgm:prSet presAssocID="{C210E84B-C4D9-4E7A-AC82-B9D7A4E5007C}" presName="FiveNodes_5" presStyleLbl="node1" presStyleIdx="4" presStyleCnt="5" custLinFactNeighborX="-17817" custLinFactNeighborY="93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EF0A11-377E-4623-B6D6-A86BFE1AFF31}" type="pres">
      <dgm:prSet presAssocID="{C210E84B-C4D9-4E7A-AC82-B9D7A4E5007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E4A898-6F95-46AD-813E-99188F7970F2}" type="pres">
      <dgm:prSet presAssocID="{C210E84B-C4D9-4E7A-AC82-B9D7A4E5007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A0C7E-BCD3-41CF-9EBC-22531D6461E8}" type="pres">
      <dgm:prSet presAssocID="{C210E84B-C4D9-4E7A-AC82-B9D7A4E5007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82922C-EBAC-4656-87C0-A8617A1F36FB}" type="pres">
      <dgm:prSet presAssocID="{C210E84B-C4D9-4E7A-AC82-B9D7A4E5007C}" presName="FiveConn_4-5" presStyleLbl="fgAccFollowNode1" presStyleIdx="3" presStyleCnt="4" custAng="16200000" custScaleX="99273" custScaleY="94601" custLinFactX="-600000" custLinFactNeighborX="-682782" custLinFactNeighborY="88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B7CFFD-940B-4F3D-9179-917DC7C807F9}" type="pres">
      <dgm:prSet presAssocID="{C210E84B-C4D9-4E7A-AC82-B9D7A4E5007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2CB8B-FA42-48C4-A28B-0E3A93D28171}" type="pres">
      <dgm:prSet presAssocID="{C210E84B-C4D9-4E7A-AC82-B9D7A4E5007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35378-F993-4DFD-AFCE-32D563DC674F}" type="pres">
      <dgm:prSet presAssocID="{C210E84B-C4D9-4E7A-AC82-B9D7A4E5007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CA5EE-37F4-41C1-A2A9-5F61A48BB549}" type="pres">
      <dgm:prSet presAssocID="{C210E84B-C4D9-4E7A-AC82-B9D7A4E5007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18FB2-5A47-4512-8B07-8520F7B7A2AD}" type="pres">
      <dgm:prSet presAssocID="{C210E84B-C4D9-4E7A-AC82-B9D7A4E5007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11AD4A-CEDD-4AFD-AA46-8698206708E8}" srcId="{C210E84B-C4D9-4E7A-AC82-B9D7A4E5007C}" destId="{470597BB-9995-44FA-9C02-F0CBDA5E5C4A}" srcOrd="0" destOrd="0" parTransId="{5ED66155-6D78-4220-B36E-8631A9BF6826}" sibTransId="{62866ED1-EDDD-4179-A119-DE7B60DFCAF0}"/>
    <dgm:cxn modelId="{2BA60D07-4851-4F35-BFBD-D8955A1D10A5}" type="presOf" srcId="{A0F39C13-06BC-4038-965E-E2C01D1E0BDF}" destId="{2482922C-EBAC-4656-87C0-A8617A1F36FB}" srcOrd="0" destOrd="0" presId="urn:microsoft.com/office/officeart/2005/8/layout/vProcess5"/>
    <dgm:cxn modelId="{F512D8D6-CC1A-45B5-974A-37EFB5CD6BF4}" type="presOf" srcId="{470597BB-9995-44FA-9C02-F0CBDA5E5C4A}" destId="{BDB7CFFD-940B-4F3D-9179-917DC7C807F9}" srcOrd="1" destOrd="0" presId="urn:microsoft.com/office/officeart/2005/8/layout/vProcess5"/>
    <dgm:cxn modelId="{FBA403C6-FA19-419D-8B24-F1724B71BDF3}" srcId="{C210E84B-C4D9-4E7A-AC82-B9D7A4E5007C}" destId="{B3D72B45-3B28-4438-A923-3607AFF7939C}" srcOrd="4" destOrd="0" parTransId="{3BF45F91-665E-49E7-8439-4BDD9E6BA956}" sibTransId="{9CDE3B6A-952E-464D-800C-F7F44110B506}"/>
    <dgm:cxn modelId="{F22A72C6-9FC4-4E15-A31F-FC04797A25E8}" type="presOf" srcId="{E1E8C856-196A-4100-BDE4-68C205321AAC}" destId="{9FD35378-F993-4DFD-AFCE-32D563DC674F}" srcOrd="1" destOrd="0" presId="urn:microsoft.com/office/officeart/2005/8/layout/vProcess5"/>
    <dgm:cxn modelId="{B5B464CD-FEE1-4C35-B643-DB8D2A764153}" type="presOf" srcId="{38B1C7DC-C191-4FA8-BE40-684CDC712014}" destId="{4FE4A898-6F95-46AD-813E-99188F7970F2}" srcOrd="0" destOrd="0" presId="urn:microsoft.com/office/officeart/2005/8/layout/vProcess5"/>
    <dgm:cxn modelId="{845F25C7-B455-4587-B142-9A3867EBE532}" type="presOf" srcId="{9DF80AF3-D9E5-48BD-81DB-917F1874E8CF}" destId="{410A0C7E-BCD3-41CF-9EBC-22531D6461E8}" srcOrd="0" destOrd="0" presId="urn:microsoft.com/office/officeart/2005/8/layout/vProcess5"/>
    <dgm:cxn modelId="{12815644-FA74-45A4-92CE-1F134F2AF2D2}" srcId="{C210E84B-C4D9-4E7A-AC82-B9D7A4E5007C}" destId="{E1E8C856-196A-4100-BDE4-68C205321AAC}" srcOrd="2" destOrd="0" parTransId="{21BB99E5-B456-4442-9E63-71097F3D1F45}" sibTransId="{9DF80AF3-D9E5-48BD-81DB-917F1874E8CF}"/>
    <dgm:cxn modelId="{CAF762E8-631D-4024-8426-DF4204A5FB5E}" type="presOf" srcId="{B3D72B45-3B28-4438-A923-3607AFF7939C}" destId="{78718FB2-5A47-4512-8B07-8520F7B7A2AD}" srcOrd="1" destOrd="0" presId="urn:microsoft.com/office/officeart/2005/8/layout/vProcess5"/>
    <dgm:cxn modelId="{164F3847-424F-41E9-A374-C871AE26002F}" type="presOf" srcId="{07A6F461-66AF-47E6-ACD2-CF3D412CB67D}" destId="{6E52CB8B-FA42-48C4-A28B-0E3A93D28171}" srcOrd="1" destOrd="0" presId="urn:microsoft.com/office/officeart/2005/8/layout/vProcess5"/>
    <dgm:cxn modelId="{36B90BF3-C7ED-4EEF-ADAE-502443FC5C97}" type="presOf" srcId="{B3D72B45-3B28-4438-A923-3607AFF7939C}" destId="{2F4284BF-B7CF-4373-918F-C61E2520E50F}" srcOrd="0" destOrd="0" presId="urn:microsoft.com/office/officeart/2005/8/layout/vProcess5"/>
    <dgm:cxn modelId="{ED68CE98-907F-4B7E-B32C-F6D4058358F0}" type="presOf" srcId="{E1E8C856-196A-4100-BDE4-68C205321AAC}" destId="{D4E9BE3D-872B-4EF1-9199-E90F3A7B5CFF}" srcOrd="0" destOrd="0" presId="urn:microsoft.com/office/officeart/2005/8/layout/vProcess5"/>
    <dgm:cxn modelId="{C0355207-BB1E-4FF9-ACB0-00991CE34379}" type="presOf" srcId="{0995820C-0CBA-44A0-A50F-3B8F32AA78BF}" destId="{AB5CA5EE-37F4-41C1-A2A9-5F61A48BB549}" srcOrd="1" destOrd="0" presId="urn:microsoft.com/office/officeart/2005/8/layout/vProcess5"/>
    <dgm:cxn modelId="{DF038ADF-E48A-4447-8F50-A3524E2B21DE}" type="presOf" srcId="{C210E84B-C4D9-4E7A-AC82-B9D7A4E5007C}" destId="{617252C9-709C-48CA-816E-4C219763A2EB}" srcOrd="0" destOrd="0" presId="urn:microsoft.com/office/officeart/2005/8/layout/vProcess5"/>
    <dgm:cxn modelId="{54405B44-B8DD-4F96-960B-2BFFA779BEE3}" srcId="{C210E84B-C4D9-4E7A-AC82-B9D7A4E5007C}" destId="{07A6F461-66AF-47E6-ACD2-CF3D412CB67D}" srcOrd="1" destOrd="0" parTransId="{B3A5BE48-BEBB-4674-9097-F96FB00C1E09}" sibTransId="{38B1C7DC-C191-4FA8-BE40-684CDC712014}"/>
    <dgm:cxn modelId="{1281CC44-6AE8-43F2-8AE9-F2D1DC22C3B7}" type="presOf" srcId="{470597BB-9995-44FA-9C02-F0CBDA5E5C4A}" destId="{74FA62D9-85F4-400B-B343-445C4C0F3B4D}" srcOrd="0" destOrd="0" presId="urn:microsoft.com/office/officeart/2005/8/layout/vProcess5"/>
    <dgm:cxn modelId="{461A7A58-0AEB-4AC2-91A6-B3FAD93B6CE7}" type="presOf" srcId="{07A6F461-66AF-47E6-ACD2-CF3D412CB67D}" destId="{97C2F724-0592-4BB3-ACE5-F5EFEE734940}" srcOrd="0" destOrd="0" presId="urn:microsoft.com/office/officeart/2005/8/layout/vProcess5"/>
    <dgm:cxn modelId="{9546402A-B525-4212-8921-5353675E5090}" srcId="{C210E84B-C4D9-4E7A-AC82-B9D7A4E5007C}" destId="{0995820C-0CBA-44A0-A50F-3B8F32AA78BF}" srcOrd="3" destOrd="0" parTransId="{BBC4B27F-5D65-4C9D-AB35-C05E5D7653C9}" sibTransId="{A0F39C13-06BC-4038-965E-E2C01D1E0BDF}"/>
    <dgm:cxn modelId="{1BC12C2C-A798-4BD7-B6FF-FFC200CD31F5}" type="presOf" srcId="{62866ED1-EDDD-4179-A119-DE7B60DFCAF0}" destId="{CFEF0A11-377E-4623-B6D6-A86BFE1AFF31}" srcOrd="0" destOrd="0" presId="urn:microsoft.com/office/officeart/2005/8/layout/vProcess5"/>
    <dgm:cxn modelId="{DF0AC9A6-174E-4233-8B42-7ABFA51ACD90}" type="presOf" srcId="{0995820C-0CBA-44A0-A50F-3B8F32AA78BF}" destId="{280A5748-211E-4C9C-B287-99903A8FFF1A}" srcOrd="0" destOrd="0" presId="urn:microsoft.com/office/officeart/2005/8/layout/vProcess5"/>
    <dgm:cxn modelId="{A6B6FEAF-EE2A-4111-98CC-0E319AF3076A}" type="presParOf" srcId="{617252C9-709C-48CA-816E-4C219763A2EB}" destId="{24C5EF4F-65FD-4561-BA0A-12D0F67D4F95}" srcOrd="0" destOrd="0" presId="urn:microsoft.com/office/officeart/2005/8/layout/vProcess5"/>
    <dgm:cxn modelId="{2A653840-9689-4513-9A8B-C3D681181BF0}" type="presParOf" srcId="{617252C9-709C-48CA-816E-4C219763A2EB}" destId="{74FA62D9-85F4-400B-B343-445C4C0F3B4D}" srcOrd="1" destOrd="0" presId="urn:microsoft.com/office/officeart/2005/8/layout/vProcess5"/>
    <dgm:cxn modelId="{5C884F46-8FC4-47AF-A86B-F8220CBAF960}" type="presParOf" srcId="{617252C9-709C-48CA-816E-4C219763A2EB}" destId="{97C2F724-0592-4BB3-ACE5-F5EFEE734940}" srcOrd="2" destOrd="0" presId="urn:microsoft.com/office/officeart/2005/8/layout/vProcess5"/>
    <dgm:cxn modelId="{CAEF9A20-C144-47AA-B154-121EEBE45282}" type="presParOf" srcId="{617252C9-709C-48CA-816E-4C219763A2EB}" destId="{D4E9BE3D-872B-4EF1-9199-E90F3A7B5CFF}" srcOrd="3" destOrd="0" presId="urn:microsoft.com/office/officeart/2005/8/layout/vProcess5"/>
    <dgm:cxn modelId="{AF988648-455E-412B-AD88-CD7A2B6C7532}" type="presParOf" srcId="{617252C9-709C-48CA-816E-4C219763A2EB}" destId="{280A5748-211E-4C9C-B287-99903A8FFF1A}" srcOrd="4" destOrd="0" presId="urn:microsoft.com/office/officeart/2005/8/layout/vProcess5"/>
    <dgm:cxn modelId="{C1DE1A9A-0AA0-4396-944E-536FE67F93D5}" type="presParOf" srcId="{617252C9-709C-48CA-816E-4C219763A2EB}" destId="{2F4284BF-B7CF-4373-918F-C61E2520E50F}" srcOrd="5" destOrd="0" presId="urn:microsoft.com/office/officeart/2005/8/layout/vProcess5"/>
    <dgm:cxn modelId="{4C3D400A-8A8C-43FB-9A8B-19277B66E13F}" type="presParOf" srcId="{617252C9-709C-48CA-816E-4C219763A2EB}" destId="{CFEF0A11-377E-4623-B6D6-A86BFE1AFF31}" srcOrd="6" destOrd="0" presId="urn:microsoft.com/office/officeart/2005/8/layout/vProcess5"/>
    <dgm:cxn modelId="{80560887-FAAD-4D55-BFD2-CFF24A059D25}" type="presParOf" srcId="{617252C9-709C-48CA-816E-4C219763A2EB}" destId="{4FE4A898-6F95-46AD-813E-99188F7970F2}" srcOrd="7" destOrd="0" presId="urn:microsoft.com/office/officeart/2005/8/layout/vProcess5"/>
    <dgm:cxn modelId="{59D0B4A9-B593-444A-84A4-82884201DE71}" type="presParOf" srcId="{617252C9-709C-48CA-816E-4C219763A2EB}" destId="{410A0C7E-BCD3-41CF-9EBC-22531D6461E8}" srcOrd="8" destOrd="0" presId="urn:microsoft.com/office/officeart/2005/8/layout/vProcess5"/>
    <dgm:cxn modelId="{9DCC88CB-E5F5-4962-8F6F-0C56EC85DD99}" type="presParOf" srcId="{617252C9-709C-48CA-816E-4C219763A2EB}" destId="{2482922C-EBAC-4656-87C0-A8617A1F36FB}" srcOrd="9" destOrd="0" presId="urn:microsoft.com/office/officeart/2005/8/layout/vProcess5"/>
    <dgm:cxn modelId="{C47BDBB9-AF0E-4B19-9550-28179FB87B74}" type="presParOf" srcId="{617252C9-709C-48CA-816E-4C219763A2EB}" destId="{BDB7CFFD-940B-4F3D-9179-917DC7C807F9}" srcOrd="10" destOrd="0" presId="urn:microsoft.com/office/officeart/2005/8/layout/vProcess5"/>
    <dgm:cxn modelId="{70C20451-7A99-4C8A-9038-2D00633FD592}" type="presParOf" srcId="{617252C9-709C-48CA-816E-4C219763A2EB}" destId="{6E52CB8B-FA42-48C4-A28B-0E3A93D28171}" srcOrd="11" destOrd="0" presId="urn:microsoft.com/office/officeart/2005/8/layout/vProcess5"/>
    <dgm:cxn modelId="{5BF3B07F-4D80-4C69-96BF-446746F0324A}" type="presParOf" srcId="{617252C9-709C-48CA-816E-4C219763A2EB}" destId="{9FD35378-F993-4DFD-AFCE-32D563DC674F}" srcOrd="12" destOrd="0" presId="urn:microsoft.com/office/officeart/2005/8/layout/vProcess5"/>
    <dgm:cxn modelId="{929AC021-F56D-45FA-9D94-AE455DDC41A2}" type="presParOf" srcId="{617252C9-709C-48CA-816E-4C219763A2EB}" destId="{AB5CA5EE-37F4-41C1-A2A9-5F61A48BB549}" srcOrd="13" destOrd="0" presId="urn:microsoft.com/office/officeart/2005/8/layout/vProcess5"/>
    <dgm:cxn modelId="{B86139E8-6859-4CDC-993D-C271D1F377BD}" type="presParOf" srcId="{617252C9-709C-48CA-816E-4C219763A2EB}" destId="{78718FB2-5A47-4512-8B07-8520F7B7A2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62D9-85F4-400B-B343-445C4C0F3B4D}">
      <dsp:nvSpPr>
        <dsp:cNvPr id="0" name=""/>
        <dsp:cNvSpPr/>
      </dsp:nvSpPr>
      <dsp:spPr>
        <a:xfrm>
          <a:off x="0" y="0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Formação presencial</a:t>
          </a:r>
        </a:p>
      </dsp:txBody>
      <dsp:txXfrm>
        <a:off x="24595" y="24595"/>
        <a:ext cx="5051269" cy="790534"/>
      </dsp:txXfrm>
    </dsp:sp>
    <dsp:sp modelId="{97C2F724-0592-4BB3-ACE5-F5EFEE734940}">
      <dsp:nvSpPr>
        <dsp:cNvPr id="0" name=""/>
        <dsp:cNvSpPr/>
      </dsp:nvSpPr>
      <dsp:spPr>
        <a:xfrm>
          <a:off x="452207" y="956352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Atividade de estudo intervalar</a:t>
          </a:r>
        </a:p>
      </dsp:txBody>
      <dsp:txXfrm>
        <a:off x="476802" y="980947"/>
        <a:ext cx="5008427" cy="790534"/>
      </dsp:txXfrm>
    </dsp:sp>
    <dsp:sp modelId="{D4E9BE3D-872B-4EF1-9199-E90F3A7B5CFF}">
      <dsp:nvSpPr>
        <dsp:cNvPr id="0" name=""/>
        <dsp:cNvSpPr/>
      </dsp:nvSpPr>
      <dsp:spPr>
        <a:xfrm>
          <a:off x="904414" y="1912704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Atividade prática</a:t>
          </a:r>
        </a:p>
      </dsp:txBody>
      <dsp:txXfrm>
        <a:off x="929009" y="1937299"/>
        <a:ext cx="5008427" cy="790534"/>
      </dsp:txXfrm>
    </dsp:sp>
    <dsp:sp modelId="{280A5748-211E-4C9C-B287-99903A8FFF1A}">
      <dsp:nvSpPr>
        <dsp:cNvPr id="0" name=""/>
        <dsp:cNvSpPr/>
      </dsp:nvSpPr>
      <dsp:spPr>
        <a:xfrm>
          <a:off x="1356621" y="2869057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Formação remota</a:t>
          </a:r>
        </a:p>
      </dsp:txBody>
      <dsp:txXfrm>
        <a:off x="1381216" y="2893652"/>
        <a:ext cx="5008427" cy="790534"/>
      </dsp:txXfrm>
    </dsp:sp>
    <dsp:sp modelId="{2F4284BF-B7CF-4373-918F-C61E2520E50F}">
      <dsp:nvSpPr>
        <dsp:cNvPr id="0" name=""/>
        <dsp:cNvSpPr/>
      </dsp:nvSpPr>
      <dsp:spPr>
        <a:xfrm>
          <a:off x="729894" y="3825409"/>
          <a:ext cx="6055645" cy="83972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Próximo encontro presencial: 20/08 </a:t>
          </a:r>
          <a:endParaRPr lang="pt-BR" sz="2600" kern="1200" dirty="0"/>
        </a:p>
      </dsp:txBody>
      <dsp:txXfrm>
        <a:off x="754489" y="3850004"/>
        <a:ext cx="5008427" cy="790534"/>
      </dsp:txXfrm>
    </dsp:sp>
    <dsp:sp modelId="{CFEF0A11-377E-4623-B6D6-A86BFE1AFF31}">
      <dsp:nvSpPr>
        <dsp:cNvPr id="0" name=""/>
        <dsp:cNvSpPr/>
      </dsp:nvSpPr>
      <dsp:spPr>
        <a:xfrm>
          <a:off x="5509825" y="613465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5632635" y="613465"/>
        <a:ext cx="300201" cy="410730"/>
      </dsp:txXfrm>
    </dsp:sp>
    <dsp:sp modelId="{4FE4A898-6F95-46AD-813E-99188F7970F2}">
      <dsp:nvSpPr>
        <dsp:cNvPr id="0" name=""/>
        <dsp:cNvSpPr/>
      </dsp:nvSpPr>
      <dsp:spPr>
        <a:xfrm>
          <a:off x="5962032" y="1569817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6084842" y="1569817"/>
        <a:ext cx="300201" cy="410730"/>
      </dsp:txXfrm>
    </dsp:sp>
    <dsp:sp modelId="{410A0C7E-BCD3-41CF-9EBC-22531D6461E8}">
      <dsp:nvSpPr>
        <dsp:cNvPr id="0" name=""/>
        <dsp:cNvSpPr/>
      </dsp:nvSpPr>
      <dsp:spPr>
        <a:xfrm>
          <a:off x="6414239" y="2512174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6537049" y="2512174"/>
        <a:ext cx="300201" cy="410730"/>
      </dsp:txXfrm>
    </dsp:sp>
    <dsp:sp modelId="{2482922C-EBAC-4656-87C0-A8617A1F36FB}">
      <dsp:nvSpPr>
        <dsp:cNvPr id="0" name=""/>
        <dsp:cNvSpPr/>
      </dsp:nvSpPr>
      <dsp:spPr>
        <a:xfrm rot="16200000">
          <a:off x="-12750" y="3975921"/>
          <a:ext cx="541852" cy="516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45269" y="4039820"/>
        <a:ext cx="298018" cy="38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Vale Sans" panose="020B0503020204030204" pitchFamily="34" charset="0"/>
              </a:defRPr>
            </a:lvl1pPr>
          </a:lstStyle>
          <a:p>
            <a:fld id="{7D00B771-EE57-468A-987B-684C2383EF2D}" type="datetimeFigureOut">
              <a:rPr lang="pt-BR" smtClean="0"/>
              <a:pPr/>
              <a:t>23/05/2025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Vale Sans" panose="020B0503020204030204" pitchFamily="34" charset="0"/>
              </a:defRPr>
            </a:lvl1pPr>
          </a:lstStyle>
          <a:p>
            <a:fld id="{47205B75-BE76-4679-B1A7-1267CD795D8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82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7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04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05B9-02E2-56AD-2C40-CD6BDCBF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B9C9EB-5371-2759-4C92-303E76622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3A3789-961F-415A-B532-C95900C2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D0A958-5F04-E35E-965F-B58E72E1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2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28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5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64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7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99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32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74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962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30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6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55C38-012D-424A-AB10-9E21950B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EBD4FA-D852-4C42-B79F-02356ADBE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CD7A4A-2FFE-45B6-8216-FD477E01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2481B-E29F-420F-9B26-BEE010AC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EFF3F-E33E-4BF6-8E8A-402ABAE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7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72D24-B4B2-4225-BA8A-2CC12DA8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FF4EE-71A6-4CC2-8F86-905F59AF0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80E883-45FB-40E1-A814-B847A91E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267E21-296F-44D1-8046-DC91985E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80B2D4-3368-4AB4-92FC-A8C51EEF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0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D0BEF1-01AC-413B-AB67-C9FA572D5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CBBC40-9098-4E0B-84CE-5BE72569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2D08F-C2CF-45F7-961F-132FAEA8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388D7B-B4BC-422B-BA51-5AF255D6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A1FE55-271F-4E6D-B356-D69F3398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45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8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98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782988" y="462533"/>
            <a:ext cx="2626021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57292" y="1617472"/>
            <a:ext cx="114774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07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10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itucional">
  <p:cSld name="Institucion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4"/>
          <p:cNvSpPr txBox="1">
            <a:spLocks noGrp="1"/>
          </p:cNvSpPr>
          <p:nvPr>
            <p:ph type="title"/>
          </p:nvPr>
        </p:nvSpPr>
        <p:spPr>
          <a:xfrm>
            <a:off x="719667" y="2766484"/>
            <a:ext cx="5039784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A4"/>
              </a:buClr>
              <a:buSzPts val="2800"/>
              <a:buFont typeface="Arial"/>
              <a:buNone/>
              <a:defRPr sz="3733" b="1" i="0" u="none" strike="noStrike" cap="none">
                <a:solidFill>
                  <a:srgbClr val="FCDE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4"/>
          <p:cNvSpPr txBox="1">
            <a:spLocks noGrp="1"/>
          </p:cNvSpPr>
          <p:nvPr>
            <p:ph type="body" idx="1"/>
          </p:nvPr>
        </p:nvSpPr>
        <p:spPr>
          <a:xfrm>
            <a:off x="719667" y="4091516"/>
            <a:ext cx="5039784" cy="71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DEA4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CDE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8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5971-15BC-4AF5-AFF6-2D811536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511F3-19DB-4B4B-BD90-EE7E7702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3FF7F-275E-47E4-9976-C79185F9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560EB-82D1-471F-9BC1-8248C66A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6FA8E4-9655-4AD4-A71B-08408EFE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3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835E1-54D3-433E-8C23-E7F59B20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27E04C-4C4C-4177-9589-FF4D6093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0A5A2A-3BBB-48B8-9A19-ACE5A79E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96BA5-3A9B-4DB4-80EC-37028F3B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96BC1-172A-4A3A-ABF0-41EA0FCE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00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009AC-9E19-4356-B7A2-A1E7A16C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4C6AC5-BAF2-42E9-80A2-1171E296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A30572-B730-4956-9A30-22BB516D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72E114-D26B-41A8-AA05-E535FCCD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7608CD-77F2-4F29-A71C-8A62042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2AAB66-0FA6-4705-8CEC-FAC5F1D2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01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245C-A636-4833-A4A4-72745B1E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B7C3E2-632C-4F62-8E59-194F7C3B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843B0A-8D02-4B8F-8571-053D25E1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8F3455-98BB-40F2-A406-FE587840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7B2F8D-2D37-43EA-87D2-85CC55F20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014A1C-1B44-468D-812F-2FCEFE68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5F09D7-4424-4CB2-B0AE-422CAD67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13BE1D-FF08-47A5-B2EA-68F80254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243CB-FA31-41E5-AFDE-BE3D535E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F35535-BCC1-477B-95A3-B9D10BFE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E9F734-2124-42BB-9F9E-9784D09D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2DDE57-2A89-4300-9EBC-5DB6A460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01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96AB67-53CF-4CA0-98B6-44D341AB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ACB1DE-F526-430E-9F02-1ECFBC9B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7E85A5-55BE-4BCC-98A2-4C6F35D8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8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19CC5-8344-481F-9A87-5F98245B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E677E-5764-4974-B893-E7F26879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AB436F-00B2-45EB-B158-BC886C25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F1B918-F4D5-4939-AF7B-155D8DF5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C27E3F-E45F-4F34-AD40-78A45595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7D8D4A-9670-4BA2-997E-516184CE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01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B0433-3341-4532-9925-90FD12A7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0CF4A6-20FD-47BF-BC62-24B931FBF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C918C7-0252-41C8-8718-87921CDC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DA2CA1-CBD9-42C2-BB2E-E39A6614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2EDA74-9102-4634-ACEF-53543388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92704B-86CE-4140-B91E-C91864B6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07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474BAB-1D26-4C4B-A2C6-0A5FF73A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BCAE54-C359-4942-8682-E47D320C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B42384-46BC-468B-8B8E-84F85CD10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le Sans" panose="020B0503020204030204" pitchFamily="34" charset="0"/>
              </a:defRPr>
            </a:lvl1pPr>
          </a:lstStyle>
          <a:p>
            <a:fld id="{16A279F1-25FE-45E3-A8D4-6E97858B526B}" type="datetimeFigureOut">
              <a:rPr lang="pt-BR" smtClean="0"/>
              <a:pPr/>
              <a:t>23/05/2025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0809-3C69-4BF0-914B-86D86618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68565A35-861C-4CC2-BABD-57E6FC170DE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77" y="6056643"/>
            <a:ext cx="1401386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7" r:id="rId14"/>
    <p:sldLayoutId id="2147483668" r:id="rId15"/>
    <p:sldLayoutId id="2147483670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ale Sans" panose="020B0503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110C-B47E-19F7-A6D6-7B9FC705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sentadas ao redor de uma mesa verde&#10;&#10;Descrição gerada automaticamente com confiança média">
            <a:extLst>
              <a:ext uri="{FF2B5EF4-FFF2-40B4-BE49-F238E27FC236}">
                <a16:creationId xmlns:a16="http://schemas.microsoft.com/office/drawing/2014/main" id="{B8EF77F5-69B8-058D-EEB4-517414AFD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6" b="6850"/>
          <a:stretch/>
        </p:blipFill>
        <p:spPr>
          <a:xfrm>
            <a:off x="0" y="-2"/>
            <a:ext cx="7177233" cy="6858000"/>
          </a:xfrm>
          <a:prstGeom prst="rect">
            <a:avLst/>
          </a:prstGeom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C422145-A12F-3ECC-BA16-F013424FB948}"/>
              </a:ext>
            </a:extLst>
          </p:cNvPr>
          <p:cNvSpPr/>
          <p:nvPr/>
        </p:nvSpPr>
        <p:spPr>
          <a:xfrm>
            <a:off x="6532081" y="-152402"/>
            <a:ext cx="5829300" cy="7162800"/>
          </a:xfrm>
          <a:custGeom>
            <a:avLst/>
            <a:gdLst>
              <a:gd name="connsiteX0" fmla="*/ 5829300 w 5829300"/>
              <a:gd name="connsiteY0" fmla="*/ 76200 h 7162800"/>
              <a:gd name="connsiteX1" fmla="*/ 0 w 5829300"/>
              <a:gd name="connsiteY1" fmla="*/ 0 h 7162800"/>
              <a:gd name="connsiteX2" fmla="*/ 1104900 w 5829300"/>
              <a:gd name="connsiteY2" fmla="*/ 2838450 h 7162800"/>
              <a:gd name="connsiteX3" fmla="*/ 95250 w 5829300"/>
              <a:gd name="connsiteY3" fmla="*/ 5810250 h 7162800"/>
              <a:gd name="connsiteX4" fmla="*/ 666750 w 5829300"/>
              <a:gd name="connsiteY4" fmla="*/ 7162800 h 7162800"/>
              <a:gd name="connsiteX5" fmla="*/ 5791200 w 5829300"/>
              <a:gd name="connsiteY5" fmla="*/ 7124700 h 7162800"/>
              <a:gd name="connsiteX6" fmla="*/ 5829300 w 5829300"/>
              <a:gd name="connsiteY6" fmla="*/ 762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300" h="7162800">
                <a:moveTo>
                  <a:pt x="5829300" y="76200"/>
                </a:moveTo>
                <a:lnTo>
                  <a:pt x="0" y="0"/>
                </a:lnTo>
                <a:lnTo>
                  <a:pt x="1104900" y="2838450"/>
                </a:lnTo>
                <a:lnTo>
                  <a:pt x="95250" y="5810250"/>
                </a:lnTo>
                <a:lnTo>
                  <a:pt x="666750" y="7162800"/>
                </a:lnTo>
                <a:lnTo>
                  <a:pt x="5791200" y="7124700"/>
                </a:lnTo>
                <a:lnTo>
                  <a:pt x="582930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1F8F94-F1FF-7222-944E-2EB42D9608C5}"/>
              </a:ext>
            </a:extLst>
          </p:cNvPr>
          <p:cNvSpPr/>
          <p:nvPr/>
        </p:nvSpPr>
        <p:spPr>
          <a:xfrm>
            <a:off x="7759337" y="3474720"/>
            <a:ext cx="400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Catas Altas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Rio Piracicaba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Santa Bárbara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(MG</a:t>
            </a:r>
            <a:r>
              <a:rPr lang="pt-BR" altLang="pt-BR" sz="3600" b="1" dirty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)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B702D6A7-810B-47C0-724F-1AB543B2ABA1}"/>
              </a:ext>
            </a:extLst>
          </p:cNvPr>
          <p:cNvSpPr/>
          <p:nvPr/>
        </p:nvSpPr>
        <p:spPr>
          <a:xfrm>
            <a:off x="5810250" y="-457200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00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EC72707-2890-CD5C-6CB8-564084FE1044}"/>
              </a:ext>
            </a:extLst>
          </p:cNvPr>
          <p:cNvSpPr/>
          <p:nvPr/>
        </p:nvSpPr>
        <p:spPr>
          <a:xfrm>
            <a:off x="5787773" y="-457200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190500" cap="rnd">
            <a:solidFill>
              <a:srgbClr val="E6AC2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9FE639C1-1AF5-5F90-CDB5-81FD6E8E06B7}"/>
              </a:ext>
            </a:extLst>
          </p:cNvPr>
          <p:cNvSpPr/>
          <p:nvPr/>
        </p:nvSpPr>
        <p:spPr>
          <a:xfrm>
            <a:off x="6172026" y="-543229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E6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4308520-F139-EC4E-4870-A920D658E80D}"/>
              </a:ext>
            </a:extLst>
          </p:cNvPr>
          <p:cNvSpPr/>
          <p:nvPr/>
        </p:nvSpPr>
        <p:spPr>
          <a:xfrm>
            <a:off x="5446982" y="-371171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333895B0-E653-D53A-1D69-04E2928EF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136" y="202441"/>
            <a:ext cx="1934629" cy="62459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A0175F-5EF5-D425-A050-51ACAE3E7183}"/>
              </a:ext>
            </a:extLst>
          </p:cNvPr>
          <p:cNvSpPr/>
          <p:nvPr/>
        </p:nvSpPr>
        <p:spPr>
          <a:xfrm>
            <a:off x="8740578" y="5943152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altLang="pt-BR" sz="2000" b="1" dirty="0">
                <a:solidFill>
                  <a:srgbClr val="747678"/>
                </a:solidFill>
                <a:latin typeface="Vale Sans" panose="020B0503020204030204" pitchFamily="34" charset="0"/>
              </a:rPr>
              <a:t>Trilhos da Alfabetização</a:t>
            </a:r>
          </a:p>
        </p:txBody>
      </p:sp>
      <p:pic>
        <p:nvPicPr>
          <p:cNvPr id="5" name="Imagem 4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162CFD24-4312-2503-1499-AF311D7A48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8" y="157582"/>
            <a:ext cx="647606" cy="714312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B7C65FC-EFF9-7134-000D-4143053AE7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09" y="63701"/>
            <a:ext cx="902074" cy="902074"/>
          </a:xfrm>
          <a:prstGeom prst="rect">
            <a:avLst/>
          </a:prstGeom>
        </p:spPr>
      </p:pic>
      <p:pic>
        <p:nvPicPr>
          <p:cNvPr id="6" name="Picture 2" descr="Prefeitura Municipal de Catas Altas - IBDM Modernização">
            <a:extLst>
              <a:ext uri="{FF2B5EF4-FFF2-40B4-BE49-F238E27FC236}">
                <a16:creationId xmlns:a16="http://schemas.microsoft.com/office/drawing/2014/main" id="{AC83C489-76DA-D122-94FF-5B9C6F9854FC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7345042" y="157582"/>
            <a:ext cx="758389" cy="7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Planejamento da ação institucional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6205" y="1281113"/>
            <a:ext cx="1098282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Vale Sans" panose="020B0503020204030204" pitchFamily="34" charset="0"/>
              </a:rPr>
              <a:t>Envolvimento da equipe e construção do plano de ação para implementação da ação </a:t>
            </a:r>
            <a:endParaRPr lang="pt-BR" sz="2400" dirty="0" smtClean="0">
              <a:latin typeface="Vale Sans" panose="020B050302020403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</a:rPr>
              <a:t>O que é preciso levar em consideração para o sucesso da ação?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Planejamento coletivo da reunião que </a:t>
            </a:r>
            <a:r>
              <a:rPr lang="pt-BR" sz="2400" dirty="0" smtClean="0">
                <a:latin typeface="Vale Sans" panose="020B0503020204030204" pitchFamily="34" charset="0"/>
              </a:rPr>
              <a:t>com </a:t>
            </a:r>
            <a:r>
              <a:rPr lang="pt-BR" sz="2400" dirty="0">
                <a:latin typeface="Vale Sans" panose="020B0503020204030204" pitchFamily="34" charset="0"/>
              </a:rPr>
              <a:t>o CP - ação estruturante do plano de </a:t>
            </a:r>
            <a:r>
              <a:rPr lang="pt-BR" sz="2400" dirty="0" smtClean="0">
                <a:latin typeface="Vale Sans" panose="020B0503020204030204" pitchFamily="34" charset="0"/>
              </a:rPr>
              <a:t>ação</a:t>
            </a:r>
          </a:p>
          <a:p>
            <a:endParaRPr lang="pt-BR" sz="2400" dirty="0" smtClean="0">
              <a:latin typeface="Vale Sans" panose="020B0503020204030204" pitchFamily="34" charset="0"/>
            </a:endParaRPr>
          </a:p>
          <a:p>
            <a:r>
              <a:rPr lang="pt-BR" sz="2400" dirty="0" smtClean="0">
                <a:latin typeface="Vale Sans" panose="020B0503020204030204" pitchFamily="34" charset="0"/>
              </a:rPr>
              <a:t>Data: </a:t>
            </a:r>
            <a:endParaRPr lang="pt-BR" sz="2400" dirty="0">
              <a:latin typeface="Vale Sans" panose="020B0503020204030204" pitchFamily="34" charset="0"/>
            </a:endParaRPr>
          </a:p>
          <a:p>
            <a:r>
              <a:rPr lang="pt-BR" sz="2400" dirty="0">
                <a:latin typeface="Vale Sans" panose="020B0503020204030204" pitchFamily="34" charset="0"/>
              </a:rPr>
              <a:t>Duração: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Participantes: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Objetivo da reunião: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Pauta (roteiro)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Materiais: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Encaminhamentos: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37590" y="278174"/>
            <a:ext cx="8171724" cy="641000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306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818" y="57549"/>
            <a:ext cx="11390812" cy="643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</a:t>
            </a:r>
            <a:r>
              <a:rPr lang="pt-BR" sz="20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 ação institucional como uma oportunidade para a construção de conhecimento de gestão com foco nas aprendizagens dos estudantes</a:t>
            </a:r>
            <a:r>
              <a:rPr lang="pt-BR" sz="20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: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●      a ação institucional provoca aprendizagens para diretores, professores, estudantes e demais membros da comunidade escolar;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●      a ação institucional permite aos diretores avaliar mais de perto quais oportunidades de aprendizagem já estão asseguradas pela escola e quais precisam receber maior atenção;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●      a ação institucional assume compromisso com as situações sociais de uso das práticas de linguagem, ampliando oportunidades de se pensar sobre as situações de ensino e de aprendizagem;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●      a ação institucional não é um evento para ser realizado de maneira pontual - não é uma ação planejada “daqui até o final do ano e acabou”, porque busca incidir na cultura da escola e fortalecer o compromisso da gestão com toda a trajetória escolar dos estudantes (e não apenas com um ano letivo). Essa é uma questão importante para ser tematizada com diretores (envolve uma lógica de pensar sobre conhecimento de gestão - para além de ações envolvidas em apenas um ano letivo, a gestão olha para toda a trajetória escolar dos estudantes, avaliando o que foi assegurado como condições para as aprendizagens).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 txBox="1"/>
          <p:nvPr/>
        </p:nvSpPr>
        <p:spPr>
          <a:xfrm>
            <a:off x="829467" y="4028900"/>
            <a:ext cx="7124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2"/>
          <p:cNvPicPr preferRelativeResize="0"/>
          <p:nvPr/>
        </p:nvPicPr>
        <p:blipFill rotWithShape="1">
          <a:blip r:embed="rId3">
            <a:alphaModFix/>
          </a:blip>
          <a:srcRect b="3484"/>
          <a:stretch/>
        </p:blipFill>
        <p:spPr>
          <a:xfrm>
            <a:off x="5978700" y="0"/>
            <a:ext cx="6213301" cy="59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2"/>
          <p:cNvPicPr preferRelativeResize="0"/>
          <p:nvPr/>
        </p:nvPicPr>
        <p:blipFill rotWithShape="1">
          <a:blip r:embed="rId3">
            <a:alphaModFix/>
          </a:blip>
          <a:srcRect b="3484"/>
          <a:stretch/>
        </p:blipFill>
        <p:spPr>
          <a:xfrm>
            <a:off x="0" y="0"/>
            <a:ext cx="6213301" cy="59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2"/>
          <p:cNvSpPr txBox="1"/>
          <p:nvPr/>
        </p:nvSpPr>
        <p:spPr>
          <a:xfrm>
            <a:off x="275533" y="4562501"/>
            <a:ext cx="7543600" cy="113251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pt-BR" sz="3733" b="1" dirty="0" smtClean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Almoço</a:t>
            </a:r>
            <a:endParaRPr sz="3733" b="1" dirty="0">
              <a:solidFill>
                <a:srgbClr val="073763"/>
              </a:solidFill>
              <a:latin typeface="Vale Sans" panose="020B050302020403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pt-BR" sz="2400" dirty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Voltamos em </a:t>
            </a:r>
            <a:r>
              <a:rPr lang="pt-BR" sz="2400" dirty="0" smtClean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1 hora</a:t>
            </a:r>
            <a:endParaRPr sz="1867" dirty="0">
              <a:solidFill>
                <a:srgbClr val="073763"/>
              </a:solidFill>
              <a:latin typeface="Vale Sans" panose="020B0503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2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266562"/>
            <a:ext cx="9779673" cy="47039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Finalização – Plano de ação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765" y="1848549"/>
            <a:ext cx="931881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O que está sendo trabalhado pelos professores na escola? O que </a:t>
            </a:r>
            <a:r>
              <a:rPr lang="pt-BR" sz="2400" dirty="0" smtClean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vêm </a:t>
            </a: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observando?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Que relações podem ser estabelecidas entre esse movimento da sala de aula e da escola e a ação institucional?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Compartilhamento trabalho nas frentes da didática – Ciclo 2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Compartilhamento das frentes da didática do Ciclo 2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pic>
        <p:nvPicPr>
          <p:cNvPr id="4" name="image2.png"/>
          <p:cNvPicPr/>
          <p:nvPr/>
        </p:nvPicPr>
        <p:blipFill rotWithShape="1">
          <a:blip r:embed="rId3"/>
          <a:srcRect t="20228" r="2964" b="20297"/>
          <a:stretch/>
        </p:blipFill>
        <p:spPr>
          <a:xfrm>
            <a:off x="642257" y="1371034"/>
            <a:ext cx="9520646" cy="4742383"/>
          </a:xfrm>
          <a:prstGeom prst="rect">
            <a:avLst/>
          </a:prstGeom>
          <a:ln/>
        </p:spPr>
      </p:pic>
      <p:sp>
        <p:nvSpPr>
          <p:cNvPr id="3" name="Retângulo 2"/>
          <p:cNvSpPr/>
          <p:nvPr/>
        </p:nvSpPr>
        <p:spPr>
          <a:xfrm>
            <a:off x="8098971" y="5290456"/>
            <a:ext cx="1110343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 rotWithShape="1">
          <a:blip r:embed="rId3"/>
          <a:srcRect t="21470" r="2886" b="41438"/>
          <a:stretch/>
        </p:blipFill>
        <p:spPr>
          <a:xfrm>
            <a:off x="428488" y="1058091"/>
            <a:ext cx="9969545" cy="38666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472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png"/>
          <p:cNvPicPr/>
          <p:nvPr/>
        </p:nvPicPr>
        <p:blipFill rotWithShape="1">
          <a:blip r:embed="rId3"/>
          <a:srcRect l="-1" t="10952" r="-643"/>
          <a:stretch/>
        </p:blipFill>
        <p:spPr>
          <a:xfrm>
            <a:off x="579119" y="653142"/>
            <a:ext cx="9348652" cy="566928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779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2162-CB07-66F2-C46B-BA163B8A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 rotWithShape="1">
          <a:blip r:embed="rId3"/>
          <a:srcRect t="16237" r="1968" b="39714"/>
          <a:stretch/>
        </p:blipFill>
        <p:spPr>
          <a:xfrm>
            <a:off x="202746" y="875211"/>
            <a:ext cx="9359265" cy="41670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098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Roteiro reunião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86542"/>
              </p:ext>
            </p:extLst>
          </p:nvPr>
        </p:nvGraphicFramePr>
        <p:xfrm>
          <a:off x="705394" y="1188715"/>
          <a:ext cx="9522823" cy="4838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82055">
                  <a:extLst>
                    <a:ext uri="{9D8B030D-6E8A-4147-A177-3AD203B41FA5}">
                      <a16:colId xmlns:a16="http://schemas.microsoft.com/office/drawing/2014/main" val="823863971"/>
                    </a:ext>
                  </a:extLst>
                </a:gridCol>
                <a:gridCol w="3440768">
                  <a:extLst>
                    <a:ext uri="{9D8B030D-6E8A-4147-A177-3AD203B41FA5}">
                      <a16:colId xmlns:a16="http://schemas.microsoft.com/office/drawing/2014/main" val="2039642513"/>
                    </a:ext>
                  </a:extLst>
                </a:gridCol>
              </a:tblGrid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Atividade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Duração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98926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Boas vindas e café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20 min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31365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Compartilhamento da pauta e dos objetivos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10 min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69522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Momento cultural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24469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Devolutiva da escuta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40h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94129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Planejamento para continuidade da ação institucional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1h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34202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Almoço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1h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73842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Planejamento para continuidade da ação institucional (</a:t>
                      </a:r>
                      <a:r>
                        <a:rPr lang="pt-BR" sz="1800" dirty="0" err="1">
                          <a:effectLst/>
                          <a:latin typeface="Vale Sans" panose="020B0503020204030204" pitchFamily="34" charset="0"/>
                        </a:rPr>
                        <a:t>cont</a:t>
                      </a: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)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1h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4149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Compartilhamento do trabalho nas outras frentes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72577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Próximos passos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53288"/>
                  </a:ext>
                </a:extLst>
              </a:tr>
              <a:tr h="42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Vale Sans" panose="020B0503020204030204" pitchFamily="34" charset="0"/>
                        </a:rPr>
                        <a:t>Avaliação e presença</a:t>
                      </a:r>
                      <a:endParaRPr lang="pt-BR" sz="18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6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4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8904" y="888274"/>
            <a:ext cx="8961120" cy="54602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448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251" y="-6164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Próximos passos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3251" y="1263922"/>
            <a:ext cx="1037408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Atividade prática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: Implementação da ação institucional + acompanhamento das ações + documentação das etapas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Realizar a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reunião com o coordenador pedagógico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para compartilhar as discussões,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elaborar o plano de ação e a definição das turmas e etapas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. 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Postar no Espaço digital </a:t>
            </a: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evidências - imagens, depoimentos, vídeos, produções dos estudantes...-  do acompanhamento da ação institucional. Essas evidências podem ser da mobilização da equipe e estudantes, da reunião com professores, da devolutiva para os estudantes, das ações relacionadas à ação desenvolvida na escola</a:t>
            </a:r>
            <a:r>
              <a:rPr lang="pt-BR" sz="2400" dirty="0">
                <a:latin typeface="Vale Sans" panose="020B0503020204030204" pitchFamily="34" charset="0"/>
                <a:ea typeface="Roboto"/>
                <a:cs typeface="Roboto"/>
              </a:rPr>
              <a:t> etc. </a:t>
            </a:r>
            <a:r>
              <a:rPr lang="pt-BR" sz="2400" b="1" dirty="0">
                <a:latin typeface="Vale Sans" panose="020B0503020204030204" pitchFamily="34" charset="0"/>
                <a:ea typeface="Roboto"/>
                <a:cs typeface="Roboto"/>
              </a:rPr>
              <a:t>Postar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 até dia 8/8</a:t>
            </a:r>
            <a:endParaRPr lang="pt-BR" sz="2400" b="1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Gestão Educacional e Escolar – Ciclo 2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8254613-3912-46B6-022C-CB8063588F83}"/>
              </a:ext>
            </a:extLst>
          </p:cNvPr>
          <p:cNvGrpSpPr/>
          <p:nvPr/>
        </p:nvGrpSpPr>
        <p:grpSpPr>
          <a:xfrm>
            <a:off x="847699" y="1143083"/>
            <a:ext cx="10553723" cy="4162843"/>
            <a:chOff x="1531735" y="1143083"/>
            <a:chExt cx="10553723" cy="4622345"/>
          </a:xfrm>
        </p:grpSpPr>
        <p:grpSp>
          <p:nvGrpSpPr>
            <p:cNvPr id="13" name="Google Shape;1521;p43">
              <a:extLst>
                <a:ext uri="{FF2B5EF4-FFF2-40B4-BE49-F238E27FC236}">
                  <a16:creationId xmlns:a16="http://schemas.microsoft.com/office/drawing/2014/main" id="{0AA33E17-4D3E-8D10-1F26-251B021CEE44}"/>
                </a:ext>
              </a:extLst>
            </p:cNvPr>
            <p:cNvGrpSpPr/>
            <p:nvPr/>
          </p:nvGrpSpPr>
          <p:grpSpPr>
            <a:xfrm>
              <a:off x="1531735" y="1143083"/>
              <a:ext cx="6334316" cy="4622345"/>
              <a:chOff x="1666324" y="1024700"/>
              <a:chExt cx="3797676" cy="3690900"/>
            </a:xfrm>
          </p:grpSpPr>
          <p:sp>
            <p:nvSpPr>
              <p:cNvPr id="28" name="Google Shape;1522;p43">
                <a:extLst>
                  <a:ext uri="{FF2B5EF4-FFF2-40B4-BE49-F238E27FC236}">
                    <a16:creationId xmlns:a16="http://schemas.microsoft.com/office/drawing/2014/main" id="{DABC2C01-AFA1-F92A-751C-C43D18980B0C}"/>
                  </a:ext>
                </a:extLst>
              </p:cNvPr>
              <p:cNvSpPr/>
              <p:nvPr/>
            </p:nvSpPr>
            <p:spPr>
              <a:xfrm>
                <a:off x="1666324" y="1024700"/>
                <a:ext cx="1260775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Segunda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12/05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2" name="Google Shape;1526;p43">
                <a:extLst>
                  <a:ext uri="{FF2B5EF4-FFF2-40B4-BE49-F238E27FC236}">
                    <a16:creationId xmlns:a16="http://schemas.microsoft.com/office/drawing/2014/main" id="{D0C97E94-6C37-9CB8-44CB-5B3D0A209BE5}"/>
                  </a:ext>
                </a:extLst>
              </p:cNvPr>
              <p:cNvSpPr/>
              <p:nvPr/>
            </p:nvSpPr>
            <p:spPr>
              <a:xfrm>
                <a:off x="2932425" y="1024700"/>
                <a:ext cx="1259924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Terça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13/05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3" name="Google Shape;1530;p43">
                <a:extLst>
                  <a:ext uri="{FF2B5EF4-FFF2-40B4-BE49-F238E27FC236}">
                    <a16:creationId xmlns:a16="http://schemas.microsoft.com/office/drawing/2014/main" id="{70FA13B2-2895-B8C8-D77E-A6F663ACCEB2}"/>
                  </a:ext>
                </a:extLst>
              </p:cNvPr>
              <p:cNvSpPr/>
              <p:nvPr/>
            </p:nvSpPr>
            <p:spPr>
              <a:xfrm>
                <a:off x="4198524" y="1024700"/>
                <a:ext cx="1265476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Quarta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14/05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cxnSp>
            <p:nvCxnSpPr>
              <p:cNvPr id="35" name="Google Shape;1542;p43">
                <a:extLst>
                  <a:ext uri="{FF2B5EF4-FFF2-40B4-BE49-F238E27FC236}">
                    <a16:creationId xmlns:a16="http://schemas.microsoft.com/office/drawing/2014/main" id="{8F52EFF6-0EFE-E52B-13B7-CF05F4377CAA}"/>
                  </a:ext>
                </a:extLst>
              </p:cNvPr>
              <p:cNvCxnSpPr/>
              <p:nvPr/>
            </p:nvCxnSpPr>
            <p:spPr>
              <a:xfrm>
                <a:off x="2931800" y="1024700"/>
                <a:ext cx="0" cy="369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43;p43">
                <a:extLst>
                  <a:ext uri="{FF2B5EF4-FFF2-40B4-BE49-F238E27FC236}">
                    <a16:creationId xmlns:a16="http://schemas.microsoft.com/office/drawing/2014/main" id="{508082FB-F9AB-1063-A5B9-E4A21A3278D0}"/>
                  </a:ext>
                </a:extLst>
              </p:cNvPr>
              <p:cNvCxnSpPr/>
              <p:nvPr/>
            </p:nvCxnSpPr>
            <p:spPr>
              <a:xfrm>
                <a:off x="4197900" y="1024700"/>
                <a:ext cx="0" cy="369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" name="Google Shape;1530;p43">
              <a:extLst>
                <a:ext uri="{FF2B5EF4-FFF2-40B4-BE49-F238E27FC236}">
                  <a16:creationId xmlns:a16="http://schemas.microsoft.com/office/drawing/2014/main" id="{F29E823A-B072-9164-BBB5-539C3C0046CD}"/>
                </a:ext>
              </a:extLst>
            </p:cNvPr>
            <p:cNvSpPr/>
            <p:nvPr/>
          </p:nvSpPr>
          <p:spPr>
            <a:xfrm>
              <a:off x="7866050" y="1143083"/>
              <a:ext cx="2110745" cy="35429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Quinta – </a:t>
              </a:r>
              <a:r>
                <a:rPr lang="pt-BR" dirty="0" smtClean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15/05</a:t>
              </a:r>
              <a:endParaRPr dirty="0">
                <a:latin typeface="Vale Sans" panose="020B0503020204030204" pitchFamily="34" charset="0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1" name="Google Shape;1543;p43">
              <a:extLst>
                <a:ext uri="{FF2B5EF4-FFF2-40B4-BE49-F238E27FC236}">
                  <a16:creationId xmlns:a16="http://schemas.microsoft.com/office/drawing/2014/main" id="{38F2D99B-7D3E-00DC-D378-8C5BA551E7C7}"/>
                </a:ext>
              </a:extLst>
            </p:cNvPr>
            <p:cNvCxnSpPr/>
            <p:nvPr/>
          </p:nvCxnSpPr>
          <p:spPr>
            <a:xfrm>
              <a:off x="7865009" y="1143083"/>
              <a:ext cx="0" cy="4622345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" name="Google Shape;1530;p43">
              <a:extLst>
                <a:ext uri="{FF2B5EF4-FFF2-40B4-BE49-F238E27FC236}">
                  <a16:creationId xmlns:a16="http://schemas.microsoft.com/office/drawing/2014/main" id="{EEA47DA4-0E7F-52AE-4027-61CBAA1FCB42}"/>
                </a:ext>
              </a:extLst>
            </p:cNvPr>
            <p:cNvSpPr/>
            <p:nvPr/>
          </p:nvSpPr>
          <p:spPr>
            <a:xfrm>
              <a:off x="9974713" y="1143083"/>
              <a:ext cx="2110745" cy="35429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Sexta</a:t>
              </a:r>
              <a:r>
                <a:rPr lang="pt-BR" sz="1400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 </a:t>
              </a:r>
              <a:r>
                <a:rPr lang="pt-BR" sz="1600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– </a:t>
              </a:r>
              <a:r>
                <a:rPr lang="pt-BR" sz="1600" dirty="0" smtClean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16/05</a:t>
              </a:r>
              <a:endParaRPr sz="1600" dirty="0">
                <a:latin typeface="Vale Sans" panose="020B0503020204030204" pitchFamily="34" charset="0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3" name="Google Shape;1543;p43">
              <a:extLst>
                <a:ext uri="{FF2B5EF4-FFF2-40B4-BE49-F238E27FC236}">
                  <a16:creationId xmlns:a16="http://schemas.microsoft.com/office/drawing/2014/main" id="{3D4A8373-5A46-BCD3-70D4-FF898B2D6418}"/>
                </a:ext>
              </a:extLst>
            </p:cNvPr>
            <p:cNvCxnSpPr/>
            <p:nvPr/>
          </p:nvCxnSpPr>
          <p:spPr>
            <a:xfrm>
              <a:off x="9973672" y="1143083"/>
              <a:ext cx="0" cy="4622345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1549;p43">
            <a:extLst>
              <a:ext uri="{FF2B5EF4-FFF2-40B4-BE49-F238E27FC236}">
                <a16:creationId xmlns:a16="http://schemas.microsoft.com/office/drawing/2014/main" id="{B107CA4E-2364-C1A5-5896-ED4FC0D40315}"/>
              </a:ext>
            </a:extLst>
          </p:cNvPr>
          <p:cNvSpPr/>
          <p:nvPr/>
        </p:nvSpPr>
        <p:spPr>
          <a:xfrm>
            <a:off x="3061129" y="1681276"/>
            <a:ext cx="1899132" cy="2767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Técnicos(as) da </a:t>
            </a:r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Secretaria</a:t>
            </a:r>
          </a:p>
          <a:p>
            <a:pPr algn="ctr"/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 às 16h</a:t>
            </a:r>
            <a:endParaRPr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" name="Google Shape;1549;p43">
            <a:extLst>
              <a:ext uri="{FF2B5EF4-FFF2-40B4-BE49-F238E27FC236}">
                <a16:creationId xmlns:a16="http://schemas.microsoft.com/office/drawing/2014/main" id="{C264D9E6-AC70-0CFC-2000-59B28F1436DE}"/>
              </a:ext>
            </a:extLst>
          </p:cNvPr>
          <p:cNvSpPr/>
          <p:nvPr/>
        </p:nvSpPr>
        <p:spPr>
          <a:xfrm>
            <a:off x="5174995" y="1681274"/>
            <a:ext cx="1899132" cy="2767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Diretores(as) </a:t>
            </a:r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Escolares</a:t>
            </a:r>
          </a:p>
          <a:p>
            <a:pPr algn="ctr"/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 às 16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8849657-E74D-CC6D-58FF-D96D72C344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5074" y="4725154"/>
          <a:ext cx="203535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08">
                  <a:extLst>
                    <a:ext uri="{9D8B030D-6E8A-4147-A177-3AD203B41FA5}">
                      <a16:colId xmlns:a16="http://schemas.microsoft.com/office/drawing/2014/main" val="1464165699"/>
                    </a:ext>
                  </a:extLst>
                </a:gridCol>
                <a:gridCol w="239647">
                  <a:extLst>
                    <a:ext uri="{9D8B030D-6E8A-4147-A177-3AD203B41FA5}">
                      <a16:colId xmlns:a16="http://schemas.microsoft.com/office/drawing/2014/main" val="1365307715"/>
                    </a:ext>
                  </a:extLst>
                </a:gridCol>
              </a:tblGrid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Catas Altas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76986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Rio Piracicaba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54903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Santa Bárbara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29298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Ação Conjunta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4407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F44E610-28E8-64A2-4942-D52104148CE4}"/>
              </a:ext>
            </a:extLst>
          </p:cNvPr>
          <p:cNvSpPr txBox="1"/>
          <p:nvPr/>
        </p:nvSpPr>
        <p:spPr>
          <a:xfrm>
            <a:off x="813465" y="5944354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Vale Sans" panose="020B0503020204030204" pitchFamily="34" charset="0"/>
              </a:rPr>
              <a:t>*Formadoras Locais acompanharão as atividades</a:t>
            </a:r>
          </a:p>
        </p:txBody>
      </p:sp>
      <p:sp>
        <p:nvSpPr>
          <p:cNvPr id="3" name="Google Shape;1549;p43">
            <a:extLst>
              <a:ext uri="{FF2B5EF4-FFF2-40B4-BE49-F238E27FC236}">
                <a16:creationId xmlns:a16="http://schemas.microsoft.com/office/drawing/2014/main" id="{38762011-7911-A7CE-3DAB-4FABDCFAD55A}"/>
              </a:ext>
            </a:extLst>
          </p:cNvPr>
          <p:cNvSpPr/>
          <p:nvPr/>
        </p:nvSpPr>
        <p:spPr>
          <a:xfrm>
            <a:off x="7331338" y="3059793"/>
            <a:ext cx="1899132" cy="574941"/>
          </a:xfrm>
          <a:prstGeom prst="rect">
            <a:avLst/>
          </a:prstGeom>
          <a:solidFill>
            <a:srgbClr val="EDB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 – 13h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Google Shape;1549;p43">
            <a:extLst>
              <a:ext uri="{FF2B5EF4-FFF2-40B4-BE49-F238E27FC236}">
                <a16:creationId xmlns:a16="http://schemas.microsoft.com/office/drawing/2014/main" id="{3387711C-E12D-7EC4-EE59-766D0B8C2EC4}"/>
              </a:ext>
            </a:extLst>
          </p:cNvPr>
          <p:cNvSpPr/>
          <p:nvPr/>
        </p:nvSpPr>
        <p:spPr>
          <a:xfrm>
            <a:off x="7331338" y="3735374"/>
            <a:ext cx="1867836" cy="713685"/>
          </a:xfrm>
          <a:prstGeom prst="rect">
            <a:avLst/>
          </a:prstGeom>
          <a:solidFill>
            <a:srgbClr val="EDB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</a:t>
            </a:r>
          </a:p>
          <a:p>
            <a:pPr algn="ctr"/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15h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2" name="Google Shape;1549;p43">
            <a:extLst>
              <a:ext uri="{FF2B5EF4-FFF2-40B4-BE49-F238E27FC236}">
                <a16:creationId xmlns:a16="http://schemas.microsoft.com/office/drawing/2014/main" id="{0D3546B5-7597-EA7A-9218-DE1EE72659F0}"/>
              </a:ext>
            </a:extLst>
          </p:cNvPr>
          <p:cNvSpPr/>
          <p:nvPr/>
        </p:nvSpPr>
        <p:spPr>
          <a:xfrm>
            <a:off x="7296475" y="1701086"/>
            <a:ext cx="1899132" cy="574941"/>
          </a:xfrm>
          <a:prstGeom prst="rect">
            <a:avLst/>
          </a:prstGeom>
          <a:solidFill>
            <a:srgbClr val="C03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 – 8h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4" name="Google Shape;1549;p43">
            <a:extLst>
              <a:ext uri="{FF2B5EF4-FFF2-40B4-BE49-F238E27FC236}">
                <a16:creationId xmlns:a16="http://schemas.microsoft.com/office/drawing/2014/main" id="{BE262372-539D-7A49-7FAF-21822B6DF9F9}"/>
              </a:ext>
            </a:extLst>
          </p:cNvPr>
          <p:cNvSpPr/>
          <p:nvPr/>
        </p:nvSpPr>
        <p:spPr>
          <a:xfrm>
            <a:off x="7289151" y="2384211"/>
            <a:ext cx="1929838" cy="574941"/>
          </a:xfrm>
          <a:prstGeom prst="rect">
            <a:avLst/>
          </a:prstGeom>
          <a:solidFill>
            <a:srgbClr val="C03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 – 11h</a:t>
            </a:r>
            <a:endParaRPr lang="pt-BR" sz="14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5" name="Google Shape;1549;p43">
            <a:extLst>
              <a:ext uri="{FF2B5EF4-FFF2-40B4-BE49-F238E27FC236}">
                <a16:creationId xmlns:a16="http://schemas.microsoft.com/office/drawing/2014/main" id="{8A697E71-BC3A-C031-3F7D-B600D07F3C68}"/>
              </a:ext>
            </a:extLst>
          </p:cNvPr>
          <p:cNvSpPr/>
          <p:nvPr/>
        </p:nvSpPr>
        <p:spPr>
          <a:xfrm>
            <a:off x="9465182" y="1938713"/>
            <a:ext cx="1899132" cy="574941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</a:t>
            </a:r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– 9h30</a:t>
            </a:r>
          </a:p>
        </p:txBody>
      </p:sp>
      <p:sp>
        <p:nvSpPr>
          <p:cNvPr id="16" name="Google Shape;1549;p43">
            <a:extLst>
              <a:ext uri="{FF2B5EF4-FFF2-40B4-BE49-F238E27FC236}">
                <a16:creationId xmlns:a16="http://schemas.microsoft.com/office/drawing/2014/main" id="{2FCC6E99-B6A5-85CB-C56D-54B44B173401}"/>
              </a:ext>
            </a:extLst>
          </p:cNvPr>
          <p:cNvSpPr/>
          <p:nvPr/>
        </p:nvSpPr>
        <p:spPr>
          <a:xfrm>
            <a:off x="9465182" y="2572087"/>
            <a:ext cx="1899132" cy="652417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 – 11h30</a:t>
            </a:r>
            <a:endParaRPr lang="pt-BR"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28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FFE67BF-E222-42B5-9A61-47EE0CA5A3E4}"/>
              </a:ext>
            </a:extLst>
          </p:cNvPr>
          <p:cNvSpPr txBox="1">
            <a:spLocks/>
          </p:cNvSpPr>
          <p:nvPr/>
        </p:nvSpPr>
        <p:spPr>
          <a:xfrm>
            <a:off x="641577" y="251822"/>
            <a:ext cx="11051911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 smtClean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CICLOS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DD94E8-34E3-4487-A7DD-4FA08B32898E}"/>
              </a:ext>
            </a:extLst>
          </p:cNvPr>
          <p:cNvSpPr txBox="1">
            <a:spLocks/>
          </p:cNvSpPr>
          <p:nvPr/>
        </p:nvSpPr>
        <p:spPr bwMode="auto">
          <a:xfrm>
            <a:off x="373062" y="1840276"/>
            <a:ext cx="10797912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ts val="1825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AFB497-9F65-2ED7-79F5-66907B036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133049"/>
              </p:ext>
            </p:extLst>
          </p:nvPr>
        </p:nvGraphicFramePr>
        <p:xfrm>
          <a:off x="2014310" y="1236162"/>
          <a:ext cx="7864475" cy="466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9011" y="1463039"/>
            <a:ext cx="11166566" cy="4648609"/>
          </a:xfrm>
        </p:spPr>
        <p:txBody>
          <a:bodyPr>
            <a:noAutofit/>
          </a:bodyPr>
          <a:lstStyle/>
          <a:p>
            <a:r>
              <a:rPr lang="pt-BR" sz="2400" dirty="0" smtClean="0"/>
              <a:t>Catas Altas e Santa Bárbara</a:t>
            </a:r>
          </a:p>
          <a:p>
            <a:pPr marL="0" indent="0">
              <a:buNone/>
            </a:pPr>
            <a:r>
              <a:rPr lang="pt-BR" sz="2400" dirty="0" smtClean="0"/>
              <a:t>19 a 23 de maio LP</a:t>
            </a:r>
          </a:p>
          <a:p>
            <a:pPr marL="0" indent="0">
              <a:buNone/>
            </a:pPr>
            <a:r>
              <a:rPr lang="pt-BR" sz="2400" dirty="0" smtClean="0"/>
              <a:t>2 a 6 de junho </a:t>
            </a:r>
            <a:r>
              <a:rPr lang="pt-BR" sz="2400" dirty="0" err="1" smtClean="0"/>
              <a:t>Mat</a:t>
            </a:r>
            <a:endParaRPr lang="pt-BR" sz="2400" dirty="0" smtClean="0"/>
          </a:p>
          <a:p>
            <a:r>
              <a:rPr lang="pt-BR" sz="2400" dirty="0" smtClean="0"/>
              <a:t>Rio Piracicaba</a:t>
            </a:r>
          </a:p>
          <a:p>
            <a:pPr marL="0" indent="0">
              <a:buNone/>
            </a:pPr>
            <a:r>
              <a:rPr lang="pt-BR" sz="2400" dirty="0" smtClean="0"/>
              <a:t>26 a 29 de maio LP</a:t>
            </a:r>
          </a:p>
          <a:p>
            <a:pPr marL="0" indent="0">
              <a:buNone/>
            </a:pPr>
            <a:r>
              <a:rPr lang="pt-BR" sz="2400" dirty="0" smtClean="0"/>
              <a:t>23 a 26 de junho </a:t>
            </a:r>
            <a:r>
              <a:rPr lang="pt-BR" sz="2400" dirty="0" err="1" smtClean="0"/>
              <a:t>Mat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251" y="-6164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Agenda das demais frentes</a:t>
            </a:r>
            <a:endParaRPr lang="pt-BR" sz="2800" b="1" dirty="0">
              <a:solidFill>
                <a:srgbClr val="107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2 Cadastro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" name="Imagem 3" descr="Código QR&#10;&#10;Descrição gerad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456266"/>
            <a:ext cx="4949295" cy="469811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58807" y="2736334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ale Sans" panose="020B0503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bit.ly/trilhoscadastro25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3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2 Avaliação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" name="Imagem 4" descr="Código QR&#10;&#10;O conteúdo gerado por IA pode estar incorreto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" y="1298221"/>
            <a:ext cx="5140466" cy="494573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276454" y="3280004"/>
            <a:ext cx="19062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pt-BR" b="1" dirty="0">
                <a:latin typeface="Vale Sans" panose="020B0503020204030204" pitchFamily="34" charset="0"/>
                <a:ea typeface="Montserrat"/>
                <a:cs typeface="Montserrat"/>
              </a:rPr>
              <a:t>bit.ly/</a:t>
            </a:r>
            <a:r>
              <a:rPr lang="pt-BR" b="1" dirty="0" err="1">
                <a:latin typeface="Vale Sans" panose="020B0503020204030204" pitchFamily="34" charset="0"/>
                <a:ea typeface="Montserrat"/>
                <a:cs typeface="Montserrat"/>
              </a:rPr>
              <a:t>av</a:t>
            </a:r>
            <a:r>
              <a:rPr lang="pt-BR" b="1" dirty="0">
                <a:latin typeface="Vale Sans" panose="020B0503020204030204" pitchFamily="34" charset="0"/>
                <a:ea typeface="Montserrat"/>
                <a:cs typeface="Montserrat"/>
              </a:rPr>
              <a:t>-trilhos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0" y="16871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Vale Sans" panose="020B0503020204030204" pitchFamily="34" charset="0"/>
              </a:rPr>
              <a:t>Retomada dos objetivos de aprendizagem </a:t>
            </a:r>
          </a:p>
          <a:p>
            <a:r>
              <a:rPr lang="pt-BR" dirty="0">
                <a:latin typeface="Vale Sans" panose="020B0503020204030204" pitchFamily="34" charset="0"/>
              </a:rPr>
              <a:t>registrado pelos participantes no início </a:t>
            </a:r>
          </a:p>
          <a:p>
            <a:r>
              <a:rPr lang="pt-BR" dirty="0">
                <a:latin typeface="Vale Sans" panose="020B0503020204030204" pitchFamily="34" charset="0"/>
              </a:rPr>
              <a:t>do encontro</a:t>
            </a:r>
          </a:p>
        </p:txBody>
      </p:sp>
    </p:spTree>
    <p:extLst>
      <p:ext uri="{BB962C8B-B14F-4D97-AF65-F5344CB8AC3E}">
        <p14:creationId xmlns:p14="http://schemas.microsoft.com/office/powerpoint/2010/main" val="16224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Lanche e despedida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737F-839A-2E36-F458-502B86CC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1793CB7-D5D4-AE22-BEB9-4943250ED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Vale Sans" panose="020B0503020204030204" pitchFamily="34" charset="0"/>
            </a:endParaRPr>
          </a:p>
        </p:txBody>
      </p:sp>
      <p:pic>
        <p:nvPicPr>
          <p:cNvPr id="21508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304B5FA9-9FB2-894C-4AF9-E8D2E5D0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47" y="2907686"/>
            <a:ext cx="3227754" cy="10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7503CB-C975-4369-1430-40D075B7C489}"/>
              </a:ext>
            </a:extLst>
          </p:cNvPr>
          <p:cNvSpPr txBox="1"/>
          <p:nvPr/>
        </p:nvSpPr>
        <p:spPr>
          <a:xfrm>
            <a:off x="7884847" y="2263133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ale Sans" panose="020B0503020204030204" pitchFamily="34" charset="0"/>
              </a:rPr>
              <a:t>INICIATIVA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98D80C-BC69-E73B-3296-CB2C0760C14C}"/>
              </a:ext>
            </a:extLst>
          </p:cNvPr>
          <p:cNvSpPr txBox="1"/>
          <p:nvPr/>
        </p:nvSpPr>
        <p:spPr>
          <a:xfrm>
            <a:off x="1462356" y="2263134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ale Sans" panose="020B0503020204030204" pitchFamily="34" charset="0"/>
              </a:rPr>
              <a:t>PARCEIROS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94A50C5-768A-5924-B14E-D2B46DAAD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85" y="4495733"/>
            <a:ext cx="1697363" cy="1697363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3F0A7CC-8FA2-C1A1-8B2E-98872D76A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1" y="2263133"/>
            <a:ext cx="4141146" cy="2348044"/>
          </a:xfrm>
          <a:prstGeom prst="rect">
            <a:avLst/>
          </a:prstGeom>
        </p:spPr>
      </p:pic>
      <p:pic>
        <p:nvPicPr>
          <p:cNvPr id="8" name="Imagem 7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8F5587FA-CC19-5EDA-6557-31BFDCD48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72" y="4645190"/>
            <a:ext cx="1403355" cy="1547906"/>
          </a:xfrm>
          <a:prstGeom prst="rect">
            <a:avLst/>
          </a:prstGeom>
        </p:spPr>
      </p:pic>
      <p:pic>
        <p:nvPicPr>
          <p:cNvPr id="10" name="Picture 2" descr="Prefeitura Municipal de Catas Altas - IBDM Modernização">
            <a:extLst>
              <a:ext uri="{FF2B5EF4-FFF2-40B4-BE49-F238E27FC236}">
                <a16:creationId xmlns:a16="http://schemas.microsoft.com/office/drawing/2014/main" id="{497D616A-B725-C619-15BA-034F644FDF1F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3124881" y="4742120"/>
            <a:ext cx="1079652" cy="12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511629" y="955167"/>
            <a:ext cx="8201297" cy="39887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endParaRPr sz="2400" dirty="0"/>
          </a:p>
          <a:p>
            <a:pPr marL="0" indent="0"/>
            <a:endParaRPr sz="2400" dirty="0"/>
          </a:p>
          <a:p>
            <a:pPr marL="0" indent="0"/>
            <a:endParaRPr sz="2400" dirty="0"/>
          </a:p>
          <a:p>
            <a:pPr marL="0" indent="0"/>
            <a:endParaRPr sz="2400" dirty="0"/>
          </a:p>
          <a:p>
            <a:pPr marL="0" indent="0"/>
            <a:endParaRPr sz="2400" dirty="0"/>
          </a:p>
          <a:p>
            <a:pPr marL="0" indent="0"/>
            <a:endParaRPr lang="pt-BR" dirty="0" smtClean="0"/>
          </a:p>
          <a:p>
            <a:pPr marL="0" indent="0"/>
            <a:endParaRPr dirty="0"/>
          </a:p>
          <a:p>
            <a:pPr marL="0" indent="0"/>
            <a:endParaRPr sz="2400" dirty="0">
              <a:latin typeface="Vale Sans" panose="020B0503020204030204" pitchFamily="34" charset="0"/>
            </a:endParaRPr>
          </a:p>
          <a:p>
            <a:pPr marL="0" indent="0"/>
            <a:r>
              <a:rPr lang="pt-BR" sz="2400" dirty="0">
                <a:latin typeface="Vale Sans" panose="020B0503020204030204" pitchFamily="34" charset="0"/>
              </a:rPr>
              <a:t/>
            </a:r>
            <a:br>
              <a:rPr lang="pt-BR" sz="2400" dirty="0">
                <a:latin typeface="Vale Sans" panose="020B050302020403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1629" y="2923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kern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z="2800" b="1" dirty="0" smtClean="0">
                <a:solidFill>
                  <a:srgbClr val="107F7B"/>
                </a:solidFill>
              </a:rPr>
              <a:t>Momento cultural</a:t>
            </a:r>
            <a:endParaRPr lang="pt-BR" sz="2800" b="1" dirty="0">
              <a:solidFill>
                <a:srgbClr val="107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Momento cultural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que </a:t>
            </a:r>
            <a:r>
              <a:rPr lang="pt-BR" dirty="0" smtClean="0"/>
              <a:t>esse momento nos </a:t>
            </a:r>
            <a:r>
              <a:rPr lang="pt-BR" dirty="0"/>
              <a:t>faz pensar sobre a nossa atuação como </a:t>
            </a:r>
            <a:r>
              <a:rPr lang="pt-BR" dirty="0" smtClean="0"/>
              <a:t>diretor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a responsabilidade que temos com a constituição de uma comunidade leitora</a:t>
            </a:r>
            <a:r>
              <a:rPr lang="pt-BR" dirty="0" smtClean="0"/>
              <a:t>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138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Devolutiva atividade prática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/>
              <a:t>S</a:t>
            </a:r>
            <a:r>
              <a:rPr lang="pt-BR" sz="2400" dirty="0" smtClean="0"/>
              <a:t>obre </a:t>
            </a:r>
            <a:r>
              <a:rPr lang="pt-BR" sz="2400" dirty="0"/>
              <a:t>a escuta: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pPr lvl="0"/>
            <a:r>
              <a:rPr lang="pt-BR" sz="2400" dirty="0"/>
              <a:t>o que os estudantes trouxeram em relação a oportunidade de serem escutados?</a:t>
            </a:r>
          </a:p>
          <a:p>
            <a:pPr lvl="0"/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que a escuta revelou para a equipe no que se refere a relação que estabelecem com a leitura, aos seus gostos e expectativas?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3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Devolutiva atividade prática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/>
              <a:t>S</a:t>
            </a:r>
            <a:r>
              <a:rPr lang="pt-BR" sz="2400" dirty="0" smtClean="0"/>
              <a:t>obre os resultados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Planejamento da ação institucional</a:t>
            </a:r>
            <a:endParaRPr lang="pt-BR" sz="2800" b="1" dirty="0">
              <a:solidFill>
                <a:srgbClr val="107F7B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61785"/>
              </p:ext>
            </p:extLst>
          </p:nvPr>
        </p:nvGraphicFramePr>
        <p:xfrm>
          <a:off x="1119322" y="3491139"/>
          <a:ext cx="8612505" cy="2210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835">
                  <a:extLst>
                    <a:ext uri="{9D8B030D-6E8A-4147-A177-3AD203B41FA5}">
                      <a16:colId xmlns:a16="http://schemas.microsoft.com/office/drawing/2014/main" val="2158850790"/>
                    </a:ext>
                  </a:extLst>
                </a:gridCol>
                <a:gridCol w="2870835">
                  <a:extLst>
                    <a:ext uri="{9D8B030D-6E8A-4147-A177-3AD203B41FA5}">
                      <a16:colId xmlns:a16="http://schemas.microsoft.com/office/drawing/2014/main" val="4086866416"/>
                    </a:ext>
                  </a:extLst>
                </a:gridCol>
                <a:gridCol w="2870835">
                  <a:extLst>
                    <a:ext uri="{9D8B030D-6E8A-4147-A177-3AD203B41FA5}">
                      <a16:colId xmlns:a16="http://schemas.microsoft.com/office/drawing/2014/main" val="3593899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Comunicação oral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Leitura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Escrita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055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1736861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64009" y="1093890"/>
            <a:ext cx="1105934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Práticas de linguagem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Em grupos divididos em função dos resultados da escuta: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Leitura dos materiais e reflexão: quais práticas de linguagem envolvem a ação escolhida pelos estudantes?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dirty="0" smtClean="0">
                <a:latin typeface="Vale Sans" panose="020B0503020204030204" pitchFamily="34" charset="0"/>
              </a:rPr>
              <a:t>Socialização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Planejamento da ação institucional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40526" y="909224"/>
            <a:ext cx="10982825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2. </a:t>
            </a:r>
            <a:r>
              <a:rPr lang="pt-BR" alt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Critérios de escolha da Ação e da turmas, a partir da escuta - </a:t>
            </a:r>
            <a:r>
              <a:rPr lang="pt-BR" alt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Análise de indicadores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Vale Sans" panose="020B0503020204030204" pitchFamily="34" charset="0"/>
              </a:rPr>
              <a:t>Articulação entre os dados da escuta e os dados da aprendizagem favorecendo a potência do desenvolvimento da ação institucional.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Diagnóstico do município – Discussão coletiva dos resultados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Planejamento da ação institucional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6023" y="2136739"/>
            <a:ext cx="109828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</a:rPr>
              <a:t>Análise dos dados do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ale Sans" panose="020B0503020204030204" pitchFamily="34" charset="0"/>
              </a:rPr>
              <a:t> seu município: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</a:rPr>
              <a:t>Como esses dados nos apoiam na definição da turma?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ale Sans" panose="020B0503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67E5792BD2C46A4DEE73301ABD4C7" ma:contentTypeVersion="14" ma:contentTypeDescription="Create a new document." ma:contentTypeScope="" ma:versionID="f7d2d87b30a9ddb1acfd1ddca3a50364">
  <xsd:schema xmlns:xsd="http://www.w3.org/2001/XMLSchema" xmlns:xs="http://www.w3.org/2001/XMLSchema" xmlns:p="http://schemas.microsoft.com/office/2006/metadata/properties" xmlns:ns1="http://schemas.microsoft.com/sharepoint/v3" xmlns:ns3="9fb525b1-7bd9-4eb8-a6a2-c3b62a32eb47" xmlns:ns4="9f10448a-62ef-4eee-8806-5291fe9b7f14" targetNamespace="http://schemas.microsoft.com/office/2006/metadata/properties" ma:root="true" ma:fieldsID="be79f1451c5ae5538cf94cf27aeeb47c" ns1:_="" ns3:_="" ns4:_="">
    <xsd:import namespace="http://schemas.microsoft.com/sharepoint/v3"/>
    <xsd:import namespace="9fb525b1-7bd9-4eb8-a6a2-c3b62a32eb47"/>
    <xsd:import namespace="9f10448a-62ef-4eee-8806-5291fe9b7f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525b1-7bd9-4eb8-a6a2-c3b62a32eb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0448a-62ef-4eee-8806-5291fe9b7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C69491-A529-41BA-ACDD-3C7EE0711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0B8BD7-FE51-46E7-A7C1-1A4EC5485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b525b1-7bd9-4eb8-a6a2-c3b62a32eb47"/>
    <ds:schemaRef ds:uri="9f10448a-62ef-4eee-8806-5291fe9b7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30B43-2AB1-421C-AA73-02C4E0C77966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9f10448a-62ef-4eee-8806-5291fe9b7f14"/>
    <ds:schemaRef ds:uri="http://purl.org/dc/dcmitype/"/>
    <ds:schemaRef ds:uri="http://schemas.microsoft.com/office/infopath/2007/PartnerControls"/>
    <ds:schemaRef ds:uri="9fb525b1-7bd9-4eb8-a6a2-c3b62a32eb47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38696</TotalTime>
  <Words>831</Words>
  <Application>Microsoft Office PowerPoint</Application>
  <PresentationFormat>Widescreen</PresentationFormat>
  <Paragraphs>177</Paragraphs>
  <Slides>28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Arial</vt:lpstr>
      <vt:lpstr>Calibri</vt:lpstr>
      <vt:lpstr>Fira Sans</vt:lpstr>
      <vt:lpstr>Fira Sans Light</vt:lpstr>
      <vt:lpstr>Fira Sans Medium</vt:lpstr>
      <vt:lpstr>Montserrat</vt:lpstr>
      <vt:lpstr>Play</vt:lpstr>
      <vt:lpstr>Roboto</vt:lpstr>
      <vt:lpstr>Symbol</vt:lpstr>
      <vt:lpstr>Vale Sans</vt:lpstr>
      <vt:lpstr>Vale Sans Black</vt:lpstr>
      <vt:lpstr>Tema do Office</vt:lpstr>
      <vt:lpstr>Apresentação do PowerPoint</vt:lpstr>
      <vt:lpstr>Apresentação do PowerPoint</vt:lpstr>
      <vt:lpstr>Apresentação do PowerPoint</vt:lpstr>
      <vt:lpstr>Momento cultural</vt:lpstr>
      <vt:lpstr>Devolutiva atividade prática</vt:lpstr>
      <vt:lpstr>Devolutiva atividade prática</vt:lpstr>
      <vt:lpstr>Planejamento da ação institucional</vt:lpstr>
      <vt:lpstr>Planejamento da ação institucional</vt:lpstr>
      <vt:lpstr>Planejamento da ação institucional</vt:lpstr>
      <vt:lpstr>Planejamento da ação institucional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Próximos passos</vt:lpstr>
      <vt:lpstr>Apresentação do PowerPoint</vt:lpstr>
      <vt:lpstr>Apresentação do PowerPoint</vt:lpstr>
      <vt:lpstr>Agenda das demais frentes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643</cp:revision>
  <cp:lastPrinted>2021-05-04T21:39:46Z</cp:lastPrinted>
  <dcterms:created xsi:type="dcterms:W3CDTF">2021-02-10T12:29:23Z</dcterms:created>
  <dcterms:modified xsi:type="dcterms:W3CDTF">2025-05-23T11:31:38Z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