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uTHaYHROEOTP5sPnINWsquNUK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BF4C32-FB82-4F9A-9003-02DBCDED54FE}">
  <a:tblStyle styleId="{2FBF4C32-FB82-4F9A-9003-02DBCDED54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DF8FF4-9731-4CF7-B398-F2A6C617558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2" descr="Texto, Logotipo&#10;&#10;Descrição gerada automa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23877" y="6056643"/>
            <a:ext cx="1401386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62594" y="2312127"/>
            <a:ext cx="88958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Devolutiva atividade intervalar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Reunião com diretores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391872" y="250125"/>
            <a:ext cx="790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Reuniões formativas - reflexões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10"/>
          <p:cNvGraphicFramePr/>
          <p:nvPr>
            <p:extLst>
              <p:ext uri="{D42A27DB-BD31-4B8C-83A1-F6EECF244321}">
                <p14:modId xmlns:p14="http://schemas.microsoft.com/office/powerpoint/2010/main" val="1062728756"/>
              </p:ext>
            </p:extLst>
          </p:nvPr>
        </p:nvGraphicFramePr>
        <p:xfrm>
          <a:off x="1255485" y="853440"/>
          <a:ext cx="7965450" cy="2804170"/>
        </p:xfrm>
        <a:graphic>
          <a:graphicData uri="http://schemas.openxmlformats.org/drawingml/2006/table">
            <a:tbl>
              <a:tblPr firstRow="1" bandRow="1">
                <a:noFill/>
                <a:tableStyleId>{5EDF8FF4-9731-4CF7-B398-F2A6C6175581}</a:tableStyleId>
              </a:tblPr>
              <a:tblGrid>
                <a:gridCol w="7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“...concluiu-se que os gestores  escolares  têm um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papel importante e complexo na escola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precisam ter conhecimento e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atuar nas dimensões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pedagógica, financeira, administrativa, pessoal. Além disso, atuam como um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elo entre as secretarias de Educação e as escolas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Por esta razão, é fundamental que exista um alinhamento de propósito e uma coesão de esforços entre essas duas instâncias, além de um diálogo constante para que os desafios sejam compartilhados e solucionados de forma conjunta.”</a:t>
                      </a:r>
                      <a:endParaRPr sz="2000" b="0" i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" name="Google Shape;146;p10"/>
          <p:cNvGraphicFramePr/>
          <p:nvPr>
            <p:extLst>
              <p:ext uri="{D42A27DB-BD31-4B8C-83A1-F6EECF244321}">
                <p14:modId xmlns:p14="http://schemas.microsoft.com/office/powerpoint/2010/main" val="1820733196"/>
              </p:ext>
            </p:extLst>
          </p:nvPr>
        </p:nvGraphicFramePr>
        <p:xfrm>
          <a:off x="1255485" y="3949638"/>
          <a:ext cx="7965450" cy="2684092"/>
        </p:xfrm>
        <a:graphic>
          <a:graphicData uri="http://schemas.openxmlformats.org/drawingml/2006/table">
            <a:tbl>
              <a:tblPr firstRow="1" bandRow="1">
                <a:noFill/>
                <a:tableStyleId>{5EDF8FF4-9731-4CF7-B398-F2A6C6175581}</a:tableStyleId>
              </a:tblPr>
              <a:tblGrid>
                <a:gridCol w="7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“retomamos o diagrama O Processo Educativo que demonstra a interdependência entre todos os atores envolvidos nos processos de ensino e aprendizagem como condição para o sucesso na implementação de ações que visam à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garantia do direito de aprendizagem de todos os estudantes. 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Focamos nas atribuições do diretor e fizemos o levantamento dos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instrumentos que os diretores utilizam para acompanhar as aprendizagens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na escola. (dimensão pedagógica)”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manter o foco formativo da reunião e garantir outros momentos para informes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manter o cronograma de reuniões previstas diante de demandas que surgem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apoio aos diretores para que compreendam seu papel no acompanhamento das aprendizagens, bem como o alinhamento com o trio gestor e a formação continuada como estratégias para a garantia das aprendizagens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elaboração de um plano de ação da escola alinhado às necessidades de aprendizagem dos estudantes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acompanhamento das aprendizagens dos estudantes pelo diretor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acompanhamento mais próximo de diretores que apresentam maiores fragilidades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733701" y="356225"/>
            <a:ext cx="505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Principais desafios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7806" y="1084217"/>
            <a:ext cx="5671956" cy="26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366" y="3989704"/>
            <a:ext cx="5022080" cy="26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512" y="4044042"/>
            <a:ext cx="4559572" cy="262899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9375" y="0"/>
            <a:ext cx="1197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200"/>
              <a:buFont typeface="Arial"/>
              <a:buNone/>
            </a:pPr>
            <a:r>
              <a:rPr lang="pt-PT" sz="3200" b="1">
                <a:solidFill>
                  <a:srgbClr val="107F7B"/>
                </a:solidFill>
              </a:rPr>
              <a:t>Destaques: trocas, reflexões, análises e planejamento coletivo</a:t>
            </a:r>
            <a:endParaRPr sz="3200" b="1">
              <a:solidFill>
                <a:srgbClr val="107F7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200"/>
              <a:buFont typeface="Arial"/>
              <a:buNone/>
            </a:pPr>
            <a:r>
              <a:rPr lang="pt-PT" sz="3200" b="1">
                <a:solidFill>
                  <a:srgbClr val="107F7B"/>
                </a:solidFill>
              </a:rPr>
              <a:t>Principais destaques</a:t>
            </a:r>
            <a:endParaRPr sz="3200" b="1">
              <a:solidFill>
                <a:srgbClr val="107F7B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 todas as equipes técnicas realizaram as reuniões com diretores nos prazos esperados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 pautas com objetivos dos encontros definidos, assim como objetivos de aprendizagem e conteúdos a serem trabalhados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 recursos materiais selecionados previamente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 momento cultural assegurado, assim como retomada do papel do diretor na garantia dos direitos de aprendizagem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 compartilhamento da pauta e dos objetivos com os diretores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uso de estratégias que favorecem a reflexão e a troca – discussão em pequenos grupos de questões norteadoras e socialização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pt-PT"/>
              <a:t>orientação sobre as etapas da escuta – “coração da pauta” – garantindo o envolvimento da equipe da escola no planejamento da ação de escuta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937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200"/>
              <a:buFont typeface="Arial"/>
              <a:buNone/>
            </a:pPr>
            <a:r>
              <a:rPr lang="pt-PT" sz="3200" b="1">
                <a:solidFill>
                  <a:srgbClr val="107F7B"/>
                </a:solidFill>
              </a:rPr>
              <a:t>Outros destaques</a:t>
            </a:r>
            <a:endParaRPr sz="3200" b="1">
              <a:solidFill>
                <a:srgbClr val="107F7B"/>
              </a:solidFill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PT"/>
              <a:t> garantia de frequência e regularidade de reuniões da equipe técnica com os diretores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PT"/>
              <a:t> reuniões entre equipe técnica e diretores são momentos formativos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1162594" y="2312127"/>
            <a:ext cx="88958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Reflexões sobre o papel do diretor e a garantia dos direitos de aprendizagem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6"/>
          <p:cNvGraphicFramePr/>
          <p:nvPr/>
        </p:nvGraphicFramePr>
        <p:xfrm>
          <a:off x="313510" y="800562"/>
          <a:ext cx="11456125" cy="6031015"/>
        </p:xfrm>
        <a:graphic>
          <a:graphicData uri="http://schemas.openxmlformats.org/drawingml/2006/table">
            <a:tbl>
              <a:tblPr>
                <a:noFill/>
                <a:tableStyleId>{2FBF4C32-FB82-4F9A-9003-02DBCDED54FE}</a:tableStyleId>
              </a:tblPr>
              <a:tblGrid>
                <a:gridCol w="27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850">
                <a:tc>
                  <a:txBody>
                    <a:bodyPr/>
                    <a:lstStyle/>
                    <a:p>
                      <a:pPr marL="46228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AÇÃO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417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DIRETOR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09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COORDENADORES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334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PROFESSORES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425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Biblioteca de Classe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325" marR="6413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Em reunião com o trio gestor, elaborar plano de ação para implementação dos cantinhos de leitura, monitorar e avaliar a execução dessa ação.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0325" marR="6286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Estimular e cobrar a implementação dessa ação em todas as turmas da Ed. Infantil ao 5º ano.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Verificar o acervo literário da escola para disponibilizar os livros para as salas. Em caso de insuficiência de livros empregar outra estratégia.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0325" marR="62864" lvl="0" indent="0" algn="l" rtl="0"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Ampliar o acervo literário da escola por meio de campanhas de doação, parcerias com editoras, destinação de parte da verba para aquisição de livros literários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9689" marR="450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Estimular e colaborar com a implementação das bibliotecas de classe. Orientar e cobrar o registro do uso biblioteca de classe no planejamento semanal dos profs contemplando as 4 situações didáticas de leitura e escrita por meio do professor e por meio do estudante em situações de contexto social.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9689" marR="450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Orientar e colaborar com a escolha de livros de boa qualidade para esse acervo.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9689" marR="4508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Elaborar lista de títulos de boa qualidade para serem adquiridos pela escola.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1595" marR="472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Organizar e atualizar o acervo.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159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Inserir no planejamento ações de uso regular desse recurso.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975">
                <a:tc>
                  <a:txBody>
                    <a:bodyPr/>
                    <a:lstStyle/>
                    <a:p>
                      <a:pPr marL="603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Formação de professores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0325" marR="62864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Em reunião com o trio gestor, elaborar o plano de formação dos professores em reuniões pedagógicas, monitorar e avaliar os reflexos desses momentos na prática dos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9689" marR="19812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Incentivar a participação na formação disponibilizada pela rede.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9689" marR="8572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Participar ativamente da sua própria formação colocando em prática os saberes adquiridos. Estimular e colaborar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1595" marR="1250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Participarem dos momentos de formação colocando em prática os saberes adquiridos.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905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159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Utilizar o material Formação na escola para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9" name="Google Shape;119;p6"/>
          <p:cNvSpPr/>
          <p:nvPr/>
        </p:nvSpPr>
        <p:spPr>
          <a:xfrm>
            <a:off x="339622" y="1950"/>
            <a:ext cx="9871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Articulação entre as frentes de formação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l="26038" t="41443" r="23214" b="30994"/>
          <a:stretch/>
        </p:blipFill>
        <p:spPr>
          <a:xfrm>
            <a:off x="666206" y="1223682"/>
            <a:ext cx="10280468" cy="3139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>
            <a:off x="607675" y="263200"/>
            <a:ext cx="1033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Articulação entre as frentes de formação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/>
          <p:nvPr/>
        </p:nvSpPr>
        <p:spPr>
          <a:xfrm>
            <a:off x="391873" y="250125"/>
            <a:ext cx="7419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Reuniões formativas - reflexões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8"/>
          <p:cNvGraphicFramePr/>
          <p:nvPr>
            <p:extLst>
              <p:ext uri="{D42A27DB-BD31-4B8C-83A1-F6EECF244321}">
                <p14:modId xmlns:p14="http://schemas.microsoft.com/office/powerpoint/2010/main" val="3943331888"/>
              </p:ext>
            </p:extLst>
          </p:nvPr>
        </p:nvGraphicFramePr>
        <p:xfrm>
          <a:off x="1280160" y="1785258"/>
          <a:ext cx="7965450" cy="2499370"/>
        </p:xfrm>
        <a:graphic>
          <a:graphicData uri="http://schemas.openxmlformats.org/drawingml/2006/table">
            <a:tbl>
              <a:tblPr firstRow="1" bandRow="1">
                <a:noFill/>
                <a:tableStyleId>{5EDF8FF4-9731-4CF7-B398-F2A6C6175581}</a:tableStyleId>
              </a:tblPr>
              <a:tblGrid>
                <a:gridCol w="7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20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pt-PT" sz="2000" b="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segundo momento, foi proposta uma reflexão a respeito do </a:t>
                      </a:r>
                      <a:r>
                        <a:rPr lang="pt-PT" sz="2000" b="1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papel do diretor </a:t>
                      </a:r>
                      <a:r>
                        <a:rPr lang="pt-PT" sz="2000" b="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processo ensino e aprendizagem, levando-os a pensarem sobre </a:t>
                      </a:r>
                      <a:r>
                        <a:rPr lang="pt-PT" sz="2000" b="1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ações cotidianas e planejadas </a:t>
                      </a:r>
                      <a:r>
                        <a:rPr lang="pt-PT" sz="2000" b="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que favorecem esse processo. E, ainda, para facilitar o entendimento sobre como as </a:t>
                      </a:r>
                      <a:r>
                        <a:rPr lang="pt-PT" sz="2000" b="1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frentes de formação Roda Educativa </a:t>
                      </a:r>
                      <a:r>
                        <a:rPr lang="pt-PT" sz="2000" b="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(diretores, cps e professores) estão </a:t>
                      </a:r>
                      <a:r>
                        <a:rPr lang="pt-PT" sz="2000" b="1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entrelaçadas</a:t>
                      </a:r>
                      <a:r>
                        <a:rPr lang="pt-PT" sz="2000" b="0" i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e requerem ações conjuntas desses três profissionais.” </a:t>
                      </a:r>
                      <a:endParaRPr sz="2000" b="0" i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1345475" y="3644537"/>
            <a:ext cx="78507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91873" y="250125"/>
            <a:ext cx="722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Reuniões formativas - reflexões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8" name="Google Shape;138;p9"/>
          <p:cNvGraphicFramePr/>
          <p:nvPr>
            <p:extLst>
              <p:ext uri="{D42A27DB-BD31-4B8C-83A1-F6EECF244321}">
                <p14:modId xmlns:p14="http://schemas.microsoft.com/office/powerpoint/2010/main" val="1021573812"/>
              </p:ext>
            </p:extLst>
          </p:nvPr>
        </p:nvGraphicFramePr>
        <p:xfrm>
          <a:off x="1288143" y="1438855"/>
          <a:ext cx="7965450" cy="2194570"/>
        </p:xfrm>
        <a:graphic>
          <a:graphicData uri="http://schemas.openxmlformats.org/drawingml/2006/table">
            <a:tbl>
              <a:tblPr firstRow="1" bandRow="1">
                <a:noFill/>
                <a:tableStyleId>{5EDF8FF4-9731-4CF7-B398-F2A6C6175581}</a:tableStyleId>
              </a:tblPr>
              <a:tblGrid>
                <a:gridCol w="7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“Pensando que garantir a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efetivação da política pública de formação 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continuada, nem sempre chega a impactar na </a:t>
                      </a:r>
                      <a:r>
                        <a:rPr lang="pt-PT" sz="2000" b="0" i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aprendizagem dos 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estudantes. </a:t>
                      </a:r>
                      <a:r>
                        <a:rPr lang="pt-PT" sz="20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Onde se rompe o processo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? Qual a causa desse rompimento? Na íntegra melhorar a qualidade da educação não depende somente das formações, mas do que é feito a partir delas.”</a:t>
                      </a:r>
                      <a:endParaRPr i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9" name="Google Shape;139;p9"/>
          <p:cNvGraphicFramePr/>
          <p:nvPr>
            <p:extLst>
              <p:ext uri="{D42A27DB-BD31-4B8C-83A1-F6EECF244321}">
                <p14:modId xmlns:p14="http://schemas.microsoft.com/office/powerpoint/2010/main" val="2394188924"/>
              </p:ext>
            </p:extLst>
          </p:nvPr>
        </p:nvGraphicFramePr>
        <p:xfrm>
          <a:off x="1345475" y="3644537"/>
          <a:ext cx="7965450" cy="2225050"/>
        </p:xfrm>
        <a:graphic>
          <a:graphicData uri="http://schemas.openxmlformats.org/drawingml/2006/table">
            <a:tbl>
              <a:tblPr firstRow="1" bandRow="1">
                <a:noFill/>
                <a:tableStyleId>{5EDF8FF4-9731-4CF7-B398-F2A6C6175581}</a:tableStyleId>
              </a:tblPr>
              <a:tblGrid>
                <a:gridCol w="7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“Nesse momento, percebemos que essa pode ser uma resposta aos nossos questionamentos, O PROFESSOR PRECISA </a:t>
                      </a:r>
                      <a:r>
                        <a:rPr lang="pt-PT" sz="20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CONHECER O GOSTO LITERÁRIO</a:t>
                      </a:r>
                      <a:r>
                        <a:rPr lang="pt-PT" sz="20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DO PÚBLICO DELE, O QUE O ATRAI, para que possa ajudá-lo a </a:t>
                      </a:r>
                      <a:r>
                        <a:rPr lang="pt-PT" sz="20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ampliar o repertório</a:t>
                      </a:r>
                      <a:r>
                        <a:rPr lang="pt-PT" sz="2000" b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realizar apreciação dentro de uma contextualização e avançar na leitura. </a:t>
                      </a:r>
                      <a:r>
                        <a:rPr lang="pt-PT" sz="2000" b="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“ninguém é obrigado a gostar de ler o que todos leem, mas vai se identificar com um tipo de leitura (gênero) ou um tema específico.””</a:t>
                      </a:r>
                      <a:endParaRPr sz="2000" b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904</Words>
  <Application>Microsoft Office PowerPoint</Application>
  <PresentationFormat>Widescreen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Tema do Office</vt:lpstr>
      <vt:lpstr>Apresentação do PowerPoint</vt:lpstr>
      <vt:lpstr>Destaques: trocas, reflexões, análises e planejamento coletivo</vt:lpstr>
      <vt:lpstr>Principais destaques</vt:lpstr>
      <vt:lpstr>Outros destaques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bruno.coelho.queiroz@vale.com</dc:creator>
  <cp:lastModifiedBy>Maria Paula Twiaschor</cp:lastModifiedBy>
  <cp:revision>3</cp:revision>
  <dcterms:created xsi:type="dcterms:W3CDTF">2021-02-10T12:29:23Z</dcterms:created>
  <dcterms:modified xsi:type="dcterms:W3CDTF">2025-05-13T01:02:36Z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