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076137113" r:id="rId5"/>
    <p:sldId id="2076137230" r:id="rId6"/>
    <p:sldId id="2076137231" r:id="rId7"/>
    <p:sldId id="2076137234" r:id="rId8"/>
    <p:sldId id="2076137232" r:id="rId9"/>
    <p:sldId id="2076137233" r:id="rId10"/>
    <p:sldId id="2076137235" r:id="rId11"/>
    <p:sldId id="2076137236" r:id="rId12"/>
    <p:sldId id="478" r:id="rId13"/>
  </p:sldIdLst>
  <p:sldSz cx="12192000" cy="6858000"/>
  <p:notesSz cx="6888163" cy="100203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as Muller" initials="LM" lastIdx="1" clrIdx="0">
    <p:extLst>
      <p:ext uri="{19B8F6BF-5375-455C-9EA6-DF929625EA0E}">
        <p15:presenceInfo xmlns:p15="http://schemas.microsoft.com/office/powerpoint/2012/main" userId="S::lucas.muller@vale.com::4b4ad4ef-d0da-45d4-9824-9775d0fd984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7F7B"/>
    <a:srgbClr val="ECB111"/>
    <a:srgbClr val="77797B"/>
    <a:srgbClr val="E17223"/>
    <a:srgbClr val="007E7A"/>
    <a:srgbClr val="FBEFCD"/>
    <a:srgbClr val="F1DFCB"/>
    <a:srgbClr val="3A7DDB"/>
    <a:srgbClr val="BC1941"/>
    <a:srgbClr val="1D52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2" autoAdjust="0"/>
    <p:restoredTop sz="90781" autoAdjust="0"/>
  </p:normalViewPr>
  <p:slideViewPr>
    <p:cSldViewPr snapToGrid="0">
      <p:cViewPr varScale="1">
        <p:scale>
          <a:sx n="67" d="100"/>
          <a:sy n="67" d="100"/>
        </p:scale>
        <p:origin x="858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D00B771-EE57-468A-987B-684C2383EF2D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7205B75-BE76-4679-B1A7-1267CD795D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827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C55C38-012D-424A-AB10-9E21950B11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EBD4FA-D852-4C42-B79F-02356ADBEE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CD7A4A-2FFE-45B6-8216-FD477E019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79F1-25FE-45E3-A8D4-6E97858B526B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132481B-E29F-420F-9B26-BEE010AC5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7EFF3F-E33E-4BF6-8E8A-402ABAE7C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872A4A-5AA8-4FAD-BEFC-480B6C70D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0716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472D24-B4B2-4225-BA8A-2CC12DA8C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87FF4EE-71A6-4CC2-8F86-905F59AF0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80E883-45FB-40E1-A814-B847A91EF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79F1-25FE-45E3-A8D4-6E97858B526B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6267E21-296F-44D1-8046-DC91985EE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80B2D4-3368-4AB4-92FC-A8C51EEF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872A4A-5AA8-4FAD-BEFC-480B6C70D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204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6D0BEF1-01AC-413B-AB67-C9FA572D50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9CBBC40-9098-4E0B-84CE-5BE7256930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F2D08F-C2CF-45F7-961F-132FAEA83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79F1-25FE-45E3-A8D4-6E97858B526B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388D7B-B4BC-422B-BA51-5AF255D65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6A1FE55-271F-4E6D-B356-D69F33986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872A4A-5AA8-4FAD-BEFC-480B6C70D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9452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+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745055" y="566316"/>
            <a:ext cx="10578127" cy="1145109"/>
          </a:xfrm>
        </p:spPr>
        <p:txBody>
          <a:bodyPr/>
          <a:lstStyle>
            <a:lvl1pPr>
              <a:defRPr sz="3000"/>
            </a:lvl1pPr>
          </a:lstStyle>
          <a:p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title</a:t>
            </a:r>
            <a:r>
              <a:rPr lang="pt-BR" dirty="0"/>
              <a:t> </a:t>
            </a:r>
            <a:r>
              <a:rPr lang="pt-BR" dirty="0" err="1"/>
              <a:t>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0"/>
          </p:nvPr>
        </p:nvSpPr>
        <p:spPr>
          <a:xfrm>
            <a:off x="759472" y="2107838"/>
            <a:ext cx="10561925" cy="3712783"/>
          </a:xfrm>
        </p:spPr>
        <p:txBody>
          <a:bodyPr>
            <a:normAutofit/>
          </a:bodyPr>
          <a:lstStyle>
            <a:lvl1pPr algn="l">
              <a:defRPr sz="1600">
                <a:solidFill>
                  <a:srgbClr val="747678"/>
                </a:solidFill>
                <a:latin typeface="Arial"/>
                <a:cs typeface="Arial"/>
              </a:defRPr>
            </a:lvl1pPr>
            <a:lvl2pPr algn="l">
              <a:defRPr sz="1800">
                <a:solidFill>
                  <a:srgbClr val="747678"/>
                </a:solidFill>
                <a:latin typeface="Arial"/>
                <a:cs typeface="Arial"/>
              </a:defRPr>
            </a:lvl2pPr>
            <a:lvl3pPr algn="l">
              <a:defRPr sz="1800">
                <a:solidFill>
                  <a:srgbClr val="747678"/>
                </a:solidFill>
                <a:latin typeface="Arial"/>
                <a:cs typeface="Arial"/>
              </a:defRPr>
            </a:lvl3pPr>
            <a:lvl4pPr algn="l">
              <a:defRPr sz="1800">
                <a:solidFill>
                  <a:srgbClr val="747678"/>
                </a:solidFill>
                <a:latin typeface="Arial"/>
                <a:cs typeface="Arial"/>
              </a:defRPr>
            </a:lvl4pPr>
            <a:lvl5pPr algn="l">
              <a:defRPr sz="1800">
                <a:solidFill>
                  <a:srgbClr val="747678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pt-BR" dirty="0"/>
              <a:t>Click </a:t>
            </a:r>
            <a:r>
              <a:rPr lang="pt-BR" dirty="0" err="1"/>
              <a:t>to</a:t>
            </a:r>
            <a:r>
              <a:rPr lang="pt-BR" dirty="0"/>
              <a:t> </a:t>
            </a:r>
            <a:r>
              <a:rPr lang="pt-BR" dirty="0" err="1"/>
              <a:t>edit</a:t>
            </a:r>
            <a:r>
              <a:rPr lang="pt-BR" dirty="0"/>
              <a:t> Master </a:t>
            </a:r>
            <a:r>
              <a:rPr lang="pt-BR" dirty="0" err="1"/>
              <a:t>text</a:t>
            </a:r>
            <a:r>
              <a:rPr lang="pt-BR" dirty="0"/>
              <a:t> </a:t>
            </a:r>
            <a:r>
              <a:rPr lang="pt-BR" dirty="0" err="1"/>
              <a:t>styles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9149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4955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175971-15BC-4AF5-AFF6-2D811536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8511F3-19DB-4B4B-BD90-EE7E77029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B33FF7F-275E-47E4-9976-C79185F92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79F1-25FE-45E3-A8D4-6E97858B526B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72560EB-82D1-471F-9BC1-8248C66A2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06FA8E4-9655-4AD4-A71B-08408EFE7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872A4A-5AA8-4FAD-BEFC-480B6C70D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7334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6835E1-54D3-433E-8C23-E7F59B204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E27E04C-4C4C-4177-9589-FF4D6093C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0A5A2A-3BBB-48B8-9A19-ACE5A79ED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79F1-25FE-45E3-A8D4-6E97858B526B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696BA5-3A9B-4DB4-80EC-37028F3B7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7E96BC1-172A-4A3A-ABF0-41EA0FCE5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872A4A-5AA8-4FAD-BEFC-480B6C70D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900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2009AC-9E19-4356-B7A2-A1E7A16CC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4C6AC5-BAF2-42E9-80A2-1171E29610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EA30572-B730-4956-9A30-22BB516DE7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972E114-D26B-41A8-AA05-E535FCCD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79F1-25FE-45E3-A8D4-6E97858B526B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B7608CD-77F2-4F29-A71C-8A62042CB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12AAB66-0FA6-4705-8CEC-FAC5F1D2C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872A4A-5AA8-4FAD-BEFC-480B6C70D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8016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F5245C-A636-4833-A4A4-72745B1ED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8B7C3E2-632C-4F62-8E59-194F7C3BE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1843B0A-8D02-4B8F-8571-053D25E12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88F3455-98BB-40F2-A406-FE5878405F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47B2F8D-2D37-43EA-87D2-85CC55F208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3014A1C-1B44-468D-812F-2FCEFE684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79F1-25FE-45E3-A8D4-6E97858B526B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85F09D7-4424-4CB2-B0AE-422CAD67F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613BE1D-FF08-47A5-B2EA-68F80254E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872A4A-5AA8-4FAD-BEFC-480B6C70D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692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9243CB-FA31-41E5-AFDE-BE3D535E7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1F35535-BCC1-477B-95A3-B9D10BFE6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79F1-25FE-45E3-A8D4-6E97858B526B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DE9F734-2124-42BB-9F9E-9784D09D3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62DDE57-2A89-4300-9EBC-5DB6A4605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872A4A-5AA8-4FAD-BEFC-480B6C70D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01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896AB67-53CF-4CA0-98B6-44D341AB3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79F1-25FE-45E3-A8D4-6E97858B526B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5ACB1DE-F526-430E-9F02-1ECFBC9BE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17E85A5-55BE-4BCC-98A2-4C6F35D89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872A4A-5AA8-4FAD-BEFC-480B6C70D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864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B19CC5-8344-481F-9A87-5F98245BC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7E677E-5764-4974-B893-E7F268795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2AB436F-00B2-45EB-B158-BC886C259F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3F1B918-F4D5-4939-AF7B-155D8DF56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79F1-25FE-45E3-A8D4-6E97858B526B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5C27E3F-E45F-4F34-AD40-78A45595F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E7D8D4A-9670-4BA2-997E-516184CE8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872A4A-5AA8-4FAD-BEFC-480B6C70D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601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5B0433-3341-4532-9925-90FD12A75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80CF4A6-20FD-47BF-BC62-24B931FBF2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EC918C7-0252-41C8-8718-87921CDC2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8DA2CA1-CBD9-42C2-BB2E-E39A66140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79F1-25FE-45E3-A8D4-6E97858B526B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52EDA74-9102-4634-ACEF-53543388B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A92704B-86CE-4140-B91E-C91864B6B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872A4A-5AA8-4FAD-BEFC-480B6C70DB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3076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8474BAB-1D26-4C4B-A2C6-0A5FF73AB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4BCAE54-C359-4942-8682-E47D320C8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CB42384-46BC-468B-8B8E-84F85CD104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279F1-25FE-45E3-A8D4-6E97858B526B}" type="datetimeFigureOut">
              <a:rPr lang="pt-BR" smtClean="0"/>
              <a:t>25/03/2025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AD0809-3C69-4BF0-914B-86D8661801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pic>
        <p:nvPicPr>
          <p:cNvPr id="7" name="Imagem 6" descr="Texto, Logotipo&#10;&#10;Descrição gerada automaticamente">
            <a:extLst>
              <a:ext uri="{FF2B5EF4-FFF2-40B4-BE49-F238E27FC236}">
                <a16:creationId xmlns:a16="http://schemas.microsoft.com/office/drawing/2014/main" id="{68565A35-861C-4CC2-BABD-57E6FC170DE9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23877" y="6056643"/>
            <a:ext cx="1401386" cy="45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078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O que é a cultura maker e como aplicá-la na escola?">
            <a:extLst>
              <a:ext uri="{FF2B5EF4-FFF2-40B4-BE49-F238E27FC236}">
                <a16:creationId xmlns:a16="http://schemas.microsoft.com/office/drawing/2014/main" id="{6CA76138-7FFD-4840-AD60-D9036B1CDF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4"/>
          <a:stretch/>
        </p:blipFill>
        <p:spPr bwMode="auto">
          <a:xfrm flipH="1">
            <a:off x="0" y="0"/>
            <a:ext cx="700495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2" name="Picture 6">
            <a:extLst>
              <a:ext uri="{FF2B5EF4-FFF2-40B4-BE49-F238E27FC236}">
                <a16:creationId xmlns:a16="http://schemas.microsoft.com/office/drawing/2014/main" id="{F36D4B28-7299-401D-A558-34EF904C87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41"/>
          <a:stretch/>
        </p:blipFill>
        <p:spPr bwMode="auto">
          <a:xfrm flipH="1">
            <a:off x="-1" y="-86029"/>
            <a:ext cx="7527465" cy="6944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Forma Livre: Forma 13">
            <a:extLst>
              <a:ext uri="{FF2B5EF4-FFF2-40B4-BE49-F238E27FC236}">
                <a16:creationId xmlns:a16="http://schemas.microsoft.com/office/drawing/2014/main" id="{B22FE8D3-0CFD-4D22-A5E2-745E7B104C52}"/>
              </a:ext>
            </a:extLst>
          </p:cNvPr>
          <p:cNvSpPr/>
          <p:nvPr/>
        </p:nvSpPr>
        <p:spPr>
          <a:xfrm>
            <a:off x="6496050" y="-266700"/>
            <a:ext cx="5829300" cy="7162800"/>
          </a:xfrm>
          <a:custGeom>
            <a:avLst/>
            <a:gdLst>
              <a:gd name="connsiteX0" fmla="*/ 5829300 w 5829300"/>
              <a:gd name="connsiteY0" fmla="*/ 76200 h 7162800"/>
              <a:gd name="connsiteX1" fmla="*/ 0 w 5829300"/>
              <a:gd name="connsiteY1" fmla="*/ 0 h 7162800"/>
              <a:gd name="connsiteX2" fmla="*/ 1104900 w 5829300"/>
              <a:gd name="connsiteY2" fmla="*/ 2838450 h 7162800"/>
              <a:gd name="connsiteX3" fmla="*/ 95250 w 5829300"/>
              <a:gd name="connsiteY3" fmla="*/ 5810250 h 7162800"/>
              <a:gd name="connsiteX4" fmla="*/ 666750 w 5829300"/>
              <a:gd name="connsiteY4" fmla="*/ 7162800 h 7162800"/>
              <a:gd name="connsiteX5" fmla="*/ 5791200 w 5829300"/>
              <a:gd name="connsiteY5" fmla="*/ 7124700 h 7162800"/>
              <a:gd name="connsiteX6" fmla="*/ 5829300 w 5829300"/>
              <a:gd name="connsiteY6" fmla="*/ 76200 h 716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29300" h="7162800">
                <a:moveTo>
                  <a:pt x="5829300" y="76200"/>
                </a:moveTo>
                <a:lnTo>
                  <a:pt x="0" y="0"/>
                </a:lnTo>
                <a:lnTo>
                  <a:pt x="1104900" y="2838450"/>
                </a:lnTo>
                <a:lnTo>
                  <a:pt x="95250" y="5810250"/>
                </a:lnTo>
                <a:lnTo>
                  <a:pt x="666750" y="7162800"/>
                </a:lnTo>
                <a:lnTo>
                  <a:pt x="5791200" y="7124700"/>
                </a:lnTo>
                <a:lnTo>
                  <a:pt x="5829300" y="762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7C530452-A9B2-4C55-A77A-3DF8B4FCC3FE}"/>
              </a:ext>
            </a:extLst>
          </p:cNvPr>
          <p:cNvSpPr/>
          <p:nvPr/>
        </p:nvSpPr>
        <p:spPr>
          <a:xfrm>
            <a:off x="7977465" y="3575796"/>
            <a:ext cx="376694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altLang="pt-BR" sz="3600" b="1" dirty="0" smtClean="0">
                <a:solidFill>
                  <a:srgbClr val="747678"/>
                </a:solidFill>
                <a:latin typeface="Vale Sans Black" panose="020B0A03020204030204" pitchFamily="34" charset="0"/>
                <a:ea typeface="+mj-ea"/>
              </a:rPr>
              <a:t>Trabalho de campo</a:t>
            </a:r>
            <a:endParaRPr lang="pt-BR" altLang="pt-BR" sz="3600" b="1" dirty="0">
              <a:solidFill>
                <a:srgbClr val="747678"/>
              </a:solidFill>
              <a:latin typeface="Vale Sans Black" panose="020B0A03020204030204" pitchFamily="34" charset="0"/>
              <a:ea typeface="+mj-ea"/>
            </a:endParaRPr>
          </a:p>
          <a:p>
            <a:pPr lvl="0"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pt-BR" altLang="pt-BR" sz="1600" b="1" dirty="0">
              <a:solidFill>
                <a:srgbClr val="747678"/>
              </a:solidFill>
              <a:latin typeface="Arial"/>
              <a:ea typeface="+mj-ea"/>
            </a:endParaRPr>
          </a:p>
          <a:p>
            <a:pPr lvl="0"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pt-BR" altLang="pt-BR" sz="2400" dirty="0" smtClean="0">
                <a:solidFill>
                  <a:srgbClr val="747678"/>
                </a:solidFill>
                <a:latin typeface="Vale Sans" panose="020B0503020204030204" pitchFamily="34" charset="0"/>
                <a:ea typeface="+mj-ea"/>
              </a:rPr>
              <a:t>EM </a:t>
            </a:r>
            <a:endParaRPr lang="pt-BR" altLang="pt-BR" sz="2400" dirty="0">
              <a:solidFill>
                <a:srgbClr val="747678"/>
              </a:solidFill>
              <a:latin typeface="Vale Sans" panose="020B0503020204030204" pitchFamily="34" charset="0"/>
              <a:ea typeface="+mj-ea"/>
            </a:endParaRPr>
          </a:p>
        </p:txBody>
      </p:sp>
      <p:sp>
        <p:nvSpPr>
          <p:cNvPr id="10" name="Forma Livre: Forma 9">
            <a:extLst>
              <a:ext uri="{FF2B5EF4-FFF2-40B4-BE49-F238E27FC236}">
                <a16:creationId xmlns:a16="http://schemas.microsoft.com/office/drawing/2014/main" id="{E19D884C-2426-4B01-9A46-AD8794364F8D}"/>
              </a:ext>
            </a:extLst>
          </p:cNvPr>
          <p:cNvSpPr/>
          <p:nvPr/>
        </p:nvSpPr>
        <p:spPr>
          <a:xfrm>
            <a:off x="5810250" y="-457200"/>
            <a:ext cx="1443663" cy="7944455"/>
          </a:xfrm>
          <a:custGeom>
            <a:avLst/>
            <a:gdLst>
              <a:gd name="connsiteX0" fmla="*/ 0 w 1443663"/>
              <a:gd name="connsiteY0" fmla="*/ 0 h 7944455"/>
              <a:gd name="connsiteX1" fmla="*/ 1428750 w 1443663"/>
              <a:gd name="connsiteY1" fmla="*/ 3067050 h 7944455"/>
              <a:gd name="connsiteX2" fmla="*/ 762000 w 1443663"/>
              <a:gd name="connsiteY2" fmla="*/ 6267450 h 7944455"/>
              <a:gd name="connsiteX3" fmla="*/ 1009650 w 1443663"/>
              <a:gd name="connsiteY3" fmla="*/ 7791450 h 7944455"/>
              <a:gd name="connsiteX4" fmla="*/ 1047750 w 1443663"/>
              <a:gd name="connsiteY4" fmla="*/ 7810500 h 7944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3663" h="7944455">
                <a:moveTo>
                  <a:pt x="0" y="0"/>
                </a:moveTo>
                <a:cubicBezTo>
                  <a:pt x="650875" y="1011237"/>
                  <a:pt x="1301750" y="2022475"/>
                  <a:pt x="1428750" y="3067050"/>
                </a:cubicBezTo>
                <a:cubicBezTo>
                  <a:pt x="1555750" y="4111625"/>
                  <a:pt x="831850" y="5480050"/>
                  <a:pt x="762000" y="6267450"/>
                </a:cubicBezTo>
                <a:cubicBezTo>
                  <a:pt x="692150" y="7054850"/>
                  <a:pt x="962025" y="7534275"/>
                  <a:pt x="1009650" y="7791450"/>
                </a:cubicBezTo>
                <a:cubicBezTo>
                  <a:pt x="1057275" y="8048625"/>
                  <a:pt x="1052512" y="7929562"/>
                  <a:pt x="1047750" y="7810500"/>
                </a:cubicBezTo>
              </a:path>
            </a:pathLst>
          </a:custGeom>
          <a:noFill/>
          <a:ln w="381000">
            <a:solidFill>
              <a:srgbClr val="007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orma Livre: Forma 10">
            <a:extLst>
              <a:ext uri="{FF2B5EF4-FFF2-40B4-BE49-F238E27FC236}">
                <a16:creationId xmlns:a16="http://schemas.microsoft.com/office/drawing/2014/main" id="{AEAE12FE-88B1-4285-A02D-88A85EE57DDB}"/>
              </a:ext>
            </a:extLst>
          </p:cNvPr>
          <p:cNvSpPr/>
          <p:nvPr/>
        </p:nvSpPr>
        <p:spPr>
          <a:xfrm>
            <a:off x="5787773" y="-457200"/>
            <a:ext cx="1443663" cy="7944455"/>
          </a:xfrm>
          <a:custGeom>
            <a:avLst/>
            <a:gdLst>
              <a:gd name="connsiteX0" fmla="*/ 0 w 1443663"/>
              <a:gd name="connsiteY0" fmla="*/ 0 h 7944455"/>
              <a:gd name="connsiteX1" fmla="*/ 1428750 w 1443663"/>
              <a:gd name="connsiteY1" fmla="*/ 3067050 h 7944455"/>
              <a:gd name="connsiteX2" fmla="*/ 762000 w 1443663"/>
              <a:gd name="connsiteY2" fmla="*/ 6267450 h 7944455"/>
              <a:gd name="connsiteX3" fmla="*/ 1009650 w 1443663"/>
              <a:gd name="connsiteY3" fmla="*/ 7791450 h 7944455"/>
              <a:gd name="connsiteX4" fmla="*/ 1047750 w 1443663"/>
              <a:gd name="connsiteY4" fmla="*/ 7810500 h 7944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3663" h="7944455">
                <a:moveTo>
                  <a:pt x="0" y="0"/>
                </a:moveTo>
                <a:cubicBezTo>
                  <a:pt x="650875" y="1011237"/>
                  <a:pt x="1301750" y="2022475"/>
                  <a:pt x="1428750" y="3067050"/>
                </a:cubicBezTo>
                <a:cubicBezTo>
                  <a:pt x="1555750" y="4111625"/>
                  <a:pt x="831850" y="5480050"/>
                  <a:pt x="762000" y="6267450"/>
                </a:cubicBezTo>
                <a:cubicBezTo>
                  <a:pt x="692150" y="7054850"/>
                  <a:pt x="962025" y="7534275"/>
                  <a:pt x="1009650" y="7791450"/>
                </a:cubicBezTo>
                <a:cubicBezTo>
                  <a:pt x="1057275" y="8048625"/>
                  <a:pt x="1052512" y="7929562"/>
                  <a:pt x="1047750" y="7810500"/>
                </a:cubicBezTo>
              </a:path>
            </a:pathLst>
          </a:custGeom>
          <a:noFill/>
          <a:ln w="190500" cap="rnd">
            <a:solidFill>
              <a:srgbClr val="E6AC22"/>
            </a:solidFill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orma Livre: Forma 11">
            <a:extLst>
              <a:ext uri="{FF2B5EF4-FFF2-40B4-BE49-F238E27FC236}">
                <a16:creationId xmlns:a16="http://schemas.microsoft.com/office/drawing/2014/main" id="{56FC4089-E73F-43A2-962D-D94FA8984725}"/>
              </a:ext>
            </a:extLst>
          </p:cNvPr>
          <p:cNvSpPr/>
          <p:nvPr/>
        </p:nvSpPr>
        <p:spPr>
          <a:xfrm>
            <a:off x="6172026" y="-543229"/>
            <a:ext cx="1443663" cy="7944455"/>
          </a:xfrm>
          <a:custGeom>
            <a:avLst/>
            <a:gdLst>
              <a:gd name="connsiteX0" fmla="*/ 0 w 1443663"/>
              <a:gd name="connsiteY0" fmla="*/ 0 h 7944455"/>
              <a:gd name="connsiteX1" fmla="*/ 1428750 w 1443663"/>
              <a:gd name="connsiteY1" fmla="*/ 3067050 h 7944455"/>
              <a:gd name="connsiteX2" fmla="*/ 762000 w 1443663"/>
              <a:gd name="connsiteY2" fmla="*/ 6267450 h 7944455"/>
              <a:gd name="connsiteX3" fmla="*/ 1009650 w 1443663"/>
              <a:gd name="connsiteY3" fmla="*/ 7791450 h 7944455"/>
              <a:gd name="connsiteX4" fmla="*/ 1047750 w 1443663"/>
              <a:gd name="connsiteY4" fmla="*/ 7810500 h 7944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3663" h="7944455">
                <a:moveTo>
                  <a:pt x="0" y="0"/>
                </a:moveTo>
                <a:cubicBezTo>
                  <a:pt x="650875" y="1011237"/>
                  <a:pt x="1301750" y="2022475"/>
                  <a:pt x="1428750" y="3067050"/>
                </a:cubicBezTo>
                <a:cubicBezTo>
                  <a:pt x="1555750" y="4111625"/>
                  <a:pt x="831850" y="5480050"/>
                  <a:pt x="762000" y="6267450"/>
                </a:cubicBezTo>
                <a:cubicBezTo>
                  <a:pt x="692150" y="7054850"/>
                  <a:pt x="962025" y="7534275"/>
                  <a:pt x="1009650" y="7791450"/>
                </a:cubicBezTo>
                <a:cubicBezTo>
                  <a:pt x="1057275" y="8048625"/>
                  <a:pt x="1052512" y="7929562"/>
                  <a:pt x="1047750" y="7810500"/>
                </a:cubicBezTo>
              </a:path>
            </a:pathLst>
          </a:custGeom>
          <a:noFill/>
          <a:ln w="381000">
            <a:solidFill>
              <a:srgbClr val="E6AC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orma Livre: Forma 12">
            <a:extLst>
              <a:ext uri="{FF2B5EF4-FFF2-40B4-BE49-F238E27FC236}">
                <a16:creationId xmlns:a16="http://schemas.microsoft.com/office/drawing/2014/main" id="{EC1F5B15-6252-4C05-806D-C73E9FF41C82}"/>
              </a:ext>
            </a:extLst>
          </p:cNvPr>
          <p:cNvSpPr/>
          <p:nvPr/>
        </p:nvSpPr>
        <p:spPr>
          <a:xfrm>
            <a:off x="5446982" y="-371171"/>
            <a:ext cx="1443663" cy="7944455"/>
          </a:xfrm>
          <a:custGeom>
            <a:avLst/>
            <a:gdLst>
              <a:gd name="connsiteX0" fmla="*/ 0 w 1443663"/>
              <a:gd name="connsiteY0" fmla="*/ 0 h 7944455"/>
              <a:gd name="connsiteX1" fmla="*/ 1428750 w 1443663"/>
              <a:gd name="connsiteY1" fmla="*/ 3067050 h 7944455"/>
              <a:gd name="connsiteX2" fmla="*/ 762000 w 1443663"/>
              <a:gd name="connsiteY2" fmla="*/ 6267450 h 7944455"/>
              <a:gd name="connsiteX3" fmla="*/ 1009650 w 1443663"/>
              <a:gd name="connsiteY3" fmla="*/ 7791450 h 7944455"/>
              <a:gd name="connsiteX4" fmla="*/ 1047750 w 1443663"/>
              <a:gd name="connsiteY4" fmla="*/ 7810500 h 7944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3663" h="7944455">
                <a:moveTo>
                  <a:pt x="0" y="0"/>
                </a:moveTo>
                <a:cubicBezTo>
                  <a:pt x="650875" y="1011237"/>
                  <a:pt x="1301750" y="2022475"/>
                  <a:pt x="1428750" y="3067050"/>
                </a:cubicBezTo>
                <a:cubicBezTo>
                  <a:pt x="1555750" y="4111625"/>
                  <a:pt x="831850" y="5480050"/>
                  <a:pt x="762000" y="6267450"/>
                </a:cubicBezTo>
                <a:cubicBezTo>
                  <a:pt x="692150" y="7054850"/>
                  <a:pt x="962025" y="7534275"/>
                  <a:pt x="1009650" y="7791450"/>
                </a:cubicBezTo>
                <a:cubicBezTo>
                  <a:pt x="1057275" y="8048625"/>
                  <a:pt x="1052512" y="7929562"/>
                  <a:pt x="1047750" y="7810500"/>
                </a:cubicBezTo>
              </a:path>
            </a:pathLst>
          </a:custGeom>
          <a:noFill/>
          <a:ln w="3810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Imagem 14" descr="Texto, Logotipo&#10;&#10;Descrição gerada automaticamente">
            <a:extLst>
              <a:ext uri="{FF2B5EF4-FFF2-40B4-BE49-F238E27FC236}">
                <a16:creationId xmlns:a16="http://schemas.microsoft.com/office/drawing/2014/main" id="{0AF3777E-F845-4908-B36F-2DE6196C4E1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69004" y="514738"/>
            <a:ext cx="2928835" cy="945573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46BD73C2-28C2-47A3-BC4A-DA355173B30E}"/>
              </a:ext>
            </a:extLst>
          </p:cNvPr>
          <p:cNvSpPr/>
          <p:nvPr/>
        </p:nvSpPr>
        <p:spPr>
          <a:xfrm>
            <a:off x="10299781" y="6004708"/>
            <a:ext cx="14446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pt-BR" altLang="pt-BR" sz="1400" b="1" dirty="0">
                <a:solidFill>
                  <a:srgbClr val="747678"/>
                </a:solidFill>
                <a:latin typeface="Vale Sans" panose="020B0503020204030204" pitchFamily="34" charset="0"/>
              </a:rPr>
              <a:t>Município - </a:t>
            </a:r>
            <a:r>
              <a:rPr lang="pt-BR" altLang="pt-BR" sz="1400" b="1" dirty="0" smtClean="0">
                <a:solidFill>
                  <a:srgbClr val="747678"/>
                </a:solidFill>
                <a:latin typeface="Vale Sans" panose="020B0503020204030204" pitchFamily="34" charset="0"/>
              </a:rPr>
              <a:t>MG</a:t>
            </a:r>
            <a:endParaRPr lang="pt-BR" altLang="pt-BR" sz="1400" b="1" dirty="0">
              <a:solidFill>
                <a:srgbClr val="747678"/>
              </a:solidFill>
              <a:latin typeface="Vale Sans" panose="020B0503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38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0D3BA83-17D1-4F40-9126-6CCE74B0975D}"/>
              </a:ext>
            </a:extLst>
          </p:cNvPr>
          <p:cNvSpPr txBox="1">
            <a:spLocks/>
          </p:cNvSpPr>
          <p:nvPr/>
        </p:nvSpPr>
        <p:spPr bwMode="auto">
          <a:xfrm>
            <a:off x="558800" y="1467854"/>
            <a:ext cx="11056674" cy="371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ts val="1825"/>
              </a:spcBef>
              <a:spcAft>
                <a:spcPct val="0"/>
              </a:spcAft>
              <a:buFont typeface="Arial" panose="020B0604020202020204" pitchFamily="34" charset="0"/>
              <a:defRPr sz="16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SzPct val="120000"/>
            </a:pPr>
            <a:r>
              <a:rPr lang="pt-BR" altLang="pt-BR" sz="2000" dirty="0" smtClean="0">
                <a:latin typeface="Vale Sans" panose="020B0503020204030204" pitchFamily="34" charset="0"/>
                <a:cs typeface="Arial" panose="020B0604020202020204" pitchFamily="34" charset="0"/>
              </a:rPr>
              <a:t>Nome diretora, coordenadora, tempo na gestão</a:t>
            </a:r>
          </a:p>
          <a:p>
            <a:pPr eaLnBrk="1" hangingPunct="1">
              <a:buSzPct val="120000"/>
            </a:pPr>
            <a:r>
              <a:rPr lang="pt-BR" altLang="pt-BR" sz="2000" dirty="0" smtClean="0">
                <a:latin typeface="Vale Sans" panose="020B0503020204030204" pitchFamily="34" charset="0"/>
                <a:cs typeface="Arial" panose="020B0604020202020204" pitchFamily="34" charset="0"/>
              </a:rPr>
              <a:t>Número de estudantes e funcionários</a:t>
            </a:r>
          </a:p>
          <a:p>
            <a:pPr eaLnBrk="1" hangingPunct="1">
              <a:buSzPct val="120000"/>
            </a:pPr>
            <a:r>
              <a:rPr lang="pt-BR" altLang="pt-BR" sz="2000" dirty="0" smtClean="0">
                <a:latin typeface="Vale Sans" panose="020B0503020204030204" pitchFamily="34" charset="0"/>
                <a:cs typeface="Arial" panose="020B0604020202020204" pitchFamily="34" charset="0"/>
              </a:rPr>
              <a:t>Segmentos atendidos</a:t>
            </a:r>
          </a:p>
          <a:p>
            <a:pPr eaLnBrk="1" hangingPunct="1">
              <a:buSzPct val="120000"/>
            </a:pPr>
            <a:r>
              <a:rPr lang="pt-BR" altLang="pt-BR" sz="2000" dirty="0" smtClean="0">
                <a:latin typeface="Vale Sans" panose="020B0503020204030204" pitchFamily="34" charset="0"/>
                <a:cs typeface="Arial" panose="020B0604020202020204" pitchFamily="34" charset="0"/>
              </a:rPr>
              <a:t>Relação com a comunidade</a:t>
            </a:r>
          </a:p>
          <a:p>
            <a:pPr eaLnBrk="1" hangingPunct="1">
              <a:buSzPct val="120000"/>
            </a:pPr>
            <a:r>
              <a:rPr lang="pt-BR" altLang="pt-BR" sz="2000" dirty="0" smtClean="0">
                <a:latin typeface="Vale Sans" panose="020B0503020204030204" pitchFamily="34" charset="0"/>
                <a:cs typeface="Arial" panose="020B0604020202020204" pitchFamily="34" charset="0"/>
              </a:rPr>
              <a:t>Destaques e desafios da gestão</a:t>
            </a:r>
            <a:endParaRPr lang="pt-BR" altLang="pt-BR" sz="2000" dirty="0">
              <a:latin typeface="Vale Sans" panose="020B0503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781DD3-4D2A-4252-816E-4E3EC43834D4}"/>
              </a:ext>
            </a:extLst>
          </p:cNvPr>
          <p:cNvSpPr txBox="1">
            <a:spLocks/>
          </p:cNvSpPr>
          <p:nvPr/>
        </p:nvSpPr>
        <p:spPr>
          <a:xfrm>
            <a:off x="558800" y="566738"/>
            <a:ext cx="11074400" cy="114458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 spc="-150">
                <a:solidFill>
                  <a:srgbClr val="747678"/>
                </a:solidFill>
                <a:latin typeface="Arial"/>
                <a:ea typeface="+mj-ea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107F7B"/>
                </a:solidFill>
                <a:latin typeface="Vale Sans Black" panose="020B0A03020204030204" pitchFamily="34" charset="0"/>
              </a:rPr>
              <a:t>Apresentação</a:t>
            </a:r>
            <a:r>
              <a:rPr lang="en-US" dirty="0" smtClean="0">
                <a:solidFill>
                  <a:srgbClr val="107F7B"/>
                </a:solidFill>
                <a:latin typeface="Vale Sans Black" panose="020B0A03020204030204" pitchFamily="34" charset="0"/>
              </a:rPr>
              <a:t> da </a:t>
            </a:r>
            <a:r>
              <a:rPr lang="en-US" dirty="0" err="1" smtClean="0">
                <a:solidFill>
                  <a:srgbClr val="107F7B"/>
                </a:solidFill>
                <a:latin typeface="Vale Sans Black" panose="020B0A03020204030204" pitchFamily="34" charset="0"/>
              </a:rPr>
              <a:t>escola</a:t>
            </a:r>
            <a:endParaRPr kumimoji="0" lang="en-US" sz="3000" b="1" i="0" u="none" strike="noStrike" kern="1200" cap="none" spc="-150" normalizeH="0" baseline="0" noProof="0" dirty="0">
              <a:ln>
                <a:noFill/>
              </a:ln>
              <a:solidFill>
                <a:srgbClr val="107F7B"/>
              </a:solidFill>
              <a:effectLst/>
              <a:uLnTx/>
              <a:uFillTx/>
              <a:latin typeface="Vale Sans Black" panose="020B0A03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6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0D3BA83-17D1-4F40-9126-6CCE74B0975D}"/>
              </a:ext>
            </a:extLst>
          </p:cNvPr>
          <p:cNvSpPr txBox="1">
            <a:spLocks/>
          </p:cNvSpPr>
          <p:nvPr/>
        </p:nvSpPr>
        <p:spPr bwMode="auto">
          <a:xfrm>
            <a:off x="558800" y="1467854"/>
            <a:ext cx="11056674" cy="371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ts val="1825"/>
              </a:spcBef>
              <a:spcAft>
                <a:spcPct val="0"/>
              </a:spcAft>
              <a:buFont typeface="Arial" panose="020B0604020202020204" pitchFamily="34" charset="0"/>
              <a:defRPr sz="16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SzPct val="120000"/>
            </a:pPr>
            <a:r>
              <a:rPr lang="pt-BR" sz="2000" dirty="0" smtClean="0">
                <a:latin typeface="Vale Sans" panose="020B0503020204030204" pitchFamily="34" charset="0"/>
              </a:rPr>
              <a:t>A proposta deste trabalho de campo </a:t>
            </a:r>
            <a:r>
              <a:rPr lang="pt-BR" sz="2000" dirty="0" smtClean="0">
                <a:latin typeface="Vale Sans" panose="020B0503020204030204" pitchFamily="34" charset="0"/>
              </a:rPr>
              <a:t>consistiu </a:t>
            </a:r>
            <a:r>
              <a:rPr lang="pt-BR" sz="2000" dirty="0" smtClean="0">
                <a:latin typeface="Vale Sans" panose="020B0503020204030204" pitchFamily="34" charset="0"/>
              </a:rPr>
              <a:t>em observar no espaço escolar marcas que revelam as práticas de linguagem e a concepção do trabalho: o que é ensinado, o que os estudantes estão aprendendo e o papel do(a) diretor(a) por trás dessas marcas.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781DD3-4D2A-4252-816E-4E3EC43834D4}"/>
              </a:ext>
            </a:extLst>
          </p:cNvPr>
          <p:cNvSpPr txBox="1">
            <a:spLocks/>
          </p:cNvSpPr>
          <p:nvPr/>
        </p:nvSpPr>
        <p:spPr>
          <a:xfrm>
            <a:off x="558800" y="566738"/>
            <a:ext cx="11074400" cy="114458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 spc="-150">
                <a:solidFill>
                  <a:srgbClr val="747678"/>
                </a:solidFill>
                <a:latin typeface="Arial"/>
                <a:ea typeface="+mj-ea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107F7B"/>
                </a:solidFill>
                <a:latin typeface="Vale Sans Black" panose="020B0A03020204030204" pitchFamily="34" charset="0"/>
              </a:rPr>
              <a:t>Foco</a:t>
            </a:r>
            <a:r>
              <a:rPr lang="en-US" dirty="0" smtClean="0">
                <a:solidFill>
                  <a:srgbClr val="107F7B"/>
                </a:solidFill>
                <a:latin typeface="Vale Sans Black" panose="020B0A03020204030204" pitchFamily="34" charset="0"/>
              </a:rPr>
              <a:t> do </a:t>
            </a:r>
            <a:r>
              <a:rPr lang="en-US" dirty="0" err="1" smtClean="0">
                <a:solidFill>
                  <a:srgbClr val="107F7B"/>
                </a:solidFill>
                <a:latin typeface="Vale Sans Black" panose="020B0A03020204030204" pitchFamily="34" charset="0"/>
              </a:rPr>
              <a:t>trabalho</a:t>
            </a:r>
            <a:r>
              <a:rPr lang="en-US" dirty="0" smtClean="0">
                <a:solidFill>
                  <a:srgbClr val="107F7B"/>
                </a:solidFill>
                <a:latin typeface="Vale Sans Black" panose="020B0A03020204030204" pitchFamily="34" charset="0"/>
              </a:rPr>
              <a:t> de campo – </a:t>
            </a:r>
            <a:r>
              <a:rPr lang="en-US" dirty="0" err="1" smtClean="0">
                <a:solidFill>
                  <a:srgbClr val="107F7B"/>
                </a:solidFill>
                <a:latin typeface="Vale Sans Black" panose="020B0A03020204030204" pitchFamily="34" charset="0"/>
              </a:rPr>
              <a:t>leitura</a:t>
            </a:r>
            <a:r>
              <a:rPr lang="en-US" dirty="0" smtClean="0">
                <a:solidFill>
                  <a:srgbClr val="107F7B"/>
                </a:solidFill>
                <a:latin typeface="Vale Sans Black" panose="020B0A03020204030204" pitchFamily="34" charset="0"/>
              </a:rPr>
              <a:t> do </a:t>
            </a:r>
            <a:r>
              <a:rPr lang="en-US" dirty="0" err="1" smtClean="0">
                <a:solidFill>
                  <a:srgbClr val="107F7B"/>
                </a:solidFill>
                <a:latin typeface="Vale Sans Black" panose="020B0A03020204030204" pitchFamily="34" charset="0"/>
              </a:rPr>
              <a:t>roteiro</a:t>
            </a:r>
            <a:endParaRPr kumimoji="0" lang="en-US" sz="3000" b="1" i="0" u="none" strike="noStrike" kern="1200" cap="none" spc="-150" normalizeH="0" baseline="0" noProof="0" dirty="0">
              <a:ln>
                <a:noFill/>
              </a:ln>
              <a:solidFill>
                <a:srgbClr val="107F7B"/>
              </a:solidFill>
              <a:effectLst/>
              <a:uLnTx/>
              <a:uFillTx/>
              <a:latin typeface="Vale Sans Black" panose="020B0A03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1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0D3BA83-17D1-4F40-9126-6CCE74B0975D}"/>
              </a:ext>
            </a:extLst>
          </p:cNvPr>
          <p:cNvSpPr txBox="1">
            <a:spLocks/>
          </p:cNvSpPr>
          <p:nvPr/>
        </p:nvSpPr>
        <p:spPr bwMode="auto">
          <a:xfrm>
            <a:off x="558800" y="1467854"/>
            <a:ext cx="11056674" cy="371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ts val="1825"/>
              </a:spcBef>
              <a:spcAft>
                <a:spcPct val="0"/>
              </a:spcAft>
              <a:buFont typeface="Arial" panose="020B0604020202020204" pitchFamily="34" charset="0"/>
              <a:defRPr sz="16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SzPct val="120000"/>
            </a:pPr>
            <a:r>
              <a:rPr lang="pt-BR" sz="2000" dirty="0" smtClean="0">
                <a:latin typeface="Vale Sans" panose="020B0503020204030204" pitchFamily="34" charset="0"/>
              </a:rPr>
              <a:t>Escolher até 5 fotos da caminhada que foram significativas para a discussão realizada a seguir.</a:t>
            </a:r>
          </a:p>
          <a:p>
            <a:pPr eaLnBrk="1" hangingPunct="1">
              <a:buSzPct val="120000"/>
            </a:pPr>
            <a:r>
              <a:rPr lang="pt-BR" sz="2000" dirty="0" smtClean="0">
                <a:latin typeface="Vale Sans" panose="020B0503020204030204" pitchFamily="34" charset="0"/>
              </a:rPr>
              <a:t>O que chamou sua atenção?</a:t>
            </a:r>
          </a:p>
          <a:p>
            <a:pPr eaLnBrk="1" hangingPunct="1">
              <a:buSzPct val="120000"/>
            </a:pPr>
            <a:r>
              <a:rPr lang="pt-BR" sz="2000" dirty="0" smtClean="0">
                <a:latin typeface="Vale Sans" panose="020B0503020204030204" pitchFamily="34" charset="0"/>
              </a:rPr>
              <a:t>Por que isso chamou sua atenção?</a:t>
            </a:r>
          </a:p>
          <a:p>
            <a:pPr eaLnBrk="1" hangingPunct="1">
              <a:buSzPct val="120000"/>
            </a:pPr>
            <a:endParaRPr lang="pt-BR" sz="2000" dirty="0" smtClean="0">
              <a:latin typeface="Vale Sans" panose="020B050302020403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781DD3-4D2A-4252-816E-4E3EC43834D4}"/>
              </a:ext>
            </a:extLst>
          </p:cNvPr>
          <p:cNvSpPr txBox="1">
            <a:spLocks/>
          </p:cNvSpPr>
          <p:nvPr/>
        </p:nvSpPr>
        <p:spPr>
          <a:xfrm>
            <a:off x="558800" y="566738"/>
            <a:ext cx="11074400" cy="114458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 spc="-150">
                <a:solidFill>
                  <a:srgbClr val="747678"/>
                </a:solidFill>
                <a:latin typeface="Arial"/>
                <a:ea typeface="+mj-ea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107F7B"/>
                </a:solidFill>
                <a:latin typeface="Vale Sans Black" panose="020B0A03020204030204" pitchFamily="34" charset="0"/>
              </a:rPr>
              <a:t>Fotos</a:t>
            </a:r>
            <a:r>
              <a:rPr lang="en-US" dirty="0" smtClean="0">
                <a:solidFill>
                  <a:srgbClr val="107F7B"/>
                </a:solidFill>
                <a:latin typeface="Vale Sans Black" panose="020B0A03020204030204" pitchFamily="34" charset="0"/>
              </a:rPr>
              <a:t> da </a:t>
            </a:r>
            <a:r>
              <a:rPr lang="en-US" dirty="0" err="1" smtClean="0">
                <a:solidFill>
                  <a:srgbClr val="107F7B"/>
                </a:solidFill>
                <a:latin typeface="Vale Sans Black" panose="020B0A03020204030204" pitchFamily="34" charset="0"/>
              </a:rPr>
              <a:t>caminhada</a:t>
            </a:r>
            <a:endParaRPr kumimoji="0" lang="en-US" sz="3000" b="1" i="0" u="none" strike="noStrike" kern="1200" cap="none" spc="-150" normalizeH="0" baseline="0" noProof="0" dirty="0">
              <a:ln>
                <a:noFill/>
              </a:ln>
              <a:solidFill>
                <a:srgbClr val="107F7B"/>
              </a:solidFill>
              <a:effectLst/>
              <a:uLnTx/>
              <a:uFillTx/>
              <a:latin typeface="Vale Sans Black" panose="020B0A03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00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0D3BA83-17D1-4F40-9126-6CCE74B0975D}"/>
              </a:ext>
            </a:extLst>
          </p:cNvPr>
          <p:cNvSpPr txBox="1">
            <a:spLocks/>
          </p:cNvSpPr>
          <p:nvPr/>
        </p:nvSpPr>
        <p:spPr bwMode="auto">
          <a:xfrm>
            <a:off x="558800" y="1467854"/>
            <a:ext cx="11056674" cy="371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ts val="1825"/>
              </a:spcBef>
              <a:spcAft>
                <a:spcPct val="0"/>
              </a:spcAft>
              <a:buFont typeface="Arial" panose="020B0604020202020204" pitchFamily="34" charset="0"/>
              <a:defRPr sz="16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SzPct val="120000"/>
            </a:pPr>
            <a:r>
              <a:rPr lang="pt-BR" altLang="pt-BR" sz="2400" dirty="0" smtClean="0">
                <a:solidFill>
                  <a:schemeClr val="tx1"/>
                </a:solidFill>
                <a:latin typeface="Vale Sans" panose="020B0503020204030204" pitchFamily="34" charset="0"/>
                <a:cs typeface="Arial" panose="020B0604020202020204" pitchFamily="34" charset="0"/>
              </a:rPr>
              <a:t>O que destacaria?</a:t>
            </a:r>
          </a:p>
          <a:p>
            <a:pPr eaLnBrk="1" hangingPunct="1">
              <a:buSzPct val="120000"/>
            </a:pPr>
            <a:r>
              <a:rPr lang="pt-BR" altLang="pt-BR" sz="2400" dirty="0" smtClean="0">
                <a:solidFill>
                  <a:schemeClr val="tx1"/>
                </a:solidFill>
                <a:latin typeface="Vale Sans" panose="020B0503020204030204" pitchFamily="34" charset="0"/>
                <a:cs typeface="Arial" panose="020B0604020202020204" pitchFamily="34" charset="0"/>
              </a:rPr>
              <a:t>O </a:t>
            </a:r>
            <a:r>
              <a:rPr lang="pt-BR" altLang="pt-BR" sz="2400" dirty="0">
                <a:solidFill>
                  <a:schemeClr val="tx1"/>
                </a:solidFill>
                <a:latin typeface="Vale Sans" panose="020B0503020204030204" pitchFamily="34" charset="0"/>
                <a:cs typeface="Arial" panose="020B0604020202020204" pitchFamily="34" charset="0"/>
              </a:rPr>
              <a:t>que levo desta escola?</a:t>
            </a:r>
          </a:p>
          <a:p>
            <a:pPr eaLnBrk="1" hangingPunct="1">
              <a:buSzPct val="120000"/>
            </a:pPr>
            <a:r>
              <a:rPr lang="pt-BR" altLang="pt-BR" sz="2400" dirty="0">
                <a:solidFill>
                  <a:schemeClr val="tx1"/>
                </a:solidFill>
                <a:latin typeface="Vale Sans" panose="020B0503020204030204" pitchFamily="34" charset="0"/>
                <a:cs typeface="Arial" panose="020B0604020202020204" pitchFamily="34" charset="0"/>
              </a:rPr>
              <a:t>O que deixo para esta escola</a:t>
            </a:r>
            <a:r>
              <a:rPr lang="pt-BR" altLang="pt-BR" sz="2400" dirty="0" smtClean="0">
                <a:solidFill>
                  <a:schemeClr val="tx1"/>
                </a:solidFill>
                <a:latin typeface="Vale Sans" panose="020B0503020204030204" pitchFamily="34" charset="0"/>
                <a:cs typeface="Arial" panose="020B0604020202020204" pitchFamily="34" charset="0"/>
              </a:rPr>
              <a:t>?</a:t>
            </a:r>
          </a:p>
          <a:p>
            <a:pPr eaLnBrk="1" hangingPunct="1">
              <a:buSzPct val="120000"/>
            </a:pPr>
            <a:endParaRPr lang="pt-BR" altLang="pt-BR" sz="2400" dirty="0">
              <a:solidFill>
                <a:schemeClr val="tx1"/>
              </a:solidFill>
              <a:latin typeface="Vale Sans" panose="020B0503020204030204" pitchFamily="34" charset="0"/>
              <a:cs typeface="Arial" panose="020B0604020202020204" pitchFamily="34" charset="0"/>
            </a:endParaRPr>
          </a:p>
          <a:p>
            <a:pPr eaLnBrk="1" hangingPunct="1">
              <a:buSzPct val="120000"/>
            </a:pPr>
            <a:r>
              <a:rPr lang="pt-BR" altLang="pt-BR" sz="2400" dirty="0" smtClean="0">
                <a:solidFill>
                  <a:schemeClr val="tx1"/>
                </a:solidFill>
                <a:latin typeface="Vale Sans" panose="020B0503020204030204" pitchFamily="34" charset="0"/>
                <a:cs typeface="Arial" panose="020B0604020202020204" pitchFamily="34" charset="0"/>
              </a:rPr>
              <a:t>Trazer aqui as principais reflexões que foram feitas a partir da caminhada.</a:t>
            </a:r>
            <a:endParaRPr lang="pt-BR" altLang="pt-BR" sz="2400" dirty="0">
              <a:solidFill>
                <a:schemeClr val="tx1"/>
              </a:solidFill>
              <a:latin typeface="Vale Sans" panose="020B0503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781DD3-4D2A-4252-816E-4E3EC43834D4}"/>
              </a:ext>
            </a:extLst>
          </p:cNvPr>
          <p:cNvSpPr txBox="1">
            <a:spLocks/>
          </p:cNvSpPr>
          <p:nvPr/>
        </p:nvSpPr>
        <p:spPr>
          <a:xfrm>
            <a:off x="558800" y="566738"/>
            <a:ext cx="11074400" cy="114458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 spc="-150">
                <a:solidFill>
                  <a:srgbClr val="747678"/>
                </a:solidFill>
                <a:latin typeface="Arial"/>
                <a:ea typeface="+mj-ea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107F7B"/>
                </a:solidFill>
                <a:latin typeface="Vale Sans Black" panose="020B0A03020204030204" pitchFamily="34" charset="0"/>
              </a:rPr>
              <a:t>Reflexões</a:t>
            </a:r>
            <a:r>
              <a:rPr lang="en-US" dirty="0" smtClean="0">
                <a:solidFill>
                  <a:srgbClr val="107F7B"/>
                </a:solidFill>
                <a:latin typeface="Vale Sans Black" panose="020B0A03020204030204" pitchFamily="34" charset="0"/>
              </a:rPr>
              <a:t> </a:t>
            </a:r>
            <a:r>
              <a:rPr lang="en-US" dirty="0" err="1">
                <a:solidFill>
                  <a:srgbClr val="107F7B"/>
                </a:solidFill>
                <a:latin typeface="Vale Sans Black" panose="020B0A03020204030204" pitchFamily="34" charset="0"/>
              </a:rPr>
              <a:t>após</a:t>
            </a:r>
            <a:r>
              <a:rPr lang="en-US" dirty="0">
                <a:solidFill>
                  <a:srgbClr val="107F7B"/>
                </a:solidFill>
                <a:latin typeface="Vale Sans Black" panose="020B0A03020204030204" pitchFamily="34" charset="0"/>
              </a:rPr>
              <a:t> a </a:t>
            </a:r>
            <a:r>
              <a:rPr lang="en-US" dirty="0" err="1" smtClean="0">
                <a:solidFill>
                  <a:srgbClr val="107F7B"/>
                </a:solidFill>
                <a:latin typeface="Vale Sans Black" panose="020B0A03020204030204" pitchFamily="34" charset="0"/>
              </a:rPr>
              <a:t>caminhada</a:t>
            </a:r>
            <a:r>
              <a:rPr lang="en-US" dirty="0" smtClean="0">
                <a:solidFill>
                  <a:srgbClr val="107F7B"/>
                </a:solidFill>
                <a:latin typeface="Vale Sans Black" panose="020B0A03020204030204" pitchFamily="34" charset="0"/>
              </a:rPr>
              <a:t> - antes</a:t>
            </a:r>
            <a:endParaRPr kumimoji="0" lang="en-US" sz="3000" b="1" i="0" u="none" strike="noStrike" kern="1200" cap="none" spc="-150" normalizeH="0" baseline="0" noProof="0" dirty="0">
              <a:ln>
                <a:noFill/>
              </a:ln>
              <a:solidFill>
                <a:srgbClr val="107F7B"/>
              </a:solidFill>
              <a:effectLst/>
              <a:uLnTx/>
              <a:uFillTx/>
              <a:latin typeface="Vale Sans Black" panose="020B0A03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24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0D3BA83-17D1-4F40-9126-6CCE74B0975D}"/>
              </a:ext>
            </a:extLst>
          </p:cNvPr>
          <p:cNvSpPr txBox="1">
            <a:spLocks/>
          </p:cNvSpPr>
          <p:nvPr/>
        </p:nvSpPr>
        <p:spPr bwMode="auto">
          <a:xfrm>
            <a:off x="558800" y="1467854"/>
            <a:ext cx="11056674" cy="371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algn="l" defTabSz="457200" rtl="0" eaLnBrk="0" fontAlgn="base" hangingPunct="0">
              <a:spcBef>
                <a:spcPts val="1825"/>
              </a:spcBef>
              <a:spcAft>
                <a:spcPct val="0"/>
              </a:spcAft>
              <a:buFont typeface="Arial" panose="020B0604020202020204" pitchFamily="34" charset="0"/>
              <a:defRPr sz="16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SzPct val="120000"/>
            </a:pPr>
            <a:endParaRPr lang="pt-BR" altLang="pt-BR" sz="2400" dirty="0">
              <a:solidFill>
                <a:schemeClr val="tx1"/>
              </a:solidFill>
              <a:latin typeface="Vale Sans" panose="020B0503020204030204" pitchFamily="34" charset="0"/>
              <a:cs typeface="Arial" panose="020B0604020202020204" pitchFamily="34" charset="0"/>
            </a:endParaRPr>
          </a:p>
          <a:p>
            <a:pPr eaLnBrk="1" hangingPunct="1">
              <a:buSzPct val="120000"/>
            </a:pPr>
            <a:r>
              <a:rPr lang="pt-BR" altLang="pt-BR" sz="2400" dirty="0" smtClean="0">
                <a:solidFill>
                  <a:schemeClr val="tx1"/>
                </a:solidFill>
                <a:latin typeface="Vale Sans" panose="020B0503020204030204" pitchFamily="34" charset="0"/>
                <a:cs typeface="Arial" panose="020B0604020202020204" pitchFamily="34" charset="0"/>
              </a:rPr>
              <a:t>Plano de </a:t>
            </a:r>
            <a:r>
              <a:rPr lang="pt-BR" altLang="pt-BR" sz="2400" dirty="0" smtClean="0">
                <a:solidFill>
                  <a:schemeClr val="tx1"/>
                </a:solidFill>
                <a:latin typeface="Vale Sans" panose="020B0503020204030204" pitchFamily="34" charset="0"/>
                <a:cs typeface="Arial" panose="020B0604020202020204" pitchFamily="34" charset="0"/>
              </a:rPr>
              <a:t>ação</a:t>
            </a:r>
          </a:p>
          <a:p>
            <a:pPr eaLnBrk="1" hangingPunct="1">
              <a:buSzPct val="120000"/>
            </a:pPr>
            <a:endParaRPr lang="pt-BR" altLang="pt-BR" sz="2400" dirty="0" smtClean="0">
              <a:solidFill>
                <a:schemeClr val="tx1"/>
              </a:solidFill>
              <a:latin typeface="Vale Sans" panose="020B0503020204030204" pitchFamily="34" charset="0"/>
              <a:cs typeface="Arial" panose="020B0604020202020204" pitchFamily="34" charset="0"/>
            </a:endParaRPr>
          </a:p>
          <a:p>
            <a:pPr eaLnBrk="1" hangingPunct="1">
              <a:buSzPct val="120000"/>
            </a:pPr>
            <a:endParaRPr lang="pt-BR" altLang="pt-BR" sz="2400" dirty="0">
              <a:solidFill>
                <a:schemeClr val="tx1"/>
              </a:solidFill>
              <a:latin typeface="Vale Sans" panose="020B0503020204030204" pitchFamily="34" charset="0"/>
              <a:cs typeface="Arial" panose="020B0604020202020204" pitchFamily="34" charset="0"/>
            </a:endParaRPr>
          </a:p>
          <a:p>
            <a:pPr eaLnBrk="1" hangingPunct="1">
              <a:buSzPct val="120000"/>
            </a:pPr>
            <a:endParaRPr lang="pt-BR" altLang="pt-BR" sz="2400" dirty="0" smtClean="0">
              <a:solidFill>
                <a:schemeClr val="tx1"/>
              </a:solidFill>
              <a:latin typeface="Vale Sans" panose="020B0503020204030204" pitchFamily="34" charset="0"/>
              <a:cs typeface="Arial" panose="020B0604020202020204" pitchFamily="34" charset="0"/>
            </a:endParaRPr>
          </a:p>
          <a:p>
            <a:pPr eaLnBrk="1" hangingPunct="1">
              <a:buSzPct val="120000"/>
            </a:pPr>
            <a:endParaRPr lang="pt-BR" altLang="pt-BR" sz="2400" dirty="0">
              <a:solidFill>
                <a:schemeClr val="tx1"/>
              </a:solidFill>
              <a:latin typeface="Vale Sans" panose="020B0503020204030204" pitchFamily="34" charset="0"/>
              <a:cs typeface="Arial" panose="020B0604020202020204" pitchFamily="34" charset="0"/>
            </a:endParaRPr>
          </a:p>
          <a:p>
            <a:pPr eaLnBrk="1" hangingPunct="1">
              <a:buSzPct val="120000"/>
            </a:pPr>
            <a:endParaRPr lang="pt-BR" altLang="pt-BR" sz="2400" dirty="0" smtClean="0">
              <a:solidFill>
                <a:schemeClr val="tx1"/>
              </a:solidFill>
              <a:latin typeface="Vale Sans" panose="020B0503020204030204" pitchFamily="34" charset="0"/>
              <a:cs typeface="Arial" panose="020B0604020202020204" pitchFamily="34" charset="0"/>
            </a:endParaRPr>
          </a:p>
          <a:p>
            <a:pPr eaLnBrk="1" hangingPunct="1">
              <a:buSzPct val="120000"/>
            </a:pPr>
            <a:r>
              <a:rPr lang="pt-BR" altLang="pt-BR" sz="2400" dirty="0" smtClean="0">
                <a:solidFill>
                  <a:schemeClr val="tx1"/>
                </a:solidFill>
                <a:latin typeface="Vale Sans" panose="020B0503020204030204" pitchFamily="34" charset="0"/>
                <a:cs typeface="Arial" panose="020B0604020202020204" pitchFamily="34" charset="0"/>
              </a:rPr>
              <a:t>Descrever sucintamente como apoiou a diretora na realização deste plano de ação.</a:t>
            </a:r>
            <a:endParaRPr lang="pt-BR" altLang="pt-BR" sz="2400" dirty="0" smtClean="0">
              <a:solidFill>
                <a:schemeClr val="tx1"/>
              </a:solidFill>
              <a:latin typeface="Vale Sans" panose="020B0503020204030204" pitchFamily="34" charset="0"/>
              <a:cs typeface="Arial" panose="020B0604020202020204" pitchFamily="34" charset="0"/>
            </a:endParaRPr>
          </a:p>
          <a:p>
            <a:pPr eaLnBrk="1" hangingPunct="1">
              <a:buSzPct val="120000"/>
            </a:pPr>
            <a:endParaRPr lang="pt-BR" altLang="pt-BR" sz="2400" dirty="0">
              <a:latin typeface="Vale Sans" panose="020B0503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781DD3-4D2A-4252-816E-4E3EC43834D4}"/>
              </a:ext>
            </a:extLst>
          </p:cNvPr>
          <p:cNvSpPr txBox="1">
            <a:spLocks/>
          </p:cNvSpPr>
          <p:nvPr/>
        </p:nvSpPr>
        <p:spPr>
          <a:xfrm>
            <a:off x="558800" y="566738"/>
            <a:ext cx="11074400" cy="114458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 spc="-150">
                <a:solidFill>
                  <a:srgbClr val="747678"/>
                </a:solidFill>
                <a:latin typeface="Arial"/>
                <a:ea typeface="+mj-ea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107F7B"/>
                </a:solidFill>
                <a:latin typeface="Vale Sans Black" panose="020B0A03020204030204" pitchFamily="34" charset="0"/>
              </a:rPr>
              <a:t>Sistematização</a:t>
            </a:r>
            <a:endParaRPr kumimoji="0" lang="en-US" sz="3000" b="1" i="0" u="none" strike="noStrike" kern="1200" cap="none" spc="-150" normalizeH="0" baseline="0" noProof="0" dirty="0">
              <a:ln>
                <a:noFill/>
              </a:ln>
              <a:solidFill>
                <a:srgbClr val="107F7B"/>
              </a:solidFill>
              <a:effectLst/>
              <a:uLnTx/>
              <a:uFillTx/>
              <a:latin typeface="Vale Sans Black" panose="020B0A03020204030204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824440"/>
              </p:ext>
            </p:extLst>
          </p:nvPr>
        </p:nvGraphicFramePr>
        <p:xfrm>
          <a:off x="211909" y="2649466"/>
          <a:ext cx="11750456" cy="13499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0939">
                  <a:extLst>
                    <a:ext uri="{9D8B030D-6E8A-4147-A177-3AD203B41FA5}">
                      <a16:colId xmlns:a16="http://schemas.microsoft.com/office/drawing/2014/main" val="2017482858"/>
                    </a:ext>
                  </a:extLst>
                </a:gridCol>
                <a:gridCol w="2229086">
                  <a:extLst>
                    <a:ext uri="{9D8B030D-6E8A-4147-A177-3AD203B41FA5}">
                      <a16:colId xmlns:a16="http://schemas.microsoft.com/office/drawing/2014/main" val="3466770426"/>
                    </a:ext>
                  </a:extLst>
                </a:gridCol>
                <a:gridCol w="1330597">
                  <a:extLst>
                    <a:ext uri="{9D8B030D-6E8A-4147-A177-3AD203B41FA5}">
                      <a16:colId xmlns:a16="http://schemas.microsoft.com/office/drawing/2014/main" val="2392814372"/>
                    </a:ext>
                  </a:extLst>
                </a:gridCol>
                <a:gridCol w="1327758">
                  <a:extLst>
                    <a:ext uri="{9D8B030D-6E8A-4147-A177-3AD203B41FA5}">
                      <a16:colId xmlns:a16="http://schemas.microsoft.com/office/drawing/2014/main" val="3152076931"/>
                    </a:ext>
                  </a:extLst>
                </a:gridCol>
                <a:gridCol w="1528176">
                  <a:extLst>
                    <a:ext uri="{9D8B030D-6E8A-4147-A177-3AD203B41FA5}">
                      <a16:colId xmlns:a16="http://schemas.microsoft.com/office/drawing/2014/main" val="2612821142"/>
                    </a:ext>
                  </a:extLst>
                </a:gridCol>
                <a:gridCol w="1712982">
                  <a:extLst>
                    <a:ext uri="{9D8B030D-6E8A-4147-A177-3AD203B41FA5}">
                      <a16:colId xmlns:a16="http://schemas.microsoft.com/office/drawing/2014/main" val="3649730292"/>
                    </a:ext>
                  </a:extLst>
                </a:gridCol>
                <a:gridCol w="1324314">
                  <a:extLst>
                    <a:ext uri="{9D8B030D-6E8A-4147-A177-3AD203B41FA5}">
                      <a16:colId xmlns:a16="http://schemas.microsoft.com/office/drawing/2014/main" val="2567767047"/>
                    </a:ext>
                  </a:extLst>
                </a:gridCol>
                <a:gridCol w="1246604">
                  <a:extLst>
                    <a:ext uri="{9D8B030D-6E8A-4147-A177-3AD203B41FA5}">
                      <a16:colId xmlns:a16="http://schemas.microsoft.com/office/drawing/2014/main" val="4022286292"/>
                    </a:ext>
                  </a:extLst>
                </a:gridCol>
              </a:tblGrid>
              <a:tr h="13499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err="1">
                          <a:effectLst/>
                          <a:latin typeface="Vale Sans" panose="020B0503020204030204" pitchFamily="34" charset="0"/>
                        </a:rPr>
                        <a:t>Acão</a:t>
                      </a:r>
                      <a:endParaRPr lang="pt-BR" sz="2000" dirty="0">
                        <a:effectLst/>
                        <a:latin typeface="Vale Sans" panose="020B0503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Vale Sans" panose="020B0503020204030204" pitchFamily="34" charset="0"/>
                        </a:rPr>
                        <a:t>Encaminhamentos</a:t>
                      </a:r>
                      <a:endParaRPr lang="pt-BR" sz="2000" dirty="0">
                        <a:effectLst/>
                        <a:latin typeface="Vale Sans" panose="020B0503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Vale Sans" panose="020B0503020204030204" pitchFamily="34" charset="0"/>
                        </a:rPr>
                        <a:t>Materiais</a:t>
                      </a:r>
                      <a:endParaRPr lang="pt-BR" sz="2000" dirty="0">
                        <a:effectLst/>
                        <a:latin typeface="Vale Sans" panose="020B0503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Vale Sans" panose="020B0503020204030204" pitchFamily="34" charset="0"/>
                        </a:rPr>
                        <a:t>Pessoas envolvidas</a:t>
                      </a:r>
                      <a:endParaRPr lang="pt-BR" sz="2000" dirty="0">
                        <a:effectLst/>
                        <a:latin typeface="Vale Sans" panose="020B0503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Vale Sans" panose="020B0503020204030204" pitchFamily="34" charset="0"/>
                        </a:rPr>
                        <a:t>Responsável</a:t>
                      </a:r>
                      <a:endParaRPr lang="pt-BR" sz="2000" dirty="0">
                        <a:effectLst/>
                        <a:latin typeface="Vale Sans" panose="020B0503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Vale Sans" panose="020B0503020204030204" pitchFamily="34" charset="0"/>
                        </a:rPr>
                        <a:t>Periodicidade</a:t>
                      </a:r>
                      <a:endParaRPr lang="pt-BR" sz="2000" dirty="0">
                        <a:effectLst/>
                        <a:latin typeface="Vale Sans" panose="020B0503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Vale Sans" panose="020B0503020204030204" pitchFamily="34" charset="0"/>
                        </a:rPr>
                        <a:t>Resultado esperado</a:t>
                      </a:r>
                      <a:endParaRPr lang="pt-BR" sz="2000" dirty="0">
                        <a:effectLst/>
                        <a:latin typeface="Vale Sans" panose="020B0503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Vale Sans" panose="020B0503020204030204" pitchFamily="34" charset="0"/>
                        </a:rPr>
                        <a:t>Resultado alcançado</a:t>
                      </a:r>
                      <a:endParaRPr lang="pt-BR" sz="2000" dirty="0">
                        <a:effectLst/>
                        <a:latin typeface="Vale Sans" panose="020B0503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572" marR="62572" marT="0" marB="0"/>
                </a:tc>
                <a:extLst>
                  <a:ext uri="{0D108BD9-81ED-4DB2-BD59-A6C34878D82A}">
                    <a16:rowId xmlns:a16="http://schemas.microsoft.com/office/drawing/2014/main" val="4210539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34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0D3BA83-17D1-4F40-9126-6CCE74B0975D}"/>
              </a:ext>
            </a:extLst>
          </p:cNvPr>
          <p:cNvSpPr txBox="1">
            <a:spLocks/>
          </p:cNvSpPr>
          <p:nvPr/>
        </p:nvSpPr>
        <p:spPr bwMode="auto">
          <a:xfrm>
            <a:off x="558800" y="1467854"/>
            <a:ext cx="11056674" cy="371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ts val="1825"/>
              </a:spcBef>
              <a:spcAft>
                <a:spcPct val="0"/>
              </a:spcAft>
              <a:buFont typeface="Arial" panose="020B0604020202020204" pitchFamily="34" charset="0"/>
              <a:defRPr sz="16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SzPct val="120000"/>
            </a:pPr>
            <a:r>
              <a:rPr lang="pt-BR" sz="2000" dirty="0" smtClean="0">
                <a:latin typeface="Vale Sans" panose="020B0503020204030204" pitchFamily="34" charset="0"/>
              </a:rPr>
              <a:t>Escolher até 5 fotos do depois da intervenção</a:t>
            </a:r>
          </a:p>
          <a:p>
            <a:pPr eaLnBrk="1" hangingPunct="1">
              <a:buSzPct val="120000"/>
            </a:pPr>
            <a:endParaRPr lang="pt-BR" sz="2000" dirty="0" smtClean="0">
              <a:latin typeface="Vale Sans" panose="020B050302020403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781DD3-4D2A-4252-816E-4E3EC43834D4}"/>
              </a:ext>
            </a:extLst>
          </p:cNvPr>
          <p:cNvSpPr txBox="1">
            <a:spLocks/>
          </p:cNvSpPr>
          <p:nvPr/>
        </p:nvSpPr>
        <p:spPr>
          <a:xfrm>
            <a:off x="558800" y="566738"/>
            <a:ext cx="11074400" cy="114458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 spc="-150">
                <a:solidFill>
                  <a:srgbClr val="747678"/>
                </a:solidFill>
                <a:latin typeface="Arial"/>
                <a:ea typeface="+mj-ea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107F7B"/>
                </a:solidFill>
                <a:latin typeface="Vale Sans Black" panose="020B0A03020204030204" pitchFamily="34" charset="0"/>
              </a:rPr>
              <a:t>Fotos</a:t>
            </a:r>
            <a:r>
              <a:rPr lang="en-US" dirty="0" smtClean="0">
                <a:solidFill>
                  <a:srgbClr val="107F7B"/>
                </a:solidFill>
                <a:latin typeface="Vale Sans Black" panose="020B0A03020204030204" pitchFamily="34" charset="0"/>
              </a:rPr>
              <a:t> da </a:t>
            </a:r>
            <a:r>
              <a:rPr lang="en-US" dirty="0" err="1" smtClean="0">
                <a:solidFill>
                  <a:srgbClr val="107F7B"/>
                </a:solidFill>
                <a:latin typeface="Vale Sans Black" panose="020B0A03020204030204" pitchFamily="34" charset="0"/>
              </a:rPr>
              <a:t>caminhada</a:t>
            </a:r>
            <a:r>
              <a:rPr lang="en-US" dirty="0" smtClean="0">
                <a:solidFill>
                  <a:srgbClr val="107F7B"/>
                </a:solidFill>
                <a:latin typeface="Vale Sans Black" panose="020B0A03020204030204" pitchFamily="34" charset="0"/>
              </a:rPr>
              <a:t> - </a:t>
            </a:r>
            <a:r>
              <a:rPr lang="en-US" dirty="0" err="1" smtClean="0">
                <a:solidFill>
                  <a:srgbClr val="107F7B"/>
                </a:solidFill>
                <a:latin typeface="Vale Sans Black" panose="020B0A03020204030204" pitchFamily="34" charset="0"/>
              </a:rPr>
              <a:t>depois</a:t>
            </a:r>
            <a:endParaRPr kumimoji="0" lang="en-US" sz="3000" b="1" i="0" u="none" strike="noStrike" kern="1200" cap="none" spc="-150" normalizeH="0" baseline="0" noProof="0" dirty="0">
              <a:ln>
                <a:noFill/>
              </a:ln>
              <a:solidFill>
                <a:srgbClr val="107F7B"/>
              </a:solidFill>
              <a:effectLst/>
              <a:uLnTx/>
              <a:uFillTx/>
              <a:latin typeface="Vale Sans Black" panose="020B0A03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66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0D3BA83-17D1-4F40-9126-6CCE74B0975D}"/>
              </a:ext>
            </a:extLst>
          </p:cNvPr>
          <p:cNvSpPr txBox="1">
            <a:spLocks/>
          </p:cNvSpPr>
          <p:nvPr/>
        </p:nvSpPr>
        <p:spPr bwMode="auto">
          <a:xfrm>
            <a:off x="558800" y="1467854"/>
            <a:ext cx="11056674" cy="371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ts val="1825"/>
              </a:spcBef>
              <a:spcAft>
                <a:spcPct val="0"/>
              </a:spcAft>
              <a:buFont typeface="Arial" panose="020B0604020202020204" pitchFamily="34" charset="0"/>
              <a:defRPr sz="16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rgbClr val="747678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SzPct val="120000"/>
            </a:pPr>
            <a:endParaRPr lang="pt-BR" sz="2000" dirty="0" smtClean="0">
              <a:latin typeface="Vale Sans" panose="020B050302020403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781DD3-4D2A-4252-816E-4E3EC43834D4}"/>
              </a:ext>
            </a:extLst>
          </p:cNvPr>
          <p:cNvSpPr txBox="1">
            <a:spLocks/>
          </p:cNvSpPr>
          <p:nvPr/>
        </p:nvSpPr>
        <p:spPr>
          <a:xfrm>
            <a:off x="558800" y="566738"/>
            <a:ext cx="11074400" cy="1144587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000" b="1" kern="1200" spc="-150">
                <a:solidFill>
                  <a:srgbClr val="747678"/>
                </a:solidFill>
                <a:latin typeface="Arial"/>
                <a:ea typeface="+mj-ea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47678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107F7B"/>
                </a:solidFill>
                <a:latin typeface="Vale Sans Black" panose="020B0A03020204030204" pitchFamily="34" charset="0"/>
              </a:rPr>
              <a:t>Considerações</a:t>
            </a:r>
            <a:r>
              <a:rPr lang="en-US" dirty="0" smtClean="0">
                <a:solidFill>
                  <a:srgbClr val="107F7B"/>
                </a:solidFill>
                <a:latin typeface="Vale Sans Black" panose="020B0A03020204030204" pitchFamily="34" charset="0"/>
              </a:rPr>
              <a:t> </a:t>
            </a:r>
            <a:r>
              <a:rPr lang="en-US" dirty="0" err="1" smtClean="0">
                <a:solidFill>
                  <a:srgbClr val="107F7B"/>
                </a:solidFill>
                <a:latin typeface="Vale Sans Black" panose="020B0A03020204030204" pitchFamily="34" charset="0"/>
              </a:rPr>
              <a:t>finais</a:t>
            </a:r>
            <a:endParaRPr kumimoji="0" lang="en-US" sz="3000" b="1" i="0" u="none" strike="noStrike" kern="1200" cap="none" spc="-150" normalizeH="0" baseline="0" noProof="0" dirty="0">
              <a:ln>
                <a:noFill/>
              </a:ln>
              <a:solidFill>
                <a:srgbClr val="107F7B"/>
              </a:solidFill>
              <a:effectLst/>
              <a:uLnTx/>
              <a:uFillTx/>
              <a:latin typeface="Vale Sans Black" panose="020B0A03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5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8C44E8F6-27DA-4C88-91FE-47844AEF153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1508" name="Imagem 4" descr="Texto, Logotipo&#10;&#10;Descrição gerada automaticamente">
            <a:extLst>
              <a:ext uri="{FF2B5EF4-FFF2-40B4-BE49-F238E27FC236}">
                <a16:creationId xmlns:a16="http://schemas.microsoft.com/office/drawing/2014/main" id="{CA4AB729-F6C2-4444-930C-7704D29F3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736" y="2907686"/>
            <a:ext cx="3227754" cy="1042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FA0C5219-ABD3-4BE5-9404-266AF00B0890}"/>
              </a:ext>
            </a:extLst>
          </p:cNvPr>
          <p:cNvSpPr txBox="1"/>
          <p:nvPr/>
        </p:nvSpPr>
        <p:spPr>
          <a:xfrm>
            <a:off x="7760696" y="2268415"/>
            <a:ext cx="8418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solidFill>
                  <a:schemeClr val="bg1">
                    <a:lumMod val="50000"/>
                  </a:schemeClr>
                </a:solidFill>
              </a:rPr>
              <a:t>INICIATIVA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EFF3D25-EC27-4AAC-B04E-1ED034751C59}"/>
              </a:ext>
            </a:extLst>
          </p:cNvPr>
          <p:cNvSpPr txBox="1"/>
          <p:nvPr/>
        </p:nvSpPr>
        <p:spPr>
          <a:xfrm>
            <a:off x="3114693" y="2268415"/>
            <a:ext cx="8052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solidFill>
                  <a:schemeClr val="bg1">
                    <a:lumMod val="50000"/>
                  </a:schemeClr>
                </a:solidFill>
              </a:rPr>
              <a:t>PARCEIRO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7497C51-3E79-4765-9603-BE16CDD23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688118" y="2391382"/>
            <a:ext cx="3658434" cy="207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467E5792BD2C46A4DEE73301ABD4C7" ma:contentTypeVersion="14" ma:contentTypeDescription="Create a new document." ma:contentTypeScope="" ma:versionID="f7d2d87b30a9ddb1acfd1ddca3a50364">
  <xsd:schema xmlns:xsd="http://www.w3.org/2001/XMLSchema" xmlns:xs="http://www.w3.org/2001/XMLSchema" xmlns:p="http://schemas.microsoft.com/office/2006/metadata/properties" xmlns:ns1="http://schemas.microsoft.com/sharepoint/v3" xmlns:ns3="9fb525b1-7bd9-4eb8-a6a2-c3b62a32eb47" xmlns:ns4="9f10448a-62ef-4eee-8806-5291fe9b7f14" targetNamespace="http://schemas.microsoft.com/office/2006/metadata/properties" ma:root="true" ma:fieldsID="be79f1451c5ae5538cf94cf27aeeb47c" ns1:_="" ns3:_="" ns4:_="">
    <xsd:import namespace="http://schemas.microsoft.com/sharepoint/v3"/>
    <xsd:import namespace="9fb525b1-7bd9-4eb8-a6a2-c3b62a32eb47"/>
    <xsd:import namespace="9f10448a-62ef-4eee-8806-5291fe9b7f1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1:_ip_UnifiedCompliancePolicyProperties" minOccurs="0"/>
                <xsd:element ref="ns1:_ip_UnifiedCompliancePolicyUIAction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b525b1-7bd9-4eb8-a6a2-c3b62a32eb4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10448a-62ef-4eee-8806-5291fe9b7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0B8BD7-FE51-46E7-A7C1-1A4EC54854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fb525b1-7bd9-4eb8-a6a2-c3b62a32eb47"/>
    <ds:schemaRef ds:uri="9f10448a-62ef-4eee-8806-5291fe9b7f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AE30B43-2AB1-421C-AA73-02C4E0C77966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sharepoint/v3"/>
    <ds:schemaRef ds:uri="9fb525b1-7bd9-4eb8-a6a2-c3b62a32eb47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9f10448a-62ef-4eee-8806-5291fe9b7f14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9C69491-A529-41BA-ACDD-3C7EE0711A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20558</TotalTime>
  <Words>204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Vale Sans</vt:lpstr>
      <vt:lpstr>Vale Sans Black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bruno.coelho.queiroz@vale.com</dc:creator>
  <cp:lastModifiedBy>Maria Paula Twiaschor</cp:lastModifiedBy>
  <cp:revision>350</cp:revision>
  <cp:lastPrinted>2021-05-04T21:39:46Z</cp:lastPrinted>
  <dcterms:created xsi:type="dcterms:W3CDTF">2021-02-10T12:29:23Z</dcterms:created>
  <dcterms:modified xsi:type="dcterms:W3CDTF">2025-03-25T17:38:31Z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0x01010075467E5792BD2C46A4DEE73301ABD4C7</vt:lpwstr>
  </property>
</Properties>
</file>