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147375758" r:id="rId2"/>
    <p:sldId id="2147375734" r:id="rId3"/>
    <p:sldId id="2147375720" r:id="rId4"/>
    <p:sldId id="2147375804" r:id="rId5"/>
    <p:sldId id="2147375805" r:id="rId6"/>
    <p:sldId id="2147375723" r:id="rId7"/>
    <p:sldId id="2147375962" r:id="rId8"/>
    <p:sldId id="2147375963" r:id="rId9"/>
    <p:sldId id="2147375956" r:id="rId10"/>
    <p:sldId id="2147375968" r:id="rId11"/>
    <p:sldId id="2147375969" r:id="rId12"/>
    <p:sldId id="2147375965" r:id="rId13"/>
    <p:sldId id="2147375966" r:id="rId14"/>
    <p:sldId id="2147375967" r:id="rId15"/>
    <p:sldId id="2147375957" r:id="rId16"/>
    <p:sldId id="2147375959" r:id="rId17"/>
    <p:sldId id="2147375772" r:id="rId18"/>
    <p:sldId id="2147375609" r:id="rId19"/>
    <p:sldId id="2147375970" r:id="rId20"/>
    <p:sldId id="2147375808" r:id="rId21"/>
    <p:sldId id="273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9A69E-83C2-426F-9C64-4FA72DADCB0A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621EC-8051-4C0B-AE2C-B3CE36D033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8122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9E4E8B98-223B-5C36-E35B-26325CDDA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3032FBFC-78F9-3E59-F42A-9EDB72EB6F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88" name="Google Shape;88;p1:notes">
            <a:extLst>
              <a:ext uri="{FF2B5EF4-FFF2-40B4-BE49-F238E27FC236}">
                <a16:creationId xmlns:a16="http://schemas.microsoft.com/office/drawing/2014/main" id="{C79F86FB-D791-F139-9DA5-19B3D268A6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799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77930-D69C-DCE5-004E-670B0C32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3E14DF-B2CA-3EE5-0C71-76BC95C75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AE1383D-7332-5D5C-A3A3-B64294FC8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E61285-F91D-CD15-1EEE-C1A74733B1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15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4395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35F8-C113-D179-9683-205386E5C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FB3A2F-41FE-8E92-0673-3925EEE0C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D53139-2742-EFC0-3A33-21D21D4A1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2BE43B4-1981-901F-31A4-CA485B99C9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16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737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17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330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18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260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33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9152F-D6C0-C299-52A8-82E61BF5B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CFA7603-E6DD-7007-6348-2FCBF398FD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A6EBAA-E3C9-52C8-542E-16B49693B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0AD693-9C34-34A8-B80B-7D1DD1AEC4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73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D148-3DD1-77FD-3D5C-757F653F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A3960B-1B6B-484A-98D6-784B38FC5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AC26C0-6EE3-ADD8-B790-DDD160D1D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A48502-BA4D-77BF-5D2B-125DBBC33A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100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899D-28B1-E9CA-ED36-DAC7C352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92493A-0B22-06D0-94DB-B28BD1322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559628-2EAA-9D48-09C8-94159CB06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10BF91-8185-401F-6F3A-93AD292A4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9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183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4E30-3D15-3E3A-5CF2-8268472B6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8D9BC81-5E21-9131-656C-4DF477FDD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3411CC9-86FE-AE84-7616-DC0A8A522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DF3A91-0C59-968B-F728-C1A1FCA3E7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8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EFADC-2A9E-71BE-F7BE-52292A6B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2F7C5F8-9635-1F53-D5C7-3270152F9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070504-624A-8760-B9B5-3FD4A2F86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B54D43-E28B-9C08-80EE-531359591B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83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D148-3DD1-77FD-3D5C-757F653F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A3960B-1B6B-484A-98D6-784B38FC5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AC26C0-6EE3-ADD8-B790-DDD160D1D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A48502-BA4D-77BF-5D2B-125DBBC33A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13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100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0899D-28B1-E9CA-ED36-DAC7C3521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92493A-0B22-06D0-94DB-B28BD1322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559628-2EAA-9D48-09C8-94159CB06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10BF91-8185-401F-6F3A-93AD292A4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pt-BR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14</a:t>
            </a:fld>
            <a:endParaRPr lang="pt-BR" sz="13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18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0E27A-385A-C998-355F-5309E36D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15FEEDD-512A-CD97-B70F-CCAE0284F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9372783-23B6-590C-0277-96E48D82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D6CC78-0A1D-7B78-AEFA-D8296EBC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0A7C9F-0DF7-CCBF-FC88-54A32BB8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78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78092-CC47-F5F4-4D9E-10A453AB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3D74665-84BB-41ED-BEC7-CEDC84D3B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35B73C3-7B4D-254F-BD98-2337BC2C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708F82-B573-C907-B847-B055AC82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E504C1-0EC8-4709-EF45-C8AA81D0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27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0787E3-D8B9-165C-6857-45480EC8DA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A825D2-62FC-0C1C-B7AE-E1CC10221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1FCC2A-DD23-FD0D-51B8-3C04D53D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28CE1F-25F3-E0B9-8074-EB37AE84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D395362-7D08-5DCF-2876-F3B6870A7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16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2919939-82FE-1871-924E-66E407BD6CED}"/>
              </a:ext>
            </a:extLst>
          </p:cNvPr>
          <p:cNvGrpSpPr/>
          <p:nvPr userDrawn="1"/>
        </p:nvGrpSpPr>
        <p:grpSpPr>
          <a:xfrm>
            <a:off x="0" y="6061602"/>
            <a:ext cx="12192000" cy="796398"/>
            <a:chOff x="0" y="6061602"/>
            <a:chExt cx="12192000" cy="7963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F8075-67F3-7637-7C30-868A73A8E49F}"/>
                </a:ext>
              </a:extLst>
            </p:cNvPr>
            <p:cNvSpPr/>
            <p:nvPr/>
          </p:nvSpPr>
          <p:spPr>
            <a:xfrm>
              <a:off x="0" y="6298330"/>
              <a:ext cx="12192000" cy="559670"/>
            </a:xfrm>
            <a:prstGeom prst="rect">
              <a:avLst/>
            </a:prstGeom>
            <a:solidFill>
              <a:srgbClr val="009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 descr="A green circle with a black background&#10;&#10;Description automatically generated">
              <a:extLst>
                <a:ext uri="{FF2B5EF4-FFF2-40B4-BE49-F238E27FC236}">
                  <a16:creationId xmlns:a16="http://schemas.microsoft.com/office/drawing/2014/main" id="{828B8FE7-CED7-F806-9846-62247D486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17318" y="6061602"/>
              <a:ext cx="671540" cy="71966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1F7A62-7796-7E34-E997-24247F982DE4}"/>
                </a:ext>
              </a:extLst>
            </p:cNvPr>
            <p:cNvSpPr txBox="1"/>
            <p:nvPr/>
          </p:nvSpPr>
          <p:spPr>
            <a:xfrm>
              <a:off x="348342" y="6353470"/>
              <a:ext cx="6096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400" b="1" dirty="0">
                <a:solidFill>
                  <a:schemeClr val="bg1"/>
                </a:solidFill>
                <a:latin typeface="Vale Sans Light" panose="020B0403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9928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7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D3A012-D48D-26AE-C300-53643F086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14EBBF-7FC0-4C04-4195-490613682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9A10E2-8470-D50F-174F-396B23CD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5EAFE2-DDED-97AC-64D8-81AE0959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8357C3-9DD9-2528-45C7-E3DCBB02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25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DCC1F-6B0D-F302-8881-307628908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1AC77A-965C-9AAC-9B88-1087D5BF3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3A201B-B406-B759-30CA-0C0A299C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7BA663-8F33-ABE4-60B9-49F1283FB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E68B792-CFA0-5C73-9164-8D8A1170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53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92D0D-AE59-A1EB-8882-86C05774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E6FAA6-F216-AF9B-22EE-3BAF0C244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20A22E0-C206-315C-DF87-12A5892E8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0505E8-C6DE-B783-8583-AA8B0078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2365C3-10E7-5E60-10FA-BF9F3B72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3BB1CED-669C-36D7-1291-42010EB3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1162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87A21A-7875-34D4-751E-64B4F521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A52262-8CA7-8235-BC9E-9B86B9EA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DFAC977-3AAE-58F6-0EB9-023232FC1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4AFD88-71A5-333F-AE6E-F550E1390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B72BC3E-0F11-1E9E-3872-F4CE921637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A825A69-EA80-7358-28B9-7393EEDC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876488A-ABF4-9BAF-8D1A-5DDFC4853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D371247-F232-EDCE-E937-A82A46F1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2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185D2-9326-8709-4708-AB512F87A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3B82EAB-97E7-A4BA-AF6C-46321B46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E666C6D-4DA1-47C1-DC76-BC7A6F01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3F2B7B7-F5CD-B9B8-63DA-6C60EBFA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03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4D97D8-2574-EA31-AE96-442655B5D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78FF75-B627-83D5-86E9-A8FC3579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ACA0FC-DAEF-BF75-8B26-0FD7FF85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929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5910F-5931-E022-DB24-0405D3B8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4BB740-9746-5F8D-915A-53487ADF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C937BB-CD23-371C-8507-BE08D0174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BE3D10-BE05-1CBE-2CC3-EE78C430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84B348-C4FA-E051-D8CF-E26AA09B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D1ABD8-582D-2514-B714-15E57BDC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99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ADF871-85A6-AFBD-5001-29B0A659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599CE0F-6205-D3BC-37E4-30A918D23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A23A4FF-F145-1ED9-10A2-8384D1EAB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CC4937B-00D5-98AD-F703-FDF3F4A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5BB3FB-9E1D-4332-AD79-8C049E32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45E76F-B32E-248C-E9FD-78C6E8BE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5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7E35F3F-B6E5-491C-35B4-929BAE6B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95D46F-2543-6CFB-803B-12AFF84B4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3A619B-4214-987A-E47A-CA4135DAF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4DC93C-CB41-4D70-8752-4A37135C8456}" type="datetimeFigureOut">
              <a:rPr lang="pt-BR" smtClean="0"/>
              <a:t>02/07/2025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9FF217-683A-186E-3D9F-82F275D69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993981-48C1-38C9-4A6D-A077E7485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A0E29B-01F7-451F-BB7F-071F1148EF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373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bientesvirtuais.com.br/App_Form/Form_List/bit.ly/av-trilhos-2025" TargetMode="External"/><Relationship Id="rId2" Type="http://schemas.openxmlformats.org/officeDocument/2006/relationships/hyperlink" Target="https://forms.gle/1JdE2DEe6X6ZD36p6" TargetMode="Externa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lube.taglivros.com/collab-clube-bookste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48FD6418-0A9F-204C-9AD0-E4A7C066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BE42D8-175D-0688-40DD-04A9B6A55B07}"/>
              </a:ext>
            </a:extLst>
          </p:cNvPr>
          <p:cNvSpPr/>
          <p:nvPr/>
        </p:nvSpPr>
        <p:spPr>
          <a:xfrm>
            <a:off x="-33453" y="0"/>
            <a:ext cx="12244940" cy="6858000"/>
          </a:xfrm>
          <a:prstGeom prst="rect">
            <a:avLst/>
          </a:prstGeom>
          <a:solidFill>
            <a:srgbClr val="00B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BFA78C-8DCC-7C68-73AB-EE392D3D88B6}"/>
              </a:ext>
            </a:extLst>
          </p:cNvPr>
          <p:cNvSpPr/>
          <p:nvPr/>
        </p:nvSpPr>
        <p:spPr>
          <a:xfrm>
            <a:off x="-61359" y="8851"/>
            <a:ext cx="12353692" cy="2513117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501D2-9AD0-3162-0215-AAF8EEA054F0}"/>
              </a:ext>
            </a:extLst>
          </p:cNvPr>
          <p:cNvSpPr/>
          <p:nvPr/>
        </p:nvSpPr>
        <p:spPr>
          <a:xfrm>
            <a:off x="-61359" y="2281877"/>
            <a:ext cx="12353692" cy="2086313"/>
          </a:xfrm>
          <a:prstGeom prst="rect">
            <a:avLst/>
          </a:prstGeom>
          <a:solidFill>
            <a:srgbClr val="F68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" name="Picture 19" descr="A green circle with a black background&#10;&#10;Description automatically generated">
            <a:extLst>
              <a:ext uri="{FF2B5EF4-FFF2-40B4-BE49-F238E27FC236}">
                <a16:creationId xmlns:a16="http://schemas.microsoft.com/office/drawing/2014/main" id="{325C88C8-D9E6-DC42-87B2-B231B992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613" y="435620"/>
            <a:ext cx="6548387" cy="654838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118E86E-722C-A9A0-700F-C820330A9EA3}"/>
              </a:ext>
            </a:extLst>
          </p:cNvPr>
          <p:cNvSpPr txBox="1"/>
          <p:nvPr/>
        </p:nvSpPr>
        <p:spPr>
          <a:xfrm>
            <a:off x="66953" y="2509318"/>
            <a:ext cx="5576660" cy="1676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00"/>
              </a:lnSpc>
            </a:pPr>
            <a:r>
              <a:rPr lang="pt-BR" sz="36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Encontro online - Ciclo 2 Gestão Educacional</a:t>
            </a:r>
          </a:p>
          <a:p>
            <a:pPr algn="ctr">
              <a:lnSpc>
                <a:spcPts val="4300"/>
              </a:lnSpc>
            </a:pPr>
            <a:r>
              <a:rPr lang="pt-BR" sz="2000" b="1" dirty="0">
                <a:solidFill>
                  <a:schemeClr val="bg1"/>
                </a:solidFill>
                <a:latin typeface="Vale Sans Black" panose="020B0A03020204030204" pitchFamily="34" charset="0"/>
              </a:rPr>
              <a:t>Itaguaí – 02/07/2025</a:t>
            </a:r>
          </a:p>
        </p:txBody>
      </p:sp>
      <p:pic>
        <p:nvPicPr>
          <p:cNvPr id="24" name="Picture 23" descr="A child reading a book&#10;&#10;Description automatically generated">
            <a:extLst>
              <a:ext uri="{FF2B5EF4-FFF2-40B4-BE49-F238E27FC236}">
                <a16:creationId xmlns:a16="http://schemas.microsoft.com/office/drawing/2014/main" id="{8A6C855E-4121-4895-E4D7-12E036C394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5" t="12245" r="21759" b="6691"/>
          <a:stretch/>
        </p:blipFill>
        <p:spPr>
          <a:xfrm>
            <a:off x="7124011" y="1928071"/>
            <a:ext cx="2641059" cy="2693608"/>
          </a:xfrm>
          <a:prstGeom prst="ellipse">
            <a:avLst/>
          </a:prstGeom>
        </p:spPr>
      </p:pic>
      <p:pic>
        <p:nvPicPr>
          <p:cNvPr id="26" name="Picture 25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6033241B-B44C-F16A-3308-980398659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52" y="752661"/>
            <a:ext cx="3174681" cy="757274"/>
          </a:xfrm>
          <a:prstGeom prst="rect">
            <a:avLst/>
          </a:prstGeom>
        </p:spPr>
      </p:pic>
      <p:pic>
        <p:nvPicPr>
          <p:cNvPr id="8" name="Picture 7" descr="A logo with white circles and white text&#10;&#10;Description automatically generated">
            <a:extLst>
              <a:ext uri="{FF2B5EF4-FFF2-40B4-BE49-F238E27FC236}">
                <a16:creationId xmlns:a16="http://schemas.microsoft.com/office/drawing/2014/main" id="{6344E3DA-72B8-F969-B30F-C311CC40D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603" y="5374665"/>
            <a:ext cx="2225037" cy="12612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985175-1C18-76F9-BBAE-7FB343A6C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3101" y="5694446"/>
            <a:ext cx="1679647" cy="5381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580B50B-A423-BDE2-EF75-CA7067236B98}"/>
              </a:ext>
            </a:extLst>
          </p:cNvPr>
          <p:cNvGrpSpPr/>
          <p:nvPr/>
        </p:nvGrpSpPr>
        <p:grpSpPr>
          <a:xfrm flipV="1">
            <a:off x="-33453" y="6513288"/>
            <a:ext cx="12355551" cy="689917"/>
            <a:chOff x="0" y="4348975"/>
            <a:chExt cx="12772004" cy="5241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359822-8C34-40E2-BE09-155019F6B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5DC4D3-C07E-D06D-A01F-54922B2A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89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FFBDF-618C-8057-C110-55109042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BBA9138-F79B-D64C-DF31-9D0A0D5F7EFE}"/>
              </a:ext>
            </a:extLst>
          </p:cNvPr>
          <p:cNvSpPr/>
          <p:nvPr/>
        </p:nvSpPr>
        <p:spPr>
          <a:xfrm>
            <a:off x="4403453" y="2989497"/>
            <a:ext cx="2853095" cy="1262998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E85CA87-E682-4595-53C3-48ACF82E1D65}"/>
              </a:ext>
            </a:extLst>
          </p:cNvPr>
          <p:cNvSpPr/>
          <p:nvPr/>
        </p:nvSpPr>
        <p:spPr>
          <a:xfrm>
            <a:off x="767402" y="2926851"/>
            <a:ext cx="2853095" cy="1340316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9336793-DD41-1BBF-610D-E57D7FD5190F}"/>
              </a:ext>
            </a:extLst>
          </p:cNvPr>
          <p:cNvSpPr/>
          <p:nvPr/>
        </p:nvSpPr>
        <p:spPr>
          <a:xfrm>
            <a:off x="4403452" y="1210812"/>
            <a:ext cx="2977061" cy="1521151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142D1B6-DB3C-510C-C9FF-49CD98F226CC}"/>
              </a:ext>
            </a:extLst>
          </p:cNvPr>
          <p:cNvSpPr/>
          <p:nvPr/>
        </p:nvSpPr>
        <p:spPr>
          <a:xfrm>
            <a:off x="765232" y="1188178"/>
            <a:ext cx="2855265" cy="1332020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DAF49E-3D6B-E7A4-7867-CB5AB01A9D50}"/>
              </a:ext>
            </a:extLst>
          </p:cNvPr>
          <p:cNvSpPr txBox="1"/>
          <p:nvPr/>
        </p:nvSpPr>
        <p:spPr>
          <a:xfrm>
            <a:off x="834371" y="1290861"/>
            <a:ext cx="26483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FFC000"/>
                </a:solidFill>
                <a:latin typeface="Vale Sans" panose="020B0503020204030204"/>
              </a:rPr>
              <a:t>Empatia</a:t>
            </a:r>
            <a:endParaRPr lang="pt-BR" sz="1600" dirty="0">
              <a:solidFill>
                <a:srgbClr val="FFC000"/>
              </a:solidFill>
              <a:latin typeface="Vale Sans"/>
            </a:endParaRPr>
          </a:p>
          <a:p>
            <a:pPr algn="ctr" fontAlgn="ctr"/>
            <a:r>
              <a:rPr lang="pt-BR" sz="1600" dirty="0">
                <a:solidFill>
                  <a:srgbClr val="FFC000"/>
                </a:solidFill>
                <a:latin typeface="Vale Sans"/>
              </a:rPr>
              <a:t>Demonstrar empatia e compreensão, mesmo diante de opiniões divergentes. 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1F84E84-91ED-4A63-9144-0A9028104676}"/>
              </a:ext>
            </a:extLst>
          </p:cNvPr>
          <p:cNvSpPr txBox="1">
            <a:spLocks/>
          </p:cNvSpPr>
          <p:nvPr/>
        </p:nvSpPr>
        <p:spPr>
          <a:xfrm>
            <a:off x="203050" y="190431"/>
            <a:ext cx="9883775" cy="64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Por que a secretaria deve escutar os diretores?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86E84A4-ED37-8AA4-0E7E-6DECF5AE97EF}"/>
              </a:ext>
            </a:extLst>
          </p:cNvPr>
          <p:cNvSpPr txBox="1"/>
          <p:nvPr/>
        </p:nvSpPr>
        <p:spPr>
          <a:xfrm>
            <a:off x="4403452" y="3025397"/>
            <a:ext cx="2853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Vale Sans"/>
              </a:rPr>
              <a:t>Vulnerabilidade</a:t>
            </a:r>
            <a:endParaRPr lang="pt-BR" sz="1600" dirty="0">
              <a:solidFill>
                <a:srgbClr val="FF0000"/>
              </a:solidFill>
              <a:latin typeface="Vale Sans"/>
            </a:endParaRPr>
          </a:p>
          <a:p>
            <a:pPr algn="ctr" fontAlgn="ctr"/>
            <a:r>
              <a:rPr lang="pt-BR" sz="1600" dirty="0">
                <a:solidFill>
                  <a:srgbClr val="FF0000"/>
                </a:solidFill>
                <a:latin typeface="Vale Sans"/>
              </a:rPr>
              <a:t>Reconhecer que nem sempre se tem todas as respostas e estar disposto a aprender com os outros.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E3AF85-8BB6-1FC3-9DE5-6C243528DF88}"/>
              </a:ext>
            </a:extLst>
          </p:cNvPr>
          <p:cNvSpPr txBox="1"/>
          <p:nvPr/>
        </p:nvSpPr>
        <p:spPr>
          <a:xfrm>
            <a:off x="730905" y="2909925"/>
            <a:ext cx="2956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accent3"/>
                </a:solidFill>
                <a:latin typeface="Vale Sans" panose="020B0503020204030204"/>
              </a:rPr>
              <a:t>Comunicação</a:t>
            </a:r>
            <a:endParaRPr lang="pt-BR" sz="1600" dirty="0">
              <a:solidFill>
                <a:schemeClr val="accent3"/>
              </a:solidFill>
              <a:latin typeface="Vale Sans"/>
            </a:endParaRPr>
          </a:p>
          <a:p>
            <a:pPr algn="ctr" fontAlgn="ctr"/>
            <a:r>
              <a:rPr lang="pt-BR" sz="1600" dirty="0">
                <a:solidFill>
                  <a:schemeClr val="accent3"/>
                </a:solidFill>
                <a:latin typeface="Vale Sans"/>
              </a:rPr>
              <a:t>Utilizar a comunicação clara e transparente para que todos se sintam ouvidos e compreendidos. 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B47787D-A54E-D117-3421-0B1E2016FCDC}"/>
              </a:ext>
            </a:extLst>
          </p:cNvPr>
          <p:cNvSpPr txBox="1"/>
          <p:nvPr/>
        </p:nvSpPr>
        <p:spPr>
          <a:xfrm>
            <a:off x="4332694" y="1261997"/>
            <a:ext cx="31185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FF0000"/>
                </a:solidFill>
                <a:latin typeface="Vale Sans"/>
              </a:rPr>
              <a:t>Acolhimento</a:t>
            </a:r>
            <a:endParaRPr lang="pt-BR" sz="1600" dirty="0">
              <a:solidFill>
                <a:srgbClr val="FF0000"/>
              </a:solidFill>
              <a:latin typeface="Vale Sans"/>
            </a:endParaRPr>
          </a:p>
          <a:p>
            <a:pPr algn="ctr"/>
            <a:r>
              <a:rPr lang="pt-BR" sz="1600" dirty="0">
                <a:solidFill>
                  <a:srgbClr val="FF0000"/>
                </a:solidFill>
                <a:latin typeface="Vale Sans"/>
              </a:rPr>
              <a:t>Criar um ambiente onde os diretores se sintam à vontade para compartilhar suas preocupações e desafios.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E370E86B-8143-7789-E72C-F10C99D8A705}"/>
              </a:ext>
            </a:extLst>
          </p:cNvPr>
          <p:cNvSpPr/>
          <p:nvPr/>
        </p:nvSpPr>
        <p:spPr>
          <a:xfrm>
            <a:off x="834371" y="4627401"/>
            <a:ext cx="2853095" cy="128979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A4AA7B8-E5BD-1AA6-E6EE-CD1C55BBE410}"/>
              </a:ext>
            </a:extLst>
          </p:cNvPr>
          <p:cNvSpPr txBox="1"/>
          <p:nvPr/>
        </p:nvSpPr>
        <p:spPr>
          <a:xfrm>
            <a:off x="730905" y="4703162"/>
            <a:ext cx="3002267" cy="115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pt-BR" sz="1600" b="1" i="0" dirty="0">
                <a:solidFill>
                  <a:schemeClr val="accent3"/>
                </a:solidFill>
                <a:effectLst/>
                <a:latin typeface="Vale Sans" panose="020B0503020204030204"/>
              </a:rPr>
              <a:t>Fortalecimento da gestão</a:t>
            </a:r>
            <a:endParaRPr lang="pt-BR" sz="1600" b="0" i="0" dirty="0">
              <a:solidFill>
                <a:schemeClr val="accent3"/>
              </a:solidFill>
              <a:effectLst/>
              <a:latin typeface="Vale Sans" panose="020B0503020204030204"/>
            </a:endParaRPr>
          </a:p>
          <a:p>
            <a:pPr algn="ctr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pt-BR" sz="1600" b="0" i="0" dirty="0">
                <a:solidFill>
                  <a:schemeClr val="accent3"/>
                </a:solidFill>
                <a:effectLst/>
                <a:latin typeface="Vale Sans" panose="020B0503020204030204"/>
              </a:rPr>
              <a:t>A escuta ativa fortalece a gestão democrática e a participação de todos. 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7AABDA98-E5EE-BD06-E356-2F398B801F9E}"/>
              </a:ext>
            </a:extLst>
          </p:cNvPr>
          <p:cNvSpPr/>
          <p:nvPr/>
        </p:nvSpPr>
        <p:spPr>
          <a:xfrm>
            <a:off x="4320170" y="4490057"/>
            <a:ext cx="2853094" cy="132343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FA1B2C8-85B8-E4C2-557A-2B4F01F6C516}"/>
              </a:ext>
            </a:extLst>
          </p:cNvPr>
          <p:cNvSpPr txBox="1"/>
          <p:nvPr/>
        </p:nvSpPr>
        <p:spPr>
          <a:xfrm>
            <a:off x="4189048" y="4545929"/>
            <a:ext cx="3115337" cy="1189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</a:pPr>
            <a:r>
              <a:rPr lang="pt-BR" sz="1600" b="1" i="0" dirty="0">
                <a:solidFill>
                  <a:schemeClr val="accent3"/>
                </a:solidFill>
                <a:effectLst/>
                <a:latin typeface="Google Sans"/>
              </a:rPr>
              <a:t>Engajamento</a:t>
            </a:r>
            <a:endParaRPr lang="pt-BR" sz="1600" b="0" i="0" dirty="0">
              <a:solidFill>
                <a:schemeClr val="accent3"/>
              </a:solidFill>
              <a:effectLst/>
              <a:latin typeface="Google Sans"/>
            </a:endParaRPr>
          </a:p>
          <a:p>
            <a:pPr algn="ctr" fontAlgn="ctr">
              <a:lnSpc>
                <a:spcPts val="1650"/>
              </a:lnSpc>
            </a:pPr>
            <a:r>
              <a:rPr lang="pt-BR" sz="1600" b="0" i="0" dirty="0">
                <a:solidFill>
                  <a:schemeClr val="accent3"/>
                </a:solidFill>
                <a:effectLst/>
                <a:latin typeface="Google Sans"/>
              </a:rPr>
              <a:t>Quando as pessoas se sentem ouvidas, elas se sentem mais engajadas e motivadas a contribuir. 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FEBBF507-A7EF-9BB2-DE86-B9E279605956}"/>
              </a:ext>
            </a:extLst>
          </p:cNvPr>
          <p:cNvSpPr/>
          <p:nvPr/>
        </p:nvSpPr>
        <p:spPr>
          <a:xfrm>
            <a:off x="7912125" y="1210813"/>
            <a:ext cx="2855266" cy="128979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50"/>
              </a:lnSpc>
            </a:pPr>
            <a:r>
              <a:rPr lang="pt-BR" sz="1600" b="1" i="0" dirty="0">
                <a:solidFill>
                  <a:schemeClr val="accent3"/>
                </a:solidFill>
                <a:effectLst/>
                <a:latin typeface="Vale Sans" panose="020B0503020204030204"/>
              </a:rPr>
              <a:t>Resolução de conflitos</a:t>
            </a:r>
            <a:endParaRPr lang="pt-BR" sz="1600" b="0" i="0" dirty="0">
              <a:solidFill>
                <a:schemeClr val="accent3"/>
              </a:solidFill>
              <a:effectLst/>
              <a:latin typeface="Vale Sans" panose="020B0503020204030204"/>
            </a:endParaRPr>
          </a:p>
          <a:p>
            <a:pPr algn="ctr" fontAlgn="ctr">
              <a:lnSpc>
                <a:spcPts val="1650"/>
              </a:lnSpc>
            </a:pPr>
            <a:r>
              <a:rPr lang="pt-BR" sz="1600" b="0" i="0" dirty="0">
                <a:solidFill>
                  <a:schemeClr val="accent3"/>
                </a:solidFill>
                <a:effectLst/>
                <a:latin typeface="Vale Sans" panose="020B0503020204030204"/>
              </a:rPr>
              <a:t>A escuta pode ajudar a identificar e resolver conflitos de forma mais eficaz. 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1F5CAF0-9A98-F097-53FF-EE12CD85FAA9}"/>
              </a:ext>
            </a:extLst>
          </p:cNvPr>
          <p:cNvSpPr/>
          <p:nvPr/>
        </p:nvSpPr>
        <p:spPr>
          <a:xfrm>
            <a:off x="7926825" y="2989497"/>
            <a:ext cx="2855266" cy="128979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50"/>
              </a:lnSpc>
            </a:pPr>
            <a:r>
              <a:rPr lang="pt-BR" sz="1600" b="1" i="0" dirty="0">
                <a:solidFill>
                  <a:srgbClr val="FF0000"/>
                </a:solidFill>
                <a:effectLst/>
                <a:latin typeface="Vale Sans" panose="020B0503020204030204"/>
              </a:rPr>
              <a:t>Desenvolvimento profissional</a:t>
            </a:r>
            <a:endParaRPr lang="pt-BR" sz="1600" b="0" i="0" dirty="0">
              <a:solidFill>
                <a:srgbClr val="FF0000"/>
              </a:solidFill>
              <a:effectLst/>
              <a:latin typeface="Vale Sans" panose="020B0503020204030204"/>
            </a:endParaRPr>
          </a:p>
          <a:p>
            <a:pPr algn="ctr" fontAlgn="ctr">
              <a:lnSpc>
                <a:spcPts val="1650"/>
              </a:lnSpc>
            </a:pPr>
            <a:r>
              <a:rPr lang="pt-BR" sz="1600" b="0" i="0" dirty="0">
                <a:solidFill>
                  <a:srgbClr val="FF0000"/>
                </a:solidFill>
                <a:effectLst/>
                <a:latin typeface="Vale Sans" panose="020B0503020204030204"/>
              </a:rPr>
              <a:t>A escuta pode ser um instrumento importante para o desenvolvimento profissional do diretor e da equipe. 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5F581B94-B536-061C-5E0D-F466D30F9D2E}"/>
              </a:ext>
            </a:extLst>
          </p:cNvPr>
          <p:cNvSpPr/>
          <p:nvPr/>
        </p:nvSpPr>
        <p:spPr>
          <a:xfrm>
            <a:off x="7926825" y="4564319"/>
            <a:ext cx="2855266" cy="128979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50"/>
              </a:lnSpc>
            </a:pPr>
            <a:r>
              <a:rPr lang="pt-BR" sz="1600" b="1" i="0" dirty="0">
                <a:solidFill>
                  <a:srgbClr val="DF0000"/>
                </a:solidFill>
                <a:effectLst/>
                <a:latin typeface="Vale Sans" panose="020B0503020204030204"/>
              </a:rPr>
              <a:t>Bem-estar</a:t>
            </a:r>
            <a:endParaRPr lang="pt-BR" sz="1600" b="0" i="0" dirty="0">
              <a:solidFill>
                <a:srgbClr val="DF0000"/>
              </a:solidFill>
              <a:effectLst/>
              <a:latin typeface="Vale Sans" panose="020B0503020204030204"/>
            </a:endParaRPr>
          </a:p>
          <a:p>
            <a:pPr algn="ctr">
              <a:lnSpc>
                <a:spcPts val="1650"/>
              </a:lnSpc>
            </a:pPr>
            <a:r>
              <a:rPr lang="pt-BR" sz="1600" b="0" i="0" dirty="0">
                <a:solidFill>
                  <a:srgbClr val="DF0000"/>
                </a:solidFill>
                <a:effectLst/>
                <a:latin typeface="Vale Sans" panose="020B0503020204030204"/>
              </a:rPr>
              <a:t>Um ambiente de trabalho onde a escuta é valorizada contribui para o bem-estar de todos. </a:t>
            </a:r>
          </a:p>
        </p:txBody>
      </p:sp>
    </p:spTree>
    <p:extLst>
      <p:ext uri="{BB962C8B-B14F-4D97-AF65-F5344CB8AC3E}">
        <p14:creationId xmlns:p14="http://schemas.microsoft.com/office/powerpoint/2010/main" val="1417515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6BF93-1081-7972-B329-71D478856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CCEABDF-C4AF-49F4-B8AE-369270D925F0}"/>
              </a:ext>
            </a:extLst>
          </p:cNvPr>
          <p:cNvSpPr/>
          <p:nvPr/>
        </p:nvSpPr>
        <p:spPr>
          <a:xfrm>
            <a:off x="4403453" y="2989497"/>
            <a:ext cx="2853095" cy="1262998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4EC2EECA-BC54-4AAE-03B3-2619AD46FE2B}"/>
              </a:ext>
            </a:extLst>
          </p:cNvPr>
          <p:cNvSpPr/>
          <p:nvPr/>
        </p:nvSpPr>
        <p:spPr>
          <a:xfrm>
            <a:off x="767402" y="2926851"/>
            <a:ext cx="2853095" cy="1340316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588FD1C-DF01-BA25-7CB7-9F01BDE8DF2D}"/>
              </a:ext>
            </a:extLst>
          </p:cNvPr>
          <p:cNvSpPr/>
          <p:nvPr/>
        </p:nvSpPr>
        <p:spPr>
          <a:xfrm>
            <a:off x="4403453" y="1210813"/>
            <a:ext cx="2977061" cy="1521151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C88DA4A-6356-B9C8-AB27-A74CB76E4D1B}"/>
              </a:ext>
            </a:extLst>
          </p:cNvPr>
          <p:cNvSpPr/>
          <p:nvPr/>
        </p:nvSpPr>
        <p:spPr>
          <a:xfrm>
            <a:off x="765232" y="1188178"/>
            <a:ext cx="2855265" cy="1332020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1213C3-83C0-A8E9-DE6F-0C0FA3248B45}"/>
              </a:ext>
            </a:extLst>
          </p:cNvPr>
          <p:cNvSpPr txBox="1"/>
          <p:nvPr/>
        </p:nvSpPr>
        <p:spPr>
          <a:xfrm>
            <a:off x="1524218" y="1509723"/>
            <a:ext cx="1451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Vale Sans" panose="020B0503020204030204"/>
              </a:rPr>
              <a:t>Google formulários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Vale San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F03D1B-D250-4CE6-5D85-04202D92641C}"/>
              </a:ext>
            </a:extLst>
          </p:cNvPr>
          <p:cNvSpPr txBox="1">
            <a:spLocks/>
          </p:cNvSpPr>
          <p:nvPr/>
        </p:nvSpPr>
        <p:spPr>
          <a:xfrm>
            <a:off x="203050" y="190431"/>
            <a:ext cx="9883775" cy="64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Como realizar essa escutar os diretores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77A090B-73D8-2251-7AEC-465AB2D042CB}"/>
              </a:ext>
            </a:extLst>
          </p:cNvPr>
          <p:cNvSpPr txBox="1"/>
          <p:nvPr/>
        </p:nvSpPr>
        <p:spPr>
          <a:xfrm>
            <a:off x="1341229" y="3297830"/>
            <a:ext cx="1634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Vale Sans"/>
              </a:rPr>
              <a:t>Questionário impresso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Vale San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8133618-F98A-5F85-51F7-485A8965637F}"/>
              </a:ext>
            </a:extLst>
          </p:cNvPr>
          <p:cNvSpPr txBox="1"/>
          <p:nvPr/>
        </p:nvSpPr>
        <p:spPr>
          <a:xfrm>
            <a:off x="5082434" y="1509723"/>
            <a:ext cx="14790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Vale Sans"/>
              </a:rPr>
              <a:t>Reuniões presenciais e/ou virtuais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Vale Sans"/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722BE40D-C0E6-FEA1-4616-D13B1D77B431}"/>
              </a:ext>
            </a:extLst>
          </p:cNvPr>
          <p:cNvSpPr/>
          <p:nvPr/>
        </p:nvSpPr>
        <p:spPr>
          <a:xfrm>
            <a:off x="834371" y="4627401"/>
            <a:ext cx="2853095" cy="128979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26D0E7DC-5307-F75C-C3BE-6022384191D7}"/>
              </a:ext>
            </a:extLst>
          </p:cNvPr>
          <p:cNvSpPr/>
          <p:nvPr/>
        </p:nvSpPr>
        <p:spPr>
          <a:xfrm>
            <a:off x="4465436" y="4610580"/>
            <a:ext cx="2853094" cy="1323439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491EF36-A79F-D75C-8904-40AF8559ED6A}"/>
              </a:ext>
            </a:extLst>
          </p:cNvPr>
          <p:cNvSpPr txBox="1"/>
          <p:nvPr/>
        </p:nvSpPr>
        <p:spPr>
          <a:xfrm>
            <a:off x="4912969" y="3220367"/>
            <a:ext cx="1834062" cy="970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</a:pPr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ogle Sans"/>
              </a:rPr>
              <a:t>Caixinha de escuta permanente na secretaria</a:t>
            </a:r>
            <a:endParaRPr lang="pt-BR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Google San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EF6EC5-78E0-E1D5-A7A9-9FD6953637DE}"/>
              </a:ext>
            </a:extLst>
          </p:cNvPr>
          <p:cNvSpPr txBox="1"/>
          <p:nvPr/>
        </p:nvSpPr>
        <p:spPr>
          <a:xfrm>
            <a:off x="1341229" y="4949133"/>
            <a:ext cx="1634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Vale Sans"/>
              </a:rPr>
              <a:t>Plantão na secretária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Vale San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CE86E2-8C4D-3C9F-F90B-00DFCA5F0CF8}"/>
              </a:ext>
            </a:extLst>
          </p:cNvPr>
          <p:cNvSpPr txBox="1"/>
          <p:nvPr/>
        </p:nvSpPr>
        <p:spPr>
          <a:xfrm>
            <a:off x="5082434" y="5000856"/>
            <a:ext cx="1634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50000"/>
                    <a:lumOff val="50000"/>
                  </a:schemeClr>
                </a:solidFill>
                <a:latin typeface="Vale Sans"/>
              </a:rPr>
              <a:t>Rodas de Conversa</a:t>
            </a: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Vale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28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7F3F-F3AD-1F92-C025-DA638A4ED7BF}"/>
              </a:ext>
            </a:extLst>
          </p:cNvPr>
          <p:cNvSpPr/>
          <p:nvPr/>
        </p:nvSpPr>
        <p:spPr>
          <a:xfrm>
            <a:off x="-33453" y="0"/>
            <a:ext cx="12236604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365599B8-8695-9846-ECA4-046FA65B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02" y="-56471"/>
            <a:ext cx="3906284" cy="4234543"/>
          </a:xfrm>
          <a:prstGeom prst="rect">
            <a:avLst/>
          </a:prstGeom>
        </p:spPr>
      </p:pic>
      <p:pic>
        <p:nvPicPr>
          <p:cNvPr id="21" name="Picture 20" descr="A child sitting at a desk writing on paper&#10;&#10;Description automatically generated">
            <a:extLst>
              <a:ext uri="{FF2B5EF4-FFF2-40B4-BE49-F238E27FC236}">
                <a16:creationId xmlns:a16="http://schemas.microsoft.com/office/drawing/2014/main" id="{3E71DF53-9170-AD38-16C1-81A4695A7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1" t="1268" r="20308"/>
          <a:stretch/>
        </p:blipFill>
        <p:spPr>
          <a:xfrm>
            <a:off x="6151386" y="556431"/>
            <a:ext cx="5858603" cy="603399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AB28F8-EE8C-F3FA-3C07-BF5AF580F283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E6C4FB-632A-47E6-495E-0437E102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1FC248-4CC2-FC4F-70CA-AE402E11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15" descr="A group of green dots&#10;&#10;Description automatically generated">
            <a:extLst>
              <a:ext uri="{FF2B5EF4-FFF2-40B4-BE49-F238E27FC236}">
                <a16:creationId xmlns:a16="http://schemas.microsoft.com/office/drawing/2014/main" id="{2858C720-B189-FC25-6DA5-2CD133A1B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056" y="5358432"/>
            <a:ext cx="6752189" cy="898074"/>
          </a:xfrm>
          <a:prstGeom prst="rect">
            <a:avLst/>
          </a:prstGeom>
        </p:spPr>
      </p:pic>
      <p:pic>
        <p:nvPicPr>
          <p:cNvPr id="17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BFA52268-8C9B-5F89-02D2-05BDF1906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2272" y="1820461"/>
            <a:ext cx="1914809" cy="2075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805BCC-3CF3-4766-1D28-901059040E66}"/>
              </a:ext>
            </a:extLst>
          </p:cNvPr>
          <p:cNvSpPr txBox="1"/>
          <p:nvPr/>
        </p:nvSpPr>
        <p:spPr>
          <a:xfrm>
            <a:off x="213688" y="5722683"/>
            <a:ext cx="80264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Notícias da prática</a:t>
            </a:r>
          </a:p>
        </p:txBody>
      </p:sp>
    </p:spTree>
    <p:extLst>
      <p:ext uri="{BB962C8B-B14F-4D97-AF65-F5344CB8AC3E}">
        <p14:creationId xmlns:p14="http://schemas.microsoft.com/office/powerpoint/2010/main" val="2128453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4B4E-9884-DD3F-A3D6-8512E1DD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A group of green dots&#10;&#10;Description automatically generated">
            <a:extLst>
              <a:ext uri="{FF2B5EF4-FFF2-40B4-BE49-F238E27FC236}">
                <a16:creationId xmlns:a16="http://schemas.microsoft.com/office/drawing/2014/main" id="{71AC7B44-ED61-1DAD-778B-055CB58B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4"/>
          <a:stretch/>
        </p:blipFill>
        <p:spPr>
          <a:xfrm>
            <a:off x="-114725" y="5963490"/>
            <a:ext cx="4051106" cy="89451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4AFCC7E-5BA5-9389-C39B-6E5F97607E0F}"/>
              </a:ext>
            </a:extLst>
          </p:cNvPr>
          <p:cNvSpPr/>
          <p:nvPr/>
        </p:nvSpPr>
        <p:spPr>
          <a:xfrm>
            <a:off x="318603" y="1276601"/>
            <a:ext cx="5920352" cy="4053682"/>
          </a:xfrm>
          <a:prstGeom prst="roundRect">
            <a:avLst>
              <a:gd name="adj" fmla="val 575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4AF316-EEBD-7B5F-BC8E-CB649B3A2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602" y="253139"/>
            <a:ext cx="9883775" cy="648915"/>
          </a:xfrm>
        </p:spPr>
        <p:txBody>
          <a:bodyPr/>
          <a:lstStyle/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Onde estamos e para onde vamos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F94C35D-6ED7-37D0-9978-34FF3421B5F4}"/>
              </a:ext>
            </a:extLst>
          </p:cNvPr>
          <p:cNvGraphicFramePr>
            <a:graphicFrameLocks noGrp="1"/>
          </p:cNvGraphicFramePr>
          <p:nvPr/>
        </p:nvGraphicFramePr>
        <p:xfrm>
          <a:off x="318602" y="1417788"/>
          <a:ext cx="5658453" cy="3684817"/>
        </p:xfrm>
        <a:graphic>
          <a:graphicData uri="http://schemas.openxmlformats.org/drawingml/2006/table">
            <a:tbl>
              <a:tblPr firstRow="1" bandRow="1"/>
              <a:tblGrid>
                <a:gridCol w="5658453">
                  <a:extLst>
                    <a:ext uri="{9D8B030D-6E8A-4147-A177-3AD203B41FA5}">
                      <a16:colId xmlns:a16="http://schemas.microsoft.com/office/drawing/2014/main" val="2511857080"/>
                    </a:ext>
                  </a:extLst>
                </a:gridCol>
              </a:tblGrid>
              <a:tr h="518745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9183"/>
                          </a:solidFill>
                          <a:latin typeface="Vale Sans Light" panose="020B0403020204030204"/>
                        </a:rPr>
                        <a:t>Encontro Presencial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269786"/>
                  </a:ext>
                </a:extLst>
              </a:tr>
              <a:tr h="316607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ale Sans Light" panose="020B0403020204030204"/>
                          <a:ea typeface="Calibri" panose="020F0502020204030204" pitchFamily="34" charset="0"/>
                        </a:rPr>
                        <a:t>Análise dos materiais do Programa como oportunidade para a interação dos estudantes com o conhecimento.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ale Sans" panose="020B0503020204030204"/>
                        </a:rPr>
                        <a:t>Discussão sobre os resultado das avaliações e a necessidade de ampliar as oportunidades de aprendizagem para os estudantes, por meio das práticas de linguagem.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800" b="0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ale Sans" panose="020B0503020204030204"/>
                        </a:rPr>
                        <a:t>Potência da ação institucional que será implementada nas escolas com o propósito de ampliar as oportunidades de interação dos estudantes com a leitura, a escrita e a comunicação oral. 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pt-BR" sz="1600" dirty="0">
                        <a:solidFill>
                          <a:schemeClr val="tx1"/>
                        </a:solidFill>
                        <a:latin typeface="Vale Sans" panose="020B050302020403020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131067"/>
                  </a:ext>
                </a:extLst>
              </a:tr>
            </a:tbl>
          </a:graphicData>
        </a:graphic>
      </p:graphicFrame>
      <p:pic>
        <p:nvPicPr>
          <p:cNvPr id="5" name="Picture 32" descr="A group of children playing&#10;&#10;Description automatically generated">
            <a:extLst>
              <a:ext uri="{FF2B5EF4-FFF2-40B4-BE49-F238E27FC236}">
                <a16:creationId xmlns:a16="http://schemas.microsoft.com/office/drawing/2014/main" id="{13D49148-20C1-CD0A-3E6A-37348CA8F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9" r="51473" b="55569"/>
          <a:stretch/>
        </p:blipFill>
        <p:spPr>
          <a:xfrm>
            <a:off x="3932474" y="4861932"/>
            <a:ext cx="1543591" cy="2265964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752754A-7D8D-5E21-DADB-07154A1A5EA4}"/>
              </a:ext>
            </a:extLst>
          </p:cNvPr>
          <p:cNvSpPr/>
          <p:nvPr/>
        </p:nvSpPr>
        <p:spPr>
          <a:xfrm>
            <a:off x="6648778" y="1276601"/>
            <a:ext cx="5224620" cy="4053682"/>
          </a:xfrm>
          <a:prstGeom prst="roundRect">
            <a:avLst>
              <a:gd name="adj" fmla="val 575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3B023C8-8D75-3960-71B6-C1214619E24B}"/>
              </a:ext>
            </a:extLst>
          </p:cNvPr>
          <p:cNvGraphicFramePr>
            <a:graphicFrameLocks noGrp="1"/>
          </p:cNvGraphicFramePr>
          <p:nvPr/>
        </p:nvGraphicFramePr>
        <p:xfrm>
          <a:off x="6941634" y="1421569"/>
          <a:ext cx="4638908" cy="3503489"/>
        </p:xfrm>
        <a:graphic>
          <a:graphicData uri="http://schemas.openxmlformats.org/drawingml/2006/table">
            <a:tbl>
              <a:tblPr firstRow="1" bandRow="1"/>
              <a:tblGrid>
                <a:gridCol w="4638908">
                  <a:extLst>
                    <a:ext uri="{9D8B030D-6E8A-4147-A177-3AD203B41FA5}">
                      <a16:colId xmlns:a16="http://schemas.microsoft.com/office/drawing/2014/main" val="2511857080"/>
                    </a:ext>
                  </a:extLst>
                </a:gridCol>
              </a:tblGrid>
              <a:tr h="394529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9183"/>
                          </a:solidFill>
                          <a:latin typeface="Vale Sans Light" panose="020B0403020204030204" pitchFamily="34" charset="0"/>
                        </a:rPr>
                        <a:t>Encontro Online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269786"/>
                  </a:ext>
                </a:extLst>
              </a:tr>
              <a:tr h="201992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8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ale Sans" panose="020B0503020204030204"/>
                        <a:ea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ale Sans" panose="020B0503020204030204"/>
                          <a:ea typeface="Calibri" panose="020F0502020204030204" pitchFamily="34" charset="0"/>
                        </a:rPr>
                        <a:t>Alinhamento em relação as etapas da Ação Institucional.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ale Sans" panose="020B0503020204030204"/>
                          <a:ea typeface="Calibri" panose="020F0502020204030204" pitchFamily="34" charset="0"/>
                        </a:rPr>
                        <a:t>Planejamento para a implementação da ação institucional a partir da escuta dos estudantes na perspectiva de ampliar as oportunidades de participação nas práticas de linguagem;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ale Sans" panose="020B0503020204030204"/>
                          <a:ea typeface="Calibri" panose="020F0502020204030204" pitchFamily="34" charset="0"/>
                        </a:rPr>
                        <a:t>Inspiração com o propósito de qualificar a implementação da Ação</a:t>
                      </a:r>
                    </a:p>
                    <a:p>
                      <a:pPr algn="ctr"/>
                      <a:endParaRPr lang="pt-BR" sz="1800" dirty="0">
                        <a:solidFill>
                          <a:schemeClr val="tx1"/>
                        </a:solidFill>
                        <a:latin typeface="Vale Sans Light" panose="020B0403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131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47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6B73-22ED-B379-A267-A57E2B0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317F16D-F9CA-C143-F2F9-E956621C7BB9}"/>
              </a:ext>
            </a:extLst>
          </p:cNvPr>
          <p:cNvSpPr/>
          <p:nvPr/>
        </p:nvSpPr>
        <p:spPr>
          <a:xfrm>
            <a:off x="100843" y="1038170"/>
            <a:ext cx="10632471" cy="2019142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30774A7-CDB0-7F12-019A-27DD578B831C}"/>
              </a:ext>
            </a:extLst>
          </p:cNvPr>
          <p:cNvSpPr/>
          <p:nvPr/>
        </p:nvSpPr>
        <p:spPr>
          <a:xfrm>
            <a:off x="100843" y="3233058"/>
            <a:ext cx="10632471" cy="3298371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endParaRPr lang="pt-BR" sz="1600" b="1" u="sng" dirty="0">
              <a:solidFill>
                <a:schemeClr val="tx1"/>
              </a:solidFill>
              <a:effectLst/>
              <a:latin typeface="Vale Sans"/>
              <a:ea typeface="Barlow" panose="00000500000000000000" pitchFamily="2" charset="0"/>
              <a:cs typeface="Barlow" panose="000005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none" strike="noStrike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2: Organizar e realizar reunião com professores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Planejar a pauta da reunião com os(as) professores(as), considerando envolvê-los na ação institucional.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omo explicitar as conquistas que podem ser alcançadas pelos estudantes, através da ação institucional? 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Calibri" panose="020F0502020204030204" pitchFamily="34" charset="0"/>
                <a:cs typeface="Barlow" panose="00000500000000000000" pitchFamily="2" charset="0"/>
              </a:rPr>
              <a:t>Q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uais estudantes participarão dessa atividade? Que turmas estarão envolvidas?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Em que momento da rotina a ação será realizada? Pode variar a depender da turma?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Calibri" panose="020F0502020204030204" pitchFamily="34" charset="0"/>
                <a:cs typeface="Barlow" panose="00000500000000000000" pitchFamily="2" charset="0"/>
              </a:rPr>
              <a:t>C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om que frequência acontecerá: semanal? quinzenalmente?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Calibri" panose="020F0502020204030204" pitchFamily="34" charset="0"/>
                <a:cs typeface="Barlow" panose="00000500000000000000" pitchFamily="2" charset="0"/>
              </a:rPr>
              <a:t>Q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ual o encaminhamento da reunião para que todos(as) possam iniciar o planejamento da ação? 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3" name="Google Shape;118;p3">
            <a:extLst>
              <a:ext uri="{FF2B5EF4-FFF2-40B4-BE49-F238E27FC236}">
                <a16:creationId xmlns:a16="http://schemas.microsoft.com/office/drawing/2014/main" id="{E8863D42-B2A6-1EB6-2349-7F9B0998F79B}"/>
              </a:ext>
            </a:extLst>
          </p:cNvPr>
          <p:cNvSpPr/>
          <p:nvPr/>
        </p:nvSpPr>
        <p:spPr>
          <a:xfrm>
            <a:off x="323364" y="148624"/>
            <a:ext cx="109868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3600" b="1" dirty="0">
                <a:solidFill>
                  <a:srgbClr val="107F7B"/>
                </a:solidFill>
                <a:latin typeface="Vale Sans Black" panose="020B0A03020204030204" pitchFamily="34" charset="0"/>
                <a:ea typeface="Calibri"/>
                <a:cs typeface="Calibri"/>
                <a:sym typeface="Calibri"/>
              </a:rPr>
              <a:t>Ação Institucional –  ETAPAS PARA IMPLEMENTAÇÃO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43DFDE-7042-99D2-A6C9-FF157BBB762E}"/>
              </a:ext>
            </a:extLst>
          </p:cNvPr>
          <p:cNvSpPr txBox="1"/>
          <p:nvPr/>
        </p:nvSpPr>
        <p:spPr>
          <a:xfrm>
            <a:off x="323364" y="1048229"/>
            <a:ext cx="10775580" cy="1839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1: Interpretar os dados da escuta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Organizar os dados da escuta para discuti-los com a equipe de professores;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Articular informações entre os dados da escuta e os dados de aprendizagem;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Elencar as três ações mais votadas, para apresentar aos professores.  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842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9734F-2DED-804A-6DEB-61D9CFC7E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E9B84F6-D3B4-42B8-2C60-6E213E8C1919}"/>
              </a:ext>
            </a:extLst>
          </p:cNvPr>
          <p:cNvSpPr/>
          <p:nvPr/>
        </p:nvSpPr>
        <p:spPr>
          <a:xfrm>
            <a:off x="308718" y="899867"/>
            <a:ext cx="11594302" cy="1284513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3: Organizar devolutivas para os estudantes e para a comunidade escolar</a:t>
            </a:r>
            <a:endParaRPr lang="pt-BR" sz="1600" b="1" u="sng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Reportar aos estudantes e à comunidade escolar qual ação institucional será realizada, justificando a escolha;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Coletar impressões/sugestões dos estudantes e/ou da comunidade escolar em torno da proposta.</a:t>
            </a:r>
          </a:p>
        </p:txBody>
      </p:sp>
      <p:sp>
        <p:nvSpPr>
          <p:cNvPr id="3" name="Google Shape;118;p3">
            <a:extLst>
              <a:ext uri="{FF2B5EF4-FFF2-40B4-BE49-F238E27FC236}">
                <a16:creationId xmlns:a16="http://schemas.microsoft.com/office/drawing/2014/main" id="{B2396C47-5041-2EA1-8FA5-1C643AAAD828}"/>
              </a:ext>
            </a:extLst>
          </p:cNvPr>
          <p:cNvSpPr/>
          <p:nvPr/>
        </p:nvSpPr>
        <p:spPr>
          <a:xfrm>
            <a:off x="323364" y="148624"/>
            <a:ext cx="109868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3600" b="1" dirty="0">
                <a:solidFill>
                  <a:srgbClr val="107F7B"/>
                </a:solidFill>
                <a:latin typeface="Vale Sans Black" panose="020B0A03020204030204" pitchFamily="34" charset="0"/>
                <a:ea typeface="Calibri"/>
                <a:cs typeface="Calibri"/>
                <a:sym typeface="Calibri"/>
              </a:rPr>
              <a:t>Ação Institucional –  ETAPAS PARA IMPLEMENTAÇÃO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E523397-27AD-FE08-C286-D16F85B0A682}"/>
              </a:ext>
            </a:extLst>
          </p:cNvPr>
          <p:cNvSpPr/>
          <p:nvPr/>
        </p:nvSpPr>
        <p:spPr>
          <a:xfrm>
            <a:off x="272143" y="4463142"/>
            <a:ext cx="11630877" cy="1861455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5: Acompanhamento da implementação da ação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Acompanhar as etapas da implementação da ação, documentando o processo;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Dar visibilidade para a ação implementada, engajando a comunidade escolar; 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Calibri" panose="020F0502020204030204" pitchFamily="34" charset="0"/>
                <a:cs typeface="Barlow" panose="00000500000000000000" pitchFamily="2" charset="0"/>
              </a:rPr>
              <a:t>A</a:t>
            </a: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companhar das aprendizagens de professores e estudantes;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Apoiar professores a identificarem os avanços das aprendizagens dos estudantes, a partir da ação institucional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64BA4E5-F031-96C0-94A1-CFFABACEC896}"/>
              </a:ext>
            </a:extLst>
          </p:cNvPr>
          <p:cNvSpPr/>
          <p:nvPr/>
        </p:nvSpPr>
        <p:spPr>
          <a:xfrm>
            <a:off x="308718" y="2344047"/>
            <a:ext cx="11594302" cy="1959428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4: Organizar percurso de ações formativas com professores</a:t>
            </a:r>
            <a:endParaRPr lang="pt-BR" sz="1600" b="1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Assegurar que a coordenador(a)/articulador(a) pedagógica apoie professores no planejamento de situações didáticas;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Definir possibilidades de atuação do(a) pedagogo(a) em torno da formação continuada dos professores com foco na implementação da ação institucional; </a:t>
            </a:r>
            <a:endParaRPr lang="pt-BR" sz="16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Definir possibilidades de atuação do do(a) pedagogo(a) em torno do acompanhamento das práticas pedagógicas realizadas em sala de aula.</a:t>
            </a:r>
          </a:p>
        </p:txBody>
      </p:sp>
    </p:spTree>
    <p:extLst>
      <p:ext uri="{BB962C8B-B14F-4D97-AF65-F5344CB8AC3E}">
        <p14:creationId xmlns:p14="http://schemas.microsoft.com/office/powerpoint/2010/main" val="31877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54F7-1E10-A11C-2813-91EA4A3D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D094150-9E4F-37C7-4630-2A4C97DE5C66}"/>
              </a:ext>
            </a:extLst>
          </p:cNvPr>
          <p:cNvSpPr/>
          <p:nvPr/>
        </p:nvSpPr>
        <p:spPr>
          <a:xfrm>
            <a:off x="120489" y="702622"/>
            <a:ext cx="11951021" cy="5497286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500" b="1" u="sng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Ação 6: Documentar e avaliar a ação implementada</a:t>
            </a:r>
            <a:endParaRPr lang="pt-BR" sz="1500" b="1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500" u="none" strike="noStrike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Quais ajustes foram realizados? Quais as possíveis continuidades? </a:t>
            </a:r>
            <a:endParaRPr lang="pt-BR" sz="1500" dirty="0">
              <a:solidFill>
                <a:schemeClr val="tx1"/>
              </a:solidFill>
              <a:latin typeface="Vale Sans"/>
              <a:ea typeface="Calibri" panose="020F0502020204030204" pitchFamily="34" charset="0"/>
            </a:endParaRPr>
          </a:p>
          <a:p>
            <a:pPr marL="2857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pt-BR" sz="1500" u="none" strike="noStrike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Reunião de avaliação com professores(as), realização de avaliação com estudantes e análise dos resultados.</a:t>
            </a:r>
            <a:endParaRPr lang="pt-BR" sz="1500" u="none" strike="noStrike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Observação: A avaliação contínua das etapas da ação pode trazer muitas informações que permitam ajustes de rota durante o processo. Importante retomar os objetivos da ação e avaliar com a equipe se houve avanços na capacidade argumentativa dos estudantes, se estão se expressando melhor e com a escuta mais apurada, que pontos merecem atenção e podem ser aperfeiçoados e quais foram as aprendizagens realizadas pelos educadores na organização do trabalho pedagógico no que diz respeito aos espaços, tempos e relações. Com o apoio da coordenador(a)/articulador(a) pedagógica e do registro das informações anteriores, </a:t>
            </a:r>
            <a:r>
              <a:rPr lang="pt-BR" sz="1500" b="1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essas informações ajudarão a equipe a planejar ou planejar a continuidade de ações com foco na aprendizagem dos(as) estudantes. </a:t>
            </a: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Quais ajustes foram realizados? Quais as possíveis continuidades? </a:t>
            </a:r>
            <a:endParaRPr lang="pt-BR" sz="15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5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Embora apresentada como etapa final, é importante que o(a) diretor(a)  faça registros por meio de fotos, vídeos, registos escritos pelos estudantes ou produzidos pelos professores, pelos familiares e membros da comunidade – ao longo de toda a implementação – considerando a potência que podem ter no desenvolvimento do hábito da leitura, na ampliação do repertório cultural, no sentido que as conversas e discussões podem alcançar em um grupo. Essa documentação constituída por evidências dá vida à escola, às relações e são fundamentais no processo de institucionalização de práticas pedagógicas assumidas pela escola.</a:t>
            </a:r>
            <a:endParaRPr lang="pt-BR" sz="15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3" name="Google Shape;118;p3">
            <a:extLst>
              <a:ext uri="{FF2B5EF4-FFF2-40B4-BE49-F238E27FC236}">
                <a16:creationId xmlns:a16="http://schemas.microsoft.com/office/drawing/2014/main" id="{E6161985-B5C0-ACA6-6717-EBA007B70425}"/>
              </a:ext>
            </a:extLst>
          </p:cNvPr>
          <p:cNvSpPr/>
          <p:nvPr/>
        </p:nvSpPr>
        <p:spPr>
          <a:xfrm>
            <a:off x="323364" y="148624"/>
            <a:ext cx="109868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pt-BR" sz="3600" b="1" dirty="0">
                <a:solidFill>
                  <a:srgbClr val="107F7B"/>
                </a:solidFill>
                <a:latin typeface="Vale Sans Black" panose="020B0A03020204030204" pitchFamily="34" charset="0"/>
                <a:ea typeface="Calibri"/>
                <a:cs typeface="Calibri"/>
                <a:sym typeface="Calibri"/>
              </a:rPr>
              <a:t>Ação Institucional –  ETAPAS PARA IMPLEMENTAÇÃO </a:t>
            </a:r>
          </a:p>
        </p:txBody>
      </p:sp>
    </p:spTree>
    <p:extLst>
      <p:ext uri="{BB962C8B-B14F-4D97-AF65-F5344CB8AC3E}">
        <p14:creationId xmlns:p14="http://schemas.microsoft.com/office/powerpoint/2010/main" val="3020690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EFD0DE1-89A0-2FE9-975B-59457E852122}"/>
              </a:ext>
            </a:extLst>
          </p:cNvPr>
          <p:cNvSpPr txBox="1"/>
          <p:nvPr/>
        </p:nvSpPr>
        <p:spPr>
          <a:xfrm>
            <a:off x="283364" y="291759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Notícias da prática</a:t>
            </a:r>
          </a:p>
        </p:txBody>
      </p:sp>
      <p:pic>
        <p:nvPicPr>
          <p:cNvPr id="3" name="Picture 2" descr="Gráfico de respostas do Formulários Google. Título da pergunta: A Ação Institucional que será implementada é:. Número de respostas: 15 respostas.">
            <a:extLst>
              <a:ext uri="{FF2B5EF4-FFF2-40B4-BE49-F238E27FC236}">
                <a16:creationId xmlns:a16="http://schemas.microsoft.com/office/drawing/2014/main" id="{A9463361-B25F-FB2A-A830-E82A8107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4043"/>
            <a:ext cx="12192000" cy="512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4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CCC4508A-B81E-B3F5-C7CE-5DD68CD6760C}"/>
              </a:ext>
            </a:extLst>
          </p:cNvPr>
          <p:cNvGraphicFramePr>
            <a:graphicFrameLocks noGrp="1"/>
          </p:cNvGraphicFramePr>
          <p:nvPr/>
        </p:nvGraphicFramePr>
        <p:xfrm>
          <a:off x="190167" y="942245"/>
          <a:ext cx="11853746" cy="914400"/>
        </p:xfrm>
        <a:graphic>
          <a:graphicData uri="http://schemas.openxmlformats.org/drawingml/2006/table">
            <a:tbl>
              <a:tblPr firstRow="1" bandRow="1"/>
              <a:tblGrid>
                <a:gridCol w="11853746">
                  <a:extLst>
                    <a:ext uri="{9D8B030D-6E8A-4147-A177-3AD203B41FA5}">
                      <a16:colId xmlns:a16="http://schemas.microsoft.com/office/drawing/2014/main" val="3911304297"/>
                    </a:ext>
                  </a:extLst>
                </a:gridCol>
              </a:tblGrid>
              <a:tr h="296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1" i="0" kern="1200" dirty="0">
                          <a:solidFill>
                            <a:srgbClr val="009182"/>
                          </a:solidFill>
                          <a:latin typeface="Vale Sans Light" panose="020B0403020204030204" pitchFamily="34" charset="0"/>
                          <a:cs typeface="Calibri"/>
                        </a:rPr>
                        <a:t>O que já foi realizado em sua escola em relação à implementação da ação institucional?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970332"/>
                  </a:ext>
                </a:extLst>
              </a:tr>
              <a:tr h="296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BR" sz="24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ale Sans Light" panose="020B0403020204030204" pitchFamily="34" charset="77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2500659"/>
                  </a:ext>
                </a:extLst>
              </a:tr>
            </a:tbl>
          </a:graphicData>
        </a:graphic>
      </p:graphicFrame>
      <p:sp>
        <p:nvSpPr>
          <p:cNvPr id="3" name="CaixaDeTexto 6">
            <a:extLst>
              <a:ext uri="{FF2B5EF4-FFF2-40B4-BE49-F238E27FC236}">
                <a16:creationId xmlns:a16="http://schemas.microsoft.com/office/drawing/2014/main" id="{1C989E75-8606-728B-6DB3-C25DC6C7E30B}"/>
              </a:ext>
            </a:extLst>
          </p:cNvPr>
          <p:cNvSpPr txBox="1"/>
          <p:nvPr/>
        </p:nvSpPr>
        <p:spPr>
          <a:xfrm>
            <a:off x="160700" y="239307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Notícias da prática</a:t>
            </a:r>
          </a:p>
        </p:txBody>
      </p:sp>
      <p:pic>
        <p:nvPicPr>
          <p:cNvPr id="4" name="Picture 2" descr="Gráfico de respostas do Formulários Google. Título da pergunta: Em qual etapa a sua escola está em relação a implementação da Ação Institucional?. Número de respostas: 15 respostas.">
            <a:extLst>
              <a:ext uri="{FF2B5EF4-FFF2-40B4-BE49-F238E27FC236}">
                <a16:creationId xmlns:a16="http://schemas.microsoft.com/office/drawing/2014/main" id="{1C1FB487-8497-2BFB-C9F3-6EA91EB8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7" y="1540693"/>
            <a:ext cx="11304682" cy="475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2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6">
            <a:extLst>
              <a:ext uri="{FF2B5EF4-FFF2-40B4-BE49-F238E27FC236}">
                <a16:creationId xmlns:a16="http://schemas.microsoft.com/office/drawing/2014/main" id="{A6CCFB99-5227-5024-3226-68921193C798}"/>
              </a:ext>
            </a:extLst>
          </p:cNvPr>
          <p:cNvSpPr txBox="1"/>
          <p:nvPr/>
        </p:nvSpPr>
        <p:spPr>
          <a:xfrm>
            <a:off x="160700" y="239307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Próximos passos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2517CE0-02EB-406D-7A95-F914640B3E3F}"/>
              </a:ext>
            </a:extLst>
          </p:cNvPr>
          <p:cNvSpPr txBox="1"/>
          <p:nvPr/>
        </p:nvSpPr>
        <p:spPr>
          <a:xfrm>
            <a:off x="160700" y="1239942"/>
            <a:ext cx="990803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Criar um Google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Forms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 para escuta dos diretores até dia 09/07.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Enviar para </a:t>
            </a: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Fabile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 dia 10/07.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Fabile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 devolve no dia 14/07.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Dispara para os diretores responderem na semana de 16 até 23/07.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Reunião para análise e interpretação das respostas com o grupo da Gestão Educacional para discussão das respostas e tomada de decisões. (30/07)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Planejamento da pauta para o 1º encontro da FGV com base na escuta realizada.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" panose="020B0503020204030204"/>
              </a:rPr>
              <a:t>Ciclo 3 presencial – 19 e 20/08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Vale Sans" panose="020B0503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Vale Sans" panose="020B0503020204030204"/>
            </a:endParaRPr>
          </a:p>
          <a:p>
            <a:endParaRPr lang="pt-BR" sz="2000" dirty="0">
              <a:solidFill>
                <a:schemeClr val="tx1">
                  <a:lumMod val="65000"/>
                  <a:lumOff val="35000"/>
                </a:schemeClr>
              </a:solidFill>
              <a:latin typeface="Vale Sans" panose="020B0503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26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circle on a black background&#10;&#10;Description automatically generated">
            <a:extLst>
              <a:ext uri="{FF2B5EF4-FFF2-40B4-BE49-F238E27FC236}">
                <a16:creationId xmlns:a16="http://schemas.microsoft.com/office/drawing/2014/main" id="{C28C63F9-0CB4-5C76-019D-3DB96F2E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9650" y="489283"/>
            <a:ext cx="3087937" cy="3050461"/>
          </a:xfrm>
          <a:prstGeom prst="rect">
            <a:avLst/>
          </a:prstGeom>
        </p:spPr>
      </p:pic>
      <p:sp>
        <p:nvSpPr>
          <p:cNvPr id="13" name="Retângulo: Cantos Arredondados 4">
            <a:extLst>
              <a:ext uri="{FF2B5EF4-FFF2-40B4-BE49-F238E27FC236}">
                <a16:creationId xmlns:a16="http://schemas.microsoft.com/office/drawing/2014/main" id="{CECD0459-8C8E-A47E-C562-BDB9B95B969F}"/>
              </a:ext>
            </a:extLst>
          </p:cNvPr>
          <p:cNvSpPr/>
          <p:nvPr/>
        </p:nvSpPr>
        <p:spPr>
          <a:xfrm>
            <a:off x="4059315" y="2180238"/>
            <a:ext cx="5509144" cy="3272047"/>
          </a:xfrm>
          <a:prstGeom prst="roundRect">
            <a:avLst>
              <a:gd name="adj" fmla="val 601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55D15E-E479-E75E-739D-390A1B29DAA6}"/>
              </a:ext>
            </a:extLst>
          </p:cNvPr>
          <p:cNvSpPr txBox="1"/>
          <p:nvPr/>
        </p:nvSpPr>
        <p:spPr>
          <a:xfrm>
            <a:off x="4334724" y="2341500"/>
            <a:ext cx="5406038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Momento Cultural</a:t>
            </a:r>
          </a:p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Notícias da reestruturação na Secretaria</a:t>
            </a:r>
            <a:endParaRPr lang="pt-BR" noProof="0" dirty="0">
              <a:solidFill>
                <a:srgbClr val="222222"/>
              </a:solidFill>
              <a:effectLst/>
              <a:latin typeface="Vale Sans Light" panose="020B0403020204030204" pitchFamily="34" charset="0"/>
            </a:endParaRPr>
          </a:p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A importância do acompanhamento da Gestão Escolar para melhoria dos resultados de aprendizagem</a:t>
            </a:r>
          </a:p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Escuta dos diretores</a:t>
            </a:r>
          </a:p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Notícias da implementação da Ação Institucional</a:t>
            </a:r>
          </a:p>
          <a:p>
            <a:pPr marL="342900" indent="-342900">
              <a:spcAft>
                <a:spcPts val="1000"/>
              </a:spcAft>
              <a:buAutoNum type="arabicPeriod"/>
            </a:pPr>
            <a:r>
              <a:rPr lang="pt-BR" dirty="0">
                <a:solidFill>
                  <a:srgbClr val="222222"/>
                </a:solidFill>
                <a:latin typeface="Vale Sans Light" panose="020B0403020204030204" pitchFamily="34" charset="0"/>
              </a:rPr>
              <a:t>Próximos passos</a:t>
            </a:r>
            <a:endParaRPr lang="pt-BR" i="0" noProof="0" dirty="0">
              <a:solidFill>
                <a:srgbClr val="222222"/>
              </a:solidFill>
              <a:effectLst/>
              <a:latin typeface="Vale Sans Light" panose="020B0403020204030204" pitchFamily="34" charset="0"/>
            </a:endParaRPr>
          </a:p>
        </p:txBody>
      </p:sp>
      <p:pic>
        <p:nvPicPr>
          <p:cNvPr id="20" name="Picture 19" descr="A group of children reading books&#10;&#10;Description automatically generated">
            <a:extLst>
              <a:ext uri="{FF2B5EF4-FFF2-40B4-BE49-F238E27FC236}">
                <a16:creationId xmlns:a16="http://schemas.microsoft.com/office/drawing/2014/main" id="{8A2D59B3-2D47-4C9E-2E85-C7958EE60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5031" y="2486153"/>
            <a:ext cx="6383146" cy="3828265"/>
          </a:xfrm>
          <a:prstGeom prst="rect">
            <a:avLst/>
          </a:prstGeom>
        </p:spPr>
      </p:pic>
      <p:sp>
        <p:nvSpPr>
          <p:cNvPr id="2" name="CaixaDeTexto 6">
            <a:extLst>
              <a:ext uri="{FF2B5EF4-FFF2-40B4-BE49-F238E27FC236}">
                <a16:creationId xmlns:a16="http://schemas.microsoft.com/office/drawing/2014/main" id="{1454BC2F-D99A-63BE-9B74-C48E67054836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Pauta do encontro</a:t>
            </a:r>
          </a:p>
        </p:txBody>
      </p:sp>
    </p:spTree>
    <p:extLst>
      <p:ext uri="{BB962C8B-B14F-4D97-AF65-F5344CB8AC3E}">
        <p14:creationId xmlns:p14="http://schemas.microsoft.com/office/powerpoint/2010/main" val="3686291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9400294-61F8-D745-EF64-2EE2AAA7C6DC}"/>
              </a:ext>
            </a:extLst>
          </p:cNvPr>
          <p:cNvSpPr txBox="1"/>
          <p:nvPr/>
        </p:nvSpPr>
        <p:spPr>
          <a:xfrm>
            <a:off x="376608" y="3360973"/>
            <a:ext cx="5266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Vale Sans" panose="020B0503020204030204"/>
                <a:hlinkClick r:id="rId2"/>
              </a:rPr>
              <a:t>https://forms.gle/1JdE2DEe6X6ZD36p6</a:t>
            </a:r>
            <a:endParaRPr lang="pt-BR" sz="2400" b="1" dirty="0">
              <a:latin typeface="Vale Sans" panose="020B0503020204030204"/>
            </a:endParaRPr>
          </a:p>
          <a:p>
            <a:endParaRPr lang="pt-BR" sz="2400" b="1" dirty="0">
              <a:latin typeface="Vale Sans" panose="020B0503020204030204"/>
            </a:endParaRPr>
          </a:p>
        </p:txBody>
      </p:sp>
      <p:sp>
        <p:nvSpPr>
          <p:cNvPr id="6" name="Retângulo: Cantos Arredondados 3">
            <a:extLst>
              <a:ext uri="{FF2B5EF4-FFF2-40B4-BE49-F238E27FC236}">
                <a16:creationId xmlns:a16="http://schemas.microsoft.com/office/drawing/2014/main" id="{1DF141B1-5791-738D-078E-13E917E389F8}"/>
              </a:ext>
            </a:extLst>
          </p:cNvPr>
          <p:cNvSpPr/>
          <p:nvPr/>
        </p:nvSpPr>
        <p:spPr>
          <a:xfrm>
            <a:off x="6838040" y="1978370"/>
            <a:ext cx="4606343" cy="553998"/>
          </a:xfrm>
          <a:prstGeom prst="roundRect">
            <a:avLst/>
          </a:prstGeom>
          <a:solidFill>
            <a:srgbClr val="ECB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Vale Sans" panose="020B0503020204030204" pitchFamily="34" charset="77"/>
              </a:rPr>
              <a:t>Avaliação de Satisfação</a:t>
            </a: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BD2A9B05-2901-CE8F-682E-8D61547739C0}"/>
              </a:ext>
            </a:extLst>
          </p:cNvPr>
          <p:cNvSpPr/>
          <p:nvPr/>
        </p:nvSpPr>
        <p:spPr>
          <a:xfrm>
            <a:off x="747619" y="1978370"/>
            <a:ext cx="4606343" cy="553998"/>
          </a:xfrm>
          <a:prstGeom prst="roundRect">
            <a:avLst/>
          </a:prstGeom>
          <a:solidFill>
            <a:srgbClr val="ECB1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Vale Sans" panose="020B0503020204030204" pitchFamily="34" charset="77"/>
              </a:rPr>
              <a:t>Lista de Presença</a:t>
            </a:r>
          </a:p>
        </p:txBody>
      </p:sp>
      <p:sp>
        <p:nvSpPr>
          <p:cNvPr id="10" name="CaixaDeTexto 6">
            <a:extLst>
              <a:ext uri="{FF2B5EF4-FFF2-40B4-BE49-F238E27FC236}">
                <a16:creationId xmlns:a16="http://schemas.microsoft.com/office/drawing/2014/main" id="{0FC8DAEF-0DF7-FC51-42F9-A9A9AE883CAB}"/>
              </a:ext>
            </a:extLst>
          </p:cNvPr>
          <p:cNvSpPr txBox="1"/>
          <p:nvPr/>
        </p:nvSpPr>
        <p:spPr>
          <a:xfrm>
            <a:off x="300400" y="316591"/>
            <a:ext cx="1114398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Avaliação e presença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0EB0E76-2EC3-30CE-BF98-D65815459055}"/>
              </a:ext>
            </a:extLst>
          </p:cNvPr>
          <p:cNvSpPr txBox="1"/>
          <p:nvPr/>
        </p:nvSpPr>
        <p:spPr>
          <a:xfrm>
            <a:off x="7493621" y="3360973"/>
            <a:ext cx="395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bit.ly/av-trilhos-2025</a:t>
            </a:r>
            <a:endParaRPr lang="pt-BR" sz="2400" b="1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042921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35027-737F-1CD1-7ADE-C2DBFA233E23}"/>
              </a:ext>
            </a:extLst>
          </p:cNvPr>
          <p:cNvSpPr/>
          <p:nvPr/>
        </p:nvSpPr>
        <p:spPr>
          <a:xfrm>
            <a:off x="-33453" y="-845573"/>
            <a:ext cx="12203151" cy="4627756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Vale Sans" panose="020B0503020204030204"/>
              </a:rPr>
              <a:t>OBRIGADA</a:t>
            </a:r>
            <a:endParaRPr lang="x-none" sz="3200" dirty="0">
              <a:latin typeface="Vale Sans" panose="020B0503020204030204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9643069" y="5112736"/>
            <a:ext cx="104802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INICIATIVA</a:t>
            </a:r>
            <a:endParaRPr dirty="0">
              <a:latin typeface="Vale Sans" panose="020B0503020204030204" pitchFamily="34" charset="0"/>
            </a:endParaRPr>
          </a:p>
        </p:txBody>
      </p:sp>
      <p:sp>
        <p:nvSpPr>
          <p:cNvPr id="246" name="Google Shape;246;p12"/>
          <p:cNvSpPr txBox="1"/>
          <p:nvPr/>
        </p:nvSpPr>
        <p:spPr>
          <a:xfrm>
            <a:off x="1262285" y="5112736"/>
            <a:ext cx="186847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Vale Sans" panose="020B0503020204030204" pitchFamily="34" charset="0"/>
                <a:ea typeface="Calibri"/>
                <a:cs typeface="Calibri"/>
                <a:sym typeface="Calibri"/>
              </a:rPr>
              <a:t>PARCEIRO</a:t>
            </a:r>
            <a:endParaRPr dirty="0">
              <a:latin typeface="Vale Sans" panose="020B0503020204030204" pitchFamily="34" charset="0"/>
            </a:endParaRPr>
          </a:p>
        </p:txBody>
      </p:sp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82075B2B-4540-942D-38E8-17F5C7B81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86" b="21481"/>
          <a:stretch/>
        </p:blipFill>
        <p:spPr>
          <a:xfrm>
            <a:off x="802189" y="5364435"/>
            <a:ext cx="2608779" cy="888384"/>
          </a:xfrm>
          <a:prstGeom prst="rect">
            <a:avLst/>
          </a:prstGeom>
        </p:spPr>
      </p:pic>
      <p:pic>
        <p:nvPicPr>
          <p:cNvPr id="7" name="Picture 6" descr="A group of green dots&#10;&#10;Description automatically generated">
            <a:extLst>
              <a:ext uri="{FF2B5EF4-FFF2-40B4-BE49-F238E27FC236}">
                <a16:creationId xmlns:a16="http://schemas.microsoft.com/office/drawing/2014/main" id="{400A72B0-945A-A399-902F-AA67C38BC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50" y="89168"/>
            <a:ext cx="5071942" cy="67459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47F5B1-B708-31A1-F155-54561AF43131}"/>
              </a:ext>
            </a:extLst>
          </p:cNvPr>
          <p:cNvGrpSpPr/>
          <p:nvPr/>
        </p:nvGrpSpPr>
        <p:grpSpPr>
          <a:xfrm>
            <a:off x="-33453" y="3537535"/>
            <a:ext cx="12355551" cy="530480"/>
            <a:chOff x="0" y="4348975"/>
            <a:chExt cx="12772004" cy="5241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CBE491-7820-9A19-5F0E-0750B7457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540FBDA-7630-50D3-7694-E2399F15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E0061213-263C-BFE8-1B65-E400AD3C30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050" y="5375841"/>
            <a:ext cx="2514115" cy="9941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D56AF9CB-173A-6F3C-E7E6-0F7BDA52FC1D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sp>
        <p:nvSpPr>
          <p:cNvPr id="4" name="CaixaDeTexto 2">
            <a:extLst>
              <a:ext uri="{FF2B5EF4-FFF2-40B4-BE49-F238E27FC236}">
                <a16:creationId xmlns:a16="http://schemas.microsoft.com/office/drawing/2014/main" id="{064417B4-0D85-B055-8C1B-2D087DB0648E}"/>
              </a:ext>
            </a:extLst>
          </p:cNvPr>
          <p:cNvSpPr txBox="1"/>
          <p:nvPr/>
        </p:nvSpPr>
        <p:spPr>
          <a:xfrm>
            <a:off x="162744" y="892060"/>
            <a:ext cx="7474423" cy="5035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Pedro Pacífico 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nasceu em São Paulo, onde atua como advogado, com formação pela USP e mestrado em Nova York. Além disso, também é conhecido por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Bookster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, em virtude de seu trabalho de incentivo a leituras nas redes sociais (@book.ster), onde é diariamente acompanhado por milhares de leitores. Comanda o podcast “Daria um livro”, em que cada episódio recebe um entrevistado para falar sobre leitura. Trinta segundos sem pensar no medo é seu primeiro livro. Além disso, lançou o livro "Trinta Segundos Sem Pensar no Medo", onde aborda sua trajetória profissional e pessoal, incluindo sua relação com a literatura e sua aceitação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Em parceria com a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Tag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 Livros, Pedro criou o </a:t>
            </a:r>
            <a:r>
              <a:rPr lang="pt-B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Bookster</a:t>
            </a: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 pelo Mundo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</a:rPr>
              <a:t>, um clube de leitura que convida o leitor a dar uma volta pelo mundo por meio da literatura.</a:t>
            </a: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916A2100-0276-7F93-318E-82215AC1C032}"/>
              </a:ext>
            </a:extLst>
          </p:cNvPr>
          <p:cNvSpPr txBox="1"/>
          <p:nvPr/>
        </p:nvSpPr>
        <p:spPr>
          <a:xfrm>
            <a:off x="7883686" y="4655902"/>
            <a:ext cx="463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Vale Sans Light" panose="020B0403020204030204"/>
              </a:rPr>
              <a:t>Fonte: https://clube.taglivros.com/collab-clube-bookster/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64194EA-9461-5394-1908-67EB22F1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67" y="591336"/>
            <a:ext cx="4162358" cy="420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03E2DC-7F3B-0ABC-5372-8AB4B05508DE}"/>
              </a:ext>
            </a:extLst>
          </p:cNvPr>
          <p:cNvSpPr txBox="1"/>
          <p:nvPr/>
        </p:nvSpPr>
        <p:spPr>
          <a:xfrm>
            <a:off x="162744" y="5763266"/>
            <a:ext cx="6216804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467886"/>
                </a:solidFill>
                <a:latin typeface="Vale Sans Light" panose="020B0403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https://clube.taglivros.com/collab-clube-bookster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Vale Sans Light" panose="020B0403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Vale Sans Light" panose="020B0403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228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84976-2D43-EFD1-6019-8B55E8C91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6">
            <a:extLst>
              <a:ext uri="{FF2B5EF4-FFF2-40B4-BE49-F238E27FC236}">
                <a16:creationId xmlns:a16="http://schemas.microsoft.com/office/drawing/2014/main" id="{6D49FA32-40CA-B0E1-63AC-4E8291F9D48F}"/>
              </a:ext>
            </a:extLst>
          </p:cNvPr>
          <p:cNvSpPr txBox="1"/>
          <p:nvPr/>
        </p:nvSpPr>
        <p:spPr>
          <a:xfrm>
            <a:off x="404496" y="290613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58DBE8-7F7C-5969-C45F-DF23A7461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25" y="1183144"/>
            <a:ext cx="10897160" cy="482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9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A898F81-0A89-D168-471A-A03D29D9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8014"/>
            <a:ext cx="5321573" cy="5454930"/>
          </a:xfrm>
          <a:prstGeom prst="rect">
            <a:avLst/>
          </a:prstGeom>
        </p:spPr>
      </p:pic>
      <p:sp>
        <p:nvSpPr>
          <p:cNvPr id="4" name="CaixaDeTexto 6">
            <a:extLst>
              <a:ext uri="{FF2B5EF4-FFF2-40B4-BE49-F238E27FC236}">
                <a16:creationId xmlns:a16="http://schemas.microsoft.com/office/drawing/2014/main" id="{8E4E61BE-6C17-F56E-543B-B6521CAF09D9}"/>
              </a:ext>
            </a:extLst>
          </p:cNvPr>
          <p:cNvSpPr txBox="1"/>
          <p:nvPr/>
        </p:nvSpPr>
        <p:spPr>
          <a:xfrm>
            <a:off x="337588" y="189297"/>
            <a:ext cx="9336266" cy="601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</a:rPr>
              <a:t>Momento Cultural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B1B22A72-EE83-4000-21FD-EEF2B03AB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284" r="-3284" b="23577"/>
          <a:stretch>
            <a:fillRect/>
          </a:stretch>
        </p:blipFill>
        <p:spPr>
          <a:xfrm>
            <a:off x="6096000" y="958014"/>
            <a:ext cx="4795025" cy="504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0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2C7F3F-F3AD-1F92-C025-DA638A4ED7BF}"/>
              </a:ext>
            </a:extLst>
          </p:cNvPr>
          <p:cNvSpPr/>
          <p:nvPr/>
        </p:nvSpPr>
        <p:spPr>
          <a:xfrm>
            <a:off x="-33453" y="0"/>
            <a:ext cx="12236604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365599B8-8695-9846-ECA4-046FA65BE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02" y="-56471"/>
            <a:ext cx="3906284" cy="4234543"/>
          </a:xfrm>
          <a:prstGeom prst="rect">
            <a:avLst/>
          </a:prstGeom>
        </p:spPr>
      </p:pic>
      <p:pic>
        <p:nvPicPr>
          <p:cNvPr id="21" name="Picture 20" descr="A child sitting at a desk writing on paper&#10;&#10;Description automatically generated">
            <a:extLst>
              <a:ext uri="{FF2B5EF4-FFF2-40B4-BE49-F238E27FC236}">
                <a16:creationId xmlns:a16="http://schemas.microsoft.com/office/drawing/2014/main" id="{3E71DF53-9170-AD38-16C1-81A4695A7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1" t="1268" r="20308"/>
          <a:stretch/>
        </p:blipFill>
        <p:spPr>
          <a:xfrm>
            <a:off x="6151386" y="556431"/>
            <a:ext cx="5858603" cy="6033990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AB28F8-EE8C-F3FA-3C07-BF5AF580F283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E6C4FB-632A-47E6-495E-0437E1025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1FC248-4CC2-FC4F-70CA-AE402E11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15" descr="A group of green dots&#10;&#10;Description automatically generated">
            <a:extLst>
              <a:ext uri="{FF2B5EF4-FFF2-40B4-BE49-F238E27FC236}">
                <a16:creationId xmlns:a16="http://schemas.microsoft.com/office/drawing/2014/main" id="{2858C720-B189-FC25-6DA5-2CD133A1B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7056" y="5358432"/>
            <a:ext cx="6752189" cy="898074"/>
          </a:xfrm>
          <a:prstGeom prst="rect">
            <a:avLst/>
          </a:prstGeom>
        </p:spPr>
      </p:pic>
      <p:pic>
        <p:nvPicPr>
          <p:cNvPr id="17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BFA52268-8C9B-5F89-02D2-05BDF1906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2272" y="1820461"/>
            <a:ext cx="1914809" cy="2075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805BCC-3CF3-4766-1D28-901059040E66}"/>
              </a:ext>
            </a:extLst>
          </p:cNvPr>
          <p:cNvSpPr txBox="1"/>
          <p:nvPr/>
        </p:nvSpPr>
        <p:spPr>
          <a:xfrm>
            <a:off x="213688" y="5722683"/>
            <a:ext cx="80264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Notícias da reestruturação da SMEDU</a:t>
            </a:r>
          </a:p>
        </p:txBody>
      </p:sp>
    </p:spTree>
    <p:extLst>
      <p:ext uri="{BB962C8B-B14F-4D97-AF65-F5344CB8AC3E}">
        <p14:creationId xmlns:p14="http://schemas.microsoft.com/office/powerpoint/2010/main" val="1195166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F4B4E-9884-DD3F-A3D6-8512E1DDD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6" descr="A group of green dots&#10;&#10;Description automatically generated">
            <a:extLst>
              <a:ext uri="{FF2B5EF4-FFF2-40B4-BE49-F238E27FC236}">
                <a16:creationId xmlns:a16="http://schemas.microsoft.com/office/drawing/2014/main" id="{71AC7B44-ED61-1DAD-778B-055CB58B6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764"/>
          <a:stretch/>
        </p:blipFill>
        <p:spPr>
          <a:xfrm>
            <a:off x="-114725" y="5963490"/>
            <a:ext cx="4051106" cy="89451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4AFCC7E-5BA5-9389-C39B-6E5F97607E0F}"/>
              </a:ext>
            </a:extLst>
          </p:cNvPr>
          <p:cNvSpPr/>
          <p:nvPr/>
        </p:nvSpPr>
        <p:spPr>
          <a:xfrm>
            <a:off x="318602" y="1276601"/>
            <a:ext cx="10131683" cy="4053682"/>
          </a:xfrm>
          <a:prstGeom prst="roundRect">
            <a:avLst>
              <a:gd name="adj" fmla="val 575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4AF316-EEBD-7B5F-BC8E-CB649B3A274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8602" y="253139"/>
            <a:ext cx="9883775" cy="648915"/>
          </a:xfrm>
        </p:spPr>
        <p:txBody>
          <a:bodyPr/>
          <a:lstStyle/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Onde estamos e para onde vamos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F94C35D-6ED7-37D0-9978-34FF3421B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54265"/>
              </p:ext>
            </p:extLst>
          </p:nvPr>
        </p:nvGraphicFramePr>
        <p:xfrm>
          <a:off x="318602" y="1417788"/>
          <a:ext cx="5658453" cy="3684817"/>
        </p:xfrm>
        <a:graphic>
          <a:graphicData uri="http://schemas.openxmlformats.org/drawingml/2006/table">
            <a:tbl>
              <a:tblPr firstRow="1" bandRow="1"/>
              <a:tblGrid>
                <a:gridCol w="5658453">
                  <a:extLst>
                    <a:ext uri="{9D8B030D-6E8A-4147-A177-3AD203B41FA5}">
                      <a16:colId xmlns:a16="http://schemas.microsoft.com/office/drawing/2014/main" val="2511857080"/>
                    </a:ext>
                  </a:extLst>
                </a:gridCol>
              </a:tblGrid>
              <a:tr h="518745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>
                          <a:solidFill>
                            <a:srgbClr val="009183"/>
                          </a:solidFill>
                          <a:latin typeface="Vale Sans Light" panose="020B0403020204030204"/>
                        </a:rPr>
                        <a:t>Gestão Educacional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269786"/>
                  </a:ext>
                </a:extLst>
              </a:tr>
              <a:tr h="3166072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pt-BR" sz="1600" dirty="0">
                        <a:solidFill>
                          <a:schemeClr val="tx1"/>
                        </a:solidFill>
                        <a:latin typeface="Vale Sans" panose="020B0503020204030204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AA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131067"/>
                  </a:ext>
                </a:extLst>
              </a:tr>
            </a:tbl>
          </a:graphicData>
        </a:graphic>
      </p:graphicFrame>
      <p:pic>
        <p:nvPicPr>
          <p:cNvPr id="5" name="Picture 32" descr="A group of children playing&#10;&#10;Description automatically generated">
            <a:extLst>
              <a:ext uri="{FF2B5EF4-FFF2-40B4-BE49-F238E27FC236}">
                <a16:creationId xmlns:a16="http://schemas.microsoft.com/office/drawing/2014/main" id="{13D49148-20C1-CD0A-3E6A-37348CA8F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09" r="51473" b="55569"/>
          <a:stretch/>
        </p:blipFill>
        <p:spPr>
          <a:xfrm>
            <a:off x="3932474" y="4861932"/>
            <a:ext cx="1543591" cy="226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6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70591-F88E-B2CA-A8A1-102E4074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97A542-581C-DDF6-B464-5883A7AF476B}"/>
              </a:ext>
            </a:extLst>
          </p:cNvPr>
          <p:cNvSpPr/>
          <p:nvPr/>
        </p:nvSpPr>
        <p:spPr>
          <a:xfrm>
            <a:off x="-33453" y="0"/>
            <a:ext cx="12236604" cy="6858000"/>
          </a:xfrm>
          <a:prstGeom prst="rect">
            <a:avLst/>
          </a:prstGeom>
          <a:solidFill>
            <a:srgbClr val="009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 descr="A green square with a black background&#10;&#10;Description automatically generated">
            <a:extLst>
              <a:ext uri="{FF2B5EF4-FFF2-40B4-BE49-F238E27FC236}">
                <a16:creationId xmlns:a16="http://schemas.microsoft.com/office/drawing/2014/main" id="{D1008064-A2C9-0A10-1AF6-FA410BBC7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02" y="-56471"/>
            <a:ext cx="3906284" cy="423454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D47332-F754-41E0-380C-7321629B49C6}"/>
              </a:ext>
            </a:extLst>
          </p:cNvPr>
          <p:cNvGrpSpPr/>
          <p:nvPr/>
        </p:nvGrpSpPr>
        <p:grpSpPr>
          <a:xfrm>
            <a:off x="-33453" y="6579535"/>
            <a:ext cx="12355551" cy="530480"/>
            <a:chOff x="0" y="4348975"/>
            <a:chExt cx="12772004" cy="5241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5A431E-C1D8-C29B-A752-D8406CE52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0" y="4348975"/>
              <a:ext cx="6415809" cy="524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B1549A-9CA1-8E45-BE9A-36C0CB56C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6356195" y="4348975"/>
              <a:ext cx="6415809" cy="524108"/>
            </a:xfrm>
            <a:prstGeom prst="rect">
              <a:avLst/>
            </a:prstGeom>
          </p:spPr>
        </p:pic>
      </p:grpSp>
      <p:pic>
        <p:nvPicPr>
          <p:cNvPr id="16" name="Picture 15" descr="A group of green dots&#10;&#10;Description automatically generated">
            <a:extLst>
              <a:ext uri="{FF2B5EF4-FFF2-40B4-BE49-F238E27FC236}">
                <a16:creationId xmlns:a16="http://schemas.microsoft.com/office/drawing/2014/main" id="{7DD9F1E2-C9C0-FA32-FDB8-3763D8DB8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056" y="5358432"/>
            <a:ext cx="6752189" cy="898074"/>
          </a:xfrm>
          <a:prstGeom prst="rect">
            <a:avLst/>
          </a:prstGeom>
        </p:spPr>
      </p:pic>
      <p:pic>
        <p:nvPicPr>
          <p:cNvPr id="17" name="Picture 16" descr="A yellow flower on a black background&#10;&#10;Description automatically generated">
            <a:extLst>
              <a:ext uri="{FF2B5EF4-FFF2-40B4-BE49-F238E27FC236}">
                <a16:creationId xmlns:a16="http://schemas.microsoft.com/office/drawing/2014/main" id="{094E8153-33B0-AB60-670C-5629C43D2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2272" y="1820461"/>
            <a:ext cx="1914809" cy="20757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3D383AB-7241-2A64-789F-CB4DDC39CF85}"/>
              </a:ext>
            </a:extLst>
          </p:cNvPr>
          <p:cNvSpPr txBox="1"/>
          <p:nvPr/>
        </p:nvSpPr>
        <p:spPr>
          <a:xfrm>
            <a:off x="213688" y="5722683"/>
            <a:ext cx="80264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  <a:latin typeface="Vale Sans Black" panose="020B0A03020204030204" pitchFamily="34" charset="0"/>
              </a:rPr>
              <a:t>Acompanhamento da Gestão Escolar</a:t>
            </a:r>
          </a:p>
        </p:txBody>
      </p:sp>
      <p:pic>
        <p:nvPicPr>
          <p:cNvPr id="7" name="Imagem 6" descr="Uma imagem contendo pessoa, no interior, criança, menina&#10;&#10;O conteúdo gerado por IA pode estar incorreto.">
            <a:extLst>
              <a:ext uri="{FF2B5EF4-FFF2-40B4-BE49-F238E27FC236}">
                <a16:creationId xmlns:a16="http://schemas.microsoft.com/office/drawing/2014/main" id="{2CD8D466-66C5-B4B0-02CA-50B079959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04" y="715595"/>
            <a:ext cx="5143500" cy="50918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428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6B73-22ED-B379-A267-A57E2B0E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317F16D-F9CA-C143-F2F9-E956621C7BB9}"/>
              </a:ext>
            </a:extLst>
          </p:cNvPr>
          <p:cNvSpPr/>
          <p:nvPr/>
        </p:nvSpPr>
        <p:spPr>
          <a:xfrm>
            <a:off x="537885" y="1409857"/>
            <a:ext cx="10402258" cy="2443685"/>
          </a:xfrm>
          <a:prstGeom prst="roundRect">
            <a:avLst>
              <a:gd name="adj" fmla="val 1041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6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 </a:t>
            </a:r>
            <a:endParaRPr lang="pt-BR" sz="16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43DFDE-7042-99D2-A6C9-FF157BBB762E}"/>
              </a:ext>
            </a:extLst>
          </p:cNvPr>
          <p:cNvSpPr txBox="1"/>
          <p:nvPr/>
        </p:nvSpPr>
        <p:spPr>
          <a:xfrm>
            <a:off x="632010" y="1534379"/>
            <a:ext cx="8980076" cy="4353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effectLst/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Entender as angústias que permeiam a sua atuação enquanto gestor.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latin typeface="Vale Sans"/>
                <a:ea typeface="Barlow" panose="00000500000000000000" pitchFamily="2" charset="0"/>
                <a:cs typeface="Barlow" panose="00000500000000000000" pitchFamily="2" charset="0"/>
              </a:rPr>
              <a:t>Entender os desafios pedagógicos do cotidiano do diretor (gestão de tempo e gestão de pessoas)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000" dirty="0">
              <a:latin typeface="Vale Sans"/>
              <a:ea typeface="Barlow" panose="00000500000000000000" pitchFamily="2" charset="0"/>
              <a:cs typeface="Barlow" panose="00000500000000000000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effectLst/>
              <a:latin typeface="Vale Sans"/>
              <a:ea typeface="Barlow" panose="00000500000000000000" pitchFamily="2" charset="0"/>
              <a:cs typeface="Barlow" panose="00000500000000000000" pitchFamily="2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effectLst/>
              <a:latin typeface="Vale Sans"/>
              <a:ea typeface="Barlow" panose="00000500000000000000" pitchFamily="2" charset="0"/>
              <a:cs typeface="Barlow" panose="000005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2000" dirty="0">
              <a:solidFill>
                <a:schemeClr val="tx1"/>
              </a:solidFill>
              <a:effectLst/>
              <a:latin typeface="Vale Sans"/>
              <a:ea typeface="Barlow" panose="00000500000000000000" pitchFamily="2" charset="0"/>
              <a:cs typeface="Barlow" panose="00000500000000000000" pitchFamily="2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2000" dirty="0">
              <a:solidFill>
                <a:schemeClr val="tx1"/>
              </a:solidFill>
              <a:effectLst/>
              <a:latin typeface="Vale Sans"/>
              <a:ea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AD21AE-F405-55B8-7EAE-156B0420C820}"/>
              </a:ext>
            </a:extLst>
          </p:cNvPr>
          <p:cNvSpPr txBox="1">
            <a:spLocks/>
          </p:cNvSpPr>
          <p:nvPr/>
        </p:nvSpPr>
        <p:spPr>
          <a:xfrm>
            <a:off x="318602" y="253139"/>
            <a:ext cx="9883775" cy="64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F68B32"/>
                </a:solidFill>
                <a:latin typeface="Vale Sans Black" panose="020B0A03020204030204" pitchFamily="34" charset="0"/>
                <a:ea typeface="+mn-ea"/>
                <a:cs typeface="+mn-cs"/>
              </a:rPr>
              <a:t>Por que escutar os diretores?</a:t>
            </a:r>
          </a:p>
        </p:txBody>
      </p:sp>
    </p:spTree>
    <p:extLst>
      <p:ext uri="{BB962C8B-B14F-4D97-AF65-F5344CB8AC3E}">
        <p14:creationId xmlns:p14="http://schemas.microsoft.com/office/powerpoint/2010/main" val="2431802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1387</Words>
  <Application>Microsoft Office PowerPoint</Application>
  <PresentationFormat>Widescreen</PresentationFormat>
  <Paragraphs>142</Paragraphs>
  <Slides>21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Google Sans</vt:lpstr>
      <vt:lpstr>Vale Sans</vt:lpstr>
      <vt:lpstr>Vale Sans Black</vt:lpstr>
      <vt:lpstr>Vale Sans Light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Onde estamos e para onde vamos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Onde estamos e para onde vamos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Klam Arquitetura</dc:creator>
  <cp:lastModifiedBy>Klam Arquitetura</cp:lastModifiedBy>
  <cp:revision>2</cp:revision>
  <dcterms:created xsi:type="dcterms:W3CDTF">2025-07-01T14:45:14Z</dcterms:created>
  <dcterms:modified xsi:type="dcterms:W3CDTF">2025-07-02T16:46:51Z</dcterms:modified>
</cp:coreProperties>
</file>