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0" r:id="rId1"/>
    <p:sldMasterId id="2147483721" r:id="rId2"/>
  </p:sldMasterIdLst>
  <p:notesMasterIdLst>
    <p:notesMasterId r:id="rId15"/>
  </p:notesMasterIdLst>
  <p:sldIdLst>
    <p:sldId id="256" r:id="rId3"/>
    <p:sldId id="1147" r:id="rId4"/>
    <p:sldId id="1134" r:id="rId5"/>
    <p:sldId id="1135" r:id="rId6"/>
    <p:sldId id="1146" r:id="rId7"/>
    <p:sldId id="1137" r:id="rId8"/>
    <p:sldId id="1138" r:id="rId9"/>
    <p:sldId id="1140" r:id="rId10"/>
    <p:sldId id="1141" r:id="rId11"/>
    <p:sldId id="1145" r:id="rId12"/>
    <p:sldId id="1143" r:id="rId13"/>
    <p:sldId id="41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604">
          <p15:clr>
            <a:srgbClr val="A4A3A4"/>
          </p15:clr>
        </p15:guide>
        <p15:guide id="3" orient="horz" pos="3770" userDrawn="1">
          <p15:clr>
            <a:srgbClr val="A4A3A4"/>
          </p15:clr>
        </p15:guide>
        <p15:guide id="4" pos="7076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3FF"/>
    <a:srgbClr val="DDE5FF"/>
    <a:srgbClr val="AFC2FF"/>
    <a:srgbClr val="575756"/>
    <a:srgbClr val="831F82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659AD3-9268-4400-A238-5DD9AB99BB6B}">
  <a:tblStyle styleId="{68659AD3-9268-4400-A238-5DD9AB99BB6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9E280-FE8B-4A08-9DD5-396EE6966F9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56" d="100"/>
          <a:sy n="56" d="100"/>
        </p:scale>
        <p:origin x="1308" y="276"/>
      </p:cViewPr>
      <p:guideLst>
        <p:guide orient="horz" pos="527"/>
        <p:guide pos="604"/>
        <p:guide orient="horz" pos="3770"/>
        <p:guide pos="70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256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1987" name="Espaço Reservado para Anotações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>
              <a:latin typeface="Arial" charset="0"/>
              <a:cs typeface="Arial" charset="0"/>
            </a:endParaRPr>
          </a:p>
        </p:txBody>
      </p:sp>
      <p:sp>
        <p:nvSpPr>
          <p:cNvPr id="41988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42284-FE83-4B80-85EF-BC900150783B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-Branco">
  <p:cSld name="Capa-Branco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838199" y="3512129"/>
            <a:ext cx="9802000" cy="1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4100"/>
              <a:buFont typeface="Arial"/>
              <a:buNone/>
              <a:defRPr sz="5467"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838200" y="4752112"/>
            <a:ext cx="9144000" cy="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25000"/>
              </a:lnSpc>
              <a:spcBef>
                <a:spcPts val="1067"/>
              </a:spcBef>
              <a:spcAft>
                <a:spcPts val="0"/>
              </a:spcAft>
              <a:buClr>
                <a:srgbClr val="575756"/>
              </a:buClr>
              <a:buSzPts val="1800"/>
              <a:buNone/>
              <a:defRPr sz="24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199" y="5996133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2" descr="Logotip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4477" y="5231407"/>
            <a:ext cx="2867527" cy="1626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29368" b="44261"/>
          <a:stretch/>
        </p:blipFill>
        <p:spPr>
          <a:xfrm>
            <a:off x="3581398" y="3"/>
            <a:ext cx="8609419" cy="3822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-Roxo" type="title">
  <p:cSld name="TITLE">
    <p:bg>
      <p:bgPr>
        <a:solidFill>
          <a:srgbClr val="831F8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ctrTitle"/>
          </p:nvPr>
        </p:nvSpPr>
        <p:spPr>
          <a:xfrm>
            <a:off x="838199" y="3512129"/>
            <a:ext cx="9802000" cy="1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54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ubTitle" idx="1"/>
          </p:nvPr>
        </p:nvSpPr>
        <p:spPr>
          <a:xfrm>
            <a:off x="838200" y="4752112"/>
            <a:ext cx="9144000" cy="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25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dt" idx="10"/>
          </p:nvPr>
        </p:nvSpPr>
        <p:spPr>
          <a:xfrm>
            <a:off x="838199" y="5996133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23" descr="Logotip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l="31344" b="48788"/>
          <a:stretch/>
        </p:blipFill>
        <p:spPr>
          <a:xfrm>
            <a:off x="3822492" y="0"/>
            <a:ext cx="8368328" cy="351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3" descr="Logotipo, nome da empres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4477" y="5230500"/>
            <a:ext cx="2867527" cy="1626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ário">
  <p:cSld name="Sumário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 descr="Imagem em preto e branc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l="67427"/>
          <a:stretch/>
        </p:blipFill>
        <p:spPr>
          <a:xfrm>
            <a:off x="8220348" y="3"/>
            <a:ext cx="397046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286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>
            <a:off x="838199" y="1806575"/>
            <a:ext cx="5422000" cy="38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143750"/>
              </a:lnSpc>
              <a:spcBef>
                <a:spcPts val="1067"/>
              </a:spcBef>
              <a:spcAft>
                <a:spcPts val="0"/>
              </a:spcAft>
              <a:buClr>
                <a:srgbClr val="831F82"/>
              </a:buClr>
              <a:buSzPts val="1200"/>
              <a:buFont typeface="Calibri"/>
              <a:buAutoNum type="arabicPeriod"/>
              <a:defRPr sz="1600"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>
              <a:lnSpc>
                <a:spcPct val="164285"/>
              </a:lnSpc>
              <a:spcBef>
                <a:spcPts val="533"/>
              </a:spcBef>
              <a:spcAft>
                <a:spcPts val="0"/>
              </a:spcAft>
              <a:buClr>
                <a:srgbClr val="831F82"/>
              </a:buClr>
              <a:buSzPts val="1100"/>
              <a:buFont typeface="Calibri"/>
              <a:buAutoNum type="arabicPeriod"/>
              <a:defRPr sz="1467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 descr="Forma, Círcul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r="4121" b="5694"/>
          <a:stretch/>
        </p:blipFill>
        <p:spPr>
          <a:xfrm>
            <a:off x="3147937" y="2868416"/>
            <a:ext cx="9044067" cy="398958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6"/>
          <p:cNvSpPr txBox="1">
            <a:spLocks noGrp="1"/>
          </p:cNvSpPr>
          <p:nvPr>
            <p:ph type="title"/>
          </p:nvPr>
        </p:nvSpPr>
        <p:spPr>
          <a:xfrm>
            <a:off x="838200" y="34226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1"/>
          </p:nvPr>
        </p:nvSpPr>
        <p:spPr>
          <a:xfrm>
            <a:off x="838200" y="1884363"/>
            <a:ext cx="8952800" cy="3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43750"/>
              </a:lnSpc>
              <a:spcBef>
                <a:spcPts val="1067"/>
              </a:spcBef>
              <a:spcAft>
                <a:spcPts val="0"/>
              </a:spcAft>
              <a:buClr>
                <a:srgbClr val="575756"/>
              </a:buClr>
              <a:buSzPts val="1200"/>
              <a:buNone/>
              <a:defRPr sz="16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838200" y="34226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1"/>
          </p:nvPr>
        </p:nvSpPr>
        <p:spPr>
          <a:xfrm>
            <a:off x="838200" y="1884363"/>
            <a:ext cx="8952800" cy="3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43750"/>
              </a:lnSpc>
              <a:spcBef>
                <a:spcPts val="1067"/>
              </a:spcBef>
              <a:spcAft>
                <a:spcPts val="0"/>
              </a:spcAft>
              <a:buClr>
                <a:srgbClr val="575756"/>
              </a:buClr>
              <a:buSzPts val="1200"/>
              <a:buNone/>
              <a:defRPr sz="16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r="34331" b="68896"/>
          <a:stretch/>
        </p:blipFill>
        <p:spPr>
          <a:xfrm>
            <a:off x="6096001" y="4110356"/>
            <a:ext cx="6096000" cy="27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_2">
  <p:cSld name="1_Título e Conteúdo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838200" y="34226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838200" y="1884363"/>
            <a:ext cx="8952800" cy="3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43750"/>
              </a:lnSpc>
              <a:spcBef>
                <a:spcPts val="1067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None/>
              <a:defRPr sz="16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28"/>
          <p:cNvPicPr preferRelativeResize="0"/>
          <p:nvPr/>
        </p:nvPicPr>
        <p:blipFill rotWithShape="1">
          <a:blip r:embed="rId2">
            <a:alphaModFix/>
          </a:blip>
          <a:srcRect l="149" t="147" r="34651" b="76700"/>
          <a:stretch/>
        </p:blipFill>
        <p:spPr>
          <a:xfrm>
            <a:off x="7475464" y="5267986"/>
            <a:ext cx="4716541" cy="159002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8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-Capitulo e texto">
  <p:cSld name="Slide -Capitulo e text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9" descr="Desenho de rosto de pessoa visto de perto&#10;&#10;Descrição gerada automaticamente com confiança média"/>
          <p:cNvPicPr preferRelativeResize="0"/>
          <p:nvPr/>
        </p:nvPicPr>
        <p:blipFill rotWithShape="1">
          <a:blip r:embed="rId2">
            <a:alphaModFix/>
          </a:blip>
          <a:srcRect l="68699"/>
          <a:stretch/>
        </p:blipFill>
        <p:spPr>
          <a:xfrm>
            <a:off x="8304555" y="-16946"/>
            <a:ext cx="3887455" cy="698737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852055" y="695451"/>
            <a:ext cx="5759600" cy="20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600"/>
              <a:buFont typeface="Arial"/>
              <a:buNone/>
              <a:defRPr sz="4800"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1"/>
          </p:nvPr>
        </p:nvSpPr>
        <p:spPr>
          <a:xfrm>
            <a:off x="852488" y="3125860"/>
            <a:ext cx="6234000" cy="20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1500"/>
              <a:buNone/>
              <a:defRPr sz="20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 e imagem grande">
  <p:cSld name="Título e Conteúdo e imagem grand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838201" y="2345253"/>
            <a:ext cx="4938800" cy="3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43750"/>
              </a:lnSpc>
              <a:spcBef>
                <a:spcPts val="1067"/>
              </a:spcBef>
              <a:spcAft>
                <a:spcPts val="0"/>
              </a:spcAft>
              <a:buClr>
                <a:srgbClr val="575756"/>
              </a:buClr>
              <a:buSzPts val="1200"/>
              <a:buNone/>
              <a:defRPr sz="16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43" name="Google Shape;143;p30"/>
          <p:cNvGrpSpPr/>
          <p:nvPr/>
        </p:nvGrpSpPr>
        <p:grpSpPr>
          <a:xfrm>
            <a:off x="6565689" y="-835066"/>
            <a:ext cx="7737339" cy="9205059"/>
            <a:chOff x="6565688" y="-835065"/>
            <a:chExt cx="7737338" cy="9205058"/>
          </a:xfrm>
        </p:grpSpPr>
        <p:sp>
          <p:nvSpPr>
            <p:cNvPr id="144" name="Google Shape;144;p30"/>
            <p:cNvSpPr/>
            <p:nvPr/>
          </p:nvSpPr>
          <p:spPr>
            <a:xfrm>
              <a:off x="6878365" y="-835065"/>
              <a:ext cx="3823091" cy="3366034"/>
            </a:xfrm>
            <a:custGeom>
              <a:avLst/>
              <a:gdLst/>
              <a:ahLst/>
              <a:cxnLst/>
              <a:rect l="l" t="t" r="r" b="b"/>
              <a:pathLst>
                <a:path w="3823091" h="3366034" extrusionOk="0">
                  <a:moveTo>
                    <a:pt x="3823091" y="362118"/>
                  </a:moveTo>
                  <a:cubicBezTo>
                    <a:pt x="2811446" y="-81525"/>
                    <a:pt x="1526061" y="-283667"/>
                    <a:pt x="718619" y="751501"/>
                  </a:cubicBezTo>
                  <a:cubicBezTo>
                    <a:pt x="128126" y="1508618"/>
                    <a:pt x="-44777" y="2431610"/>
                    <a:pt x="9390" y="3366034"/>
                  </a:cubicBezTo>
                  <a:cubicBezTo>
                    <a:pt x="27477" y="3315148"/>
                    <a:pt x="45751" y="3264636"/>
                    <a:pt x="64962" y="3215717"/>
                  </a:cubicBezTo>
                  <a:cubicBezTo>
                    <a:pt x="807086" y="1324844"/>
                    <a:pt x="2369396" y="462767"/>
                    <a:pt x="3823091" y="362118"/>
                  </a:cubicBezTo>
                  <a:close/>
                </a:path>
              </a:pathLst>
            </a:custGeom>
            <a:solidFill>
              <a:srgbClr val="E4013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0"/>
            <p:cNvSpPr/>
            <p:nvPr/>
          </p:nvSpPr>
          <p:spPr>
            <a:xfrm>
              <a:off x="6565688" y="-484729"/>
              <a:ext cx="7737338" cy="8854722"/>
            </a:xfrm>
            <a:custGeom>
              <a:avLst/>
              <a:gdLst/>
              <a:ahLst/>
              <a:cxnLst/>
              <a:rect l="l" t="t" r="r" b="b"/>
              <a:pathLst>
                <a:path w="7737338" h="8854722" extrusionOk="0">
                  <a:moveTo>
                    <a:pt x="4628330" y="4378"/>
                  </a:moveTo>
                  <a:lnTo>
                    <a:pt x="4627955" y="4191"/>
                  </a:lnTo>
                  <a:cubicBezTo>
                    <a:pt x="4466392" y="-3868"/>
                    <a:pt x="4301549" y="255"/>
                    <a:pt x="4135768" y="11782"/>
                  </a:cubicBezTo>
                  <a:cubicBezTo>
                    <a:pt x="4420472" y="136609"/>
                    <a:pt x="4684653" y="279524"/>
                    <a:pt x="4909005" y="420751"/>
                  </a:cubicBezTo>
                  <a:cubicBezTo>
                    <a:pt x="6929671" y="1692453"/>
                    <a:pt x="8396393" y="5274400"/>
                    <a:pt x="6202542" y="7240806"/>
                  </a:cubicBezTo>
                  <a:cubicBezTo>
                    <a:pt x="5296513" y="8052839"/>
                    <a:pt x="4129677" y="8362659"/>
                    <a:pt x="3017570" y="7780693"/>
                  </a:cubicBezTo>
                  <a:cubicBezTo>
                    <a:pt x="1828336" y="7158431"/>
                    <a:pt x="980784" y="5918966"/>
                    <a:pt x="616798" y="4651950"/>
                  </a:cubicBezTo>
                  <a:cubicBezTo>
                    <a:pt x="465075" y="4123869"/>
                    <a:pt x="354023" y="3567863"/>
                    <a:pt x="321973" y="3015792"/>
                  </a:cubicBezTo>
                  <a:cubicBezTo>
                    <a:pt x="-350052" y="4910601"/>
                    <a:pt x="-171058" y="8057993"/>
                    <a:pt x="2829579" y="8727488"/>
                  </a:cubicBezTo>
                  <a:cubicBezTo>
                    <a:pt x="7504515" y="9770527"/>
                    <a:pt x="8746978" y="4137833"/>
                    <a:pt x="6951132" y="1422463"/>
                  </a:cubicBezTo>
                  <a:cubicBezTo>
                    <a:pt x="6323528" y="473418"/>
                    <a:pt x="5515523" y="48518"/>
                    <a:pt x="4628237" y="4472"/>
                  </a:cubicBez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0"/>
            <p:cNvSpPr/>
            <p:nvPr/>
          </p:nvSpPr>
          <p:spPr>
            <a:xfrm>
              <a:off x="6887755" y="-473040"/>
              <a:ext cx="6972090" cy="8068934"/>
            </a:xfrm>
            <a:custGeom>
              <a:avLst/>
              <a:gdLst/>
              <a:ahLst/>
              <a:cxnLst/>
              <a:rect l="l" t="t" r="r" b="b"/>
              <a:pathLst>
                <a:path w="6972090" h="8068934" extrusionOk="0">
                  <a:moveTo>
                    <a:pt x="294825" y="4640168"/>
                  </a:moveTo>
                  <a:cubicBezTo>
                    <a:pt x="658811" y="5907184"/>
                    <a:pt x="1506363" y="7146648"/>
                    <a:pt x="2695597" y="7768911"/>
                  </a:cubicBezTo>
                  <a:cubicBezTo>
                    <a:pt x="3807704" y="8350783"/>
                    <a:pt x="4974540" y="8041057"/>
                    <a:pt x="5880569" y="7229024"/>
                  </a:cubicBezTo>
                  <a:cubicBezTo>
                    <a:pt x="8074420" y="5262711"/>
                    <a:pt x="6607698" y="1680671"/>
                    <a:pt x="4587032" y="408969"/>
                  </a:cubicBezTo>
                  <a:cubicBezTo>
                    <a:pt x="4362680" y="267835"/>
                    <a:pt x="4098499" y="124921"/>
                    <a:pt x="3813795" y="0"/>
                  </a:cubicBezTo>
                  <a:cubicBezTo>
                    <a:pt x="2360006" y="100743"/>
                    <a:pt x="797696" y="962820"/>
                    <a:pt x="55573" y="2853599"/>
                  </a:cubicBezTo>
                  <a:cubicBezTo>
                    <a:pt x="36361" y="2902611"/>
                    <a:pt x="18087" y="2953123"/>
                    <a:pt x="0" y="3003917"/>
                  </a:cubicBezTo>
                  <a:cubicBezTo>
                    <a:pt x="32050" y="3555987"/>
                    <a:pt x="143102" y="4111994"/>
                    <a:pt x="294825" y="4640074"/>
                  </a:cubicBezTo>
                  <a:close/>
                </a:path>
              </a:pathLst>
            </a:custGeom>
            <a:solidFill>
              <a:srgbClr val="831F8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30"/>
          <p:cNvSpPr/>
          <p:nvPr/>
        </p:nvSpPr>
        <p:spPr>
          <a:xfrm>
            <a:off x="8011113" y="857728"/>
            <a:ext cx="5054971" cy="5627477"/>
          </a:xfrm>
          <a:custGeom>
            <a:avLst/>
            <a:gdLst/>
            <a:ahLst/>
            <a:cxnLst/>
            <a:rect l="l" t="t" r="r" b="b"/>
            <a:pathLst>
              <a:path w="5054971" h="5627477" extrusionOk="0">
                <a:moveTo>
                  <a:pt x="2798959" y="5627328"/>
                </a:moveTo>
                <a:cubicBezTo>
                  <a:pt x="5046227" y="5606429"/>
                  <a:pt x="5343114" y="3163111"/>
                  <a:pt x="4852332" y="2081274"/>
                </a:cubicBezTo>
                <a:cubicBezTo>
                  <a:pt x="3693368" y="-473470"/>
                  <a:pt x="831803" y="-797909"/>
                  <a:pt x="118544" y="1788323"/>
                </a:cubicBezTo>
                <a:cubicBezTo>
                  <a:pt x="-530802" y="4142894"/>
                  <a:pt x="1646180" y="5638105"/>
                  <a:pt x="2798959" y="5627421"/>
                </a:cubicBezTo>
                <a:close/>
              </a:path>
            </a:pathLst>
          </a:custGeom>
          <a:solidFill>
            <a:srgbClr val="E401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0"/>
          <p:cNvSpPr>
            <a:spLocks noGrp="1"/>
          </p:cNvSpPr>
          <p:nvPr>
            <p:ph type="pic" idx="2"/>
          </p:nvPr>
        </p:nvSpPr>
        <p:spPr>
          <a:xfrm>
            <a:off x="8011112" y="857727"/>
            <a:ext cx="5055200" cy="56276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title"/>
          </p:nvPr>
        </p:nvSpPr>
        <p:spPr>
          <a:xfrm>
            <a:off x="838200" y="648627"/>
            <a:ext cx="49388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gráfico- azul">
  <p:cSld name="1_Título e gráfico- azul">
    <p:bg>
      <p:bgPr>
        <a:solidFill>
          <a:srgbClr val="009FE3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title"/>
          </p:nvPr>
        </p:nvSpPr>
        <p:spPr>
          <a:xfrm>
            <a:off x="838200" y="352344"/>
            <a:ext cx="9814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gráfico- roxo">
  <p:cSld name="2_Título e gráfico- roxo">
    <p:bg>
      <p:bgPr>
        <a:solidFill>
          <a:srgbClr val="831F8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838200" y="352344"/>
            <a:ext cx="9814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32"/>
          <p:cNvPicPr preferRelativeResize="0"/>
          <p:nvPr/>
        </p:nvPicPr>
        <p:blipFill rotWithShape="1">
          <a:blip r:embed="rId2">
            <a:alphaModFix/>
          </a:blip>
          <a:srcRect l="149" t="147" r="34651" b="76700"/>
          <a:stretch/>
        </p:blipFill>
        <p:spPr>
          <a:xfrm>
            <a:off x="7475464" y="5267986"/>
            <a:ext cx="4716541" cy="159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gráfico- vermelho">
  <p:cSld name="2_Título e gráfico- vermelho">
    <p:bg>
      <p:bgPr>
        <a:solidFill>
          <a:srgbClr val="E40134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title"/>
          </p:nvPr>
        </p:nvSpPr>
        <p:spPr>
          <a:xfrm>
            <a:off x="838200" y="352344"/>
            <a:ext cx="9814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64" name="Google Shape;164;p33"/>
          <p:cNvPicPr preferRelativeResize="0"/>
          <p:nvPr/>
        </p:nvPicPr>
        <p:blipFill rotWithShape="1">
          <a:blip r:embed="rId2">
            <a:alphaModFix/>
          </a:blip>
          <a:srcRect l="149" t="147" r="34651" b="76700"/>
          <a:stretch/>
        </p:blipFill>
        <p:spPr>
          <a:xfrm>
            <a:off x="7475464" y="5267986"/>
            <a:ext cx="4716541" cy="159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Conteúdo e imagem grande">
  <p:cSld name="2_Título e Conteúdo e imagem gran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gráfico- azul">
  <p:cSld name="2_Título e gráfico- azul">
    <p:bg>
      <p:bgPr>
        <a:solidFill>
          <a:srgbClr val="009FE3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>
            <a:spLocks noGrp="1"/>
          </p:cNvSpPr>
          <p:nvPr>
            <p:ph type="title"/>
          </p:nvPr>
        </p:nvSpPr>
        <p:spPr>
          <a:xfrm>
            <a:off x="838200" y="352344"/>
            <a:ext cx="9814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1" name="Google Shape;171;p35"/>
          <p:cNvPicPr preferRelativeResize="0"/>
          <p:nvPr/>
        </p:nvPicPr>
        <p:blipFill rotWithShape="1">
          <a:blip r:embed="rId2">
            <a:alphaModFix/>
          </a:blip>
          <a:srcRect l="149" t="147" r="34651" b="76700"/>
          <a:stretch/>
        </p:blipFill>
        <p:spPr>
          <a:xfrm>
            <a:off x="7475464" y="5267986"/>
            <a:ext cx="4716541" cy="159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gráfico- branco">
  <p:cSld name="Título e gráfico- branco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8" descr="Forma, Círcul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l="25141" t="-6682" r="9927" b="13728"/>
          <a:stretch/>
        </p:blipFill>
        <p:spPr>
          <a:xfrm>
            <a:off x="7239004" y="3677967"/>
            <a:ext cx="4952997" cy="318003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8"/>
          <p:cNvSpPr txBox="1">
            <a:spLocks noGrp="1"/>
          </p:cNvSpPr>
          <p:nvPr>
            <p:ph type="title"/>
          </p:nvPr>
        </p:nvSpPr>
        <p:spPr>
          <a:xfrm>
            <a:off x="838200" y="352344"/>
            <a:ext cx="9814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 e imagem">
  <p:cSld name="1_Título e Conteúdo e imagem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"/>
          <p:cNvSpPr txBox="1">
            <a:spLocks noGrp="1"/>
          </p:cNvSpPr>
          <p:nvPr>
            <p:ph type="title"/>
          </p:nvPr>
        </p:nvSpPr>
        <p:spPr>
          <a:xfrm>
            <a:off x="838200" y="672072"/>
            <a:ext cx="49388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300"/>
              <a:buFont typeface="Arial"/>
              <a:buNone/>
              <a:defRPr b="1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0"/>
          <p:cNvSpPr txBox="1">
            <a:spLocks noGrp="1"/>
          </p:cNvSpPr>
          <p:nvPr>
            <p:ph type="body" idx="1"/>
          </p:nvPr>
        </p:nvSpPr>
        <p:spPr>
          <a:xfrm>
            <a:off x="838201" y="2345253"/>
            <a:ext cx="4938800" cy="3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43750"/>
              </a:lnSpc>
              <a:spcBef>
                <a:spcPts val="1067"/>
              </a:spcBef>
              <a:spcAft>
                <a:spcPts val="0"/>
              </a:spcAft>
              <a:buClr>
                <a:srgbClr val="575756"/>
              </a:buClr>
              <a:buSzPts val="1200"/>
              <a:buNone/>
              <a:defRPr sz="1600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95" name="Google Shape;195;p40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inal">
  <p:cSld name="Slide Final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1" descr="Forma, Círculo&#10;&#10;Descrição gerada automaticamente com confiança média"/>
          <p:cNvPicPr preferRelativeResize="0"/>
          <p:nvPr/>
        </p:nvPicPr>
        <p:blipFill rotWithShape="1">
          <a:blip r:embed="rId2">
            <a:alphaModFix/>
          </a:blip>
          <a:srcRect l="34671" t="4106" r="3357" b="30404"/>
          <a:stretch/>
        </p:blipFill>
        <p:spPr>
          <a:xfrm>
            <a:off x="4638063" y="-2"/>
            <a:ext cx="7553940" cy="449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9">
          <p15:clr>
            <a:srgbClr val="FBAE40"/>
          </p15:clr>
        </p15:guide>
        <p15:guide id="2" pos="77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inal 2">
  <p:cSld name="Slide Final 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 descr="Logotipo&#10;&#10;Descrição gerada automaticamente com confiança média"/>
          <p:cNvPicPr preferRelativeResize="0"/>
          <p:nvPr/>
        </p:nvPicPr>
        <p:blipFill rotWithShape="1">
          <a:blip r:embed="rId2">
            <a:alphaModFix/>
          </a:blip>
          <a:srcRect t="2723" r="23447" b="32880"/>
          <a:stretch/>
        </p:blipFill>
        <p:spPr>
          <a:xfrm>
            <a:off x="0" y="0"/>
            <a:ext cx="9333269" cy="4415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77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-vermelho">
  <p:cSld name="Capa-vermelho">
    <p:bg>
      <p:bgPr>
        <a:solidFill>
          <a:srgbClr val="E40134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3"/>
          <p:cNvSpPr txBox="1">
            <a:spLocks noGrp="1"/>
          </p:cNvSpPr>
          <p:nvPr>
            <p:ph type="ctrTitle"/>
          </p:nvPr>
        </p:nvSpPr>
        <p:spPr>
          <a:xfrm>
            <a:off x="838199" y="3512129"/>
            <a:ext cx="8950400" cy="1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54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3"/>
          <p:cNvSpPr txBox="1">
            <a:spLocks noGrp="1"/>
          </p:cNvSpPr>
          <p:nvPr>
            <p:ph type="subTitle" idx="1"/>
          </p:nvPr>
        </p:nvSpPr>
        <p:spPr>
          <a:xfrm>
            <a:off x="838199" y="4752112"/>
            <a:ext cx="8950400" cy="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dt" idx="10"/>
          </p:nvPr>
        </p:nvSpPr>
        <p:spPr>
          <a:xfrm>
            <a:off x="838199" y="5996133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04" name="Google Shape;204;p43" descr="Logotipo, nome da empresa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4477" y="5230500"/>
            <a:ext cx="2867527" cy="1626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40202" b="46666"/>
          <a:stretch/>
        </p:blipFill>
        <p:spPr>
          <a:xfrm>
            <a:off x="4901788" y="1"/>
            <a:ext cx="7289033" cy="3657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-Azul">
  <p:cSld name="Capa-Azul">
    <p:bg>
      <p:bgPr>
        <a:solidFill>
          <a:srgbClr val="009FE3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4"/>
          <p:cNvSpPr txBox="1">
            <a:spLocks noGrp="1"/>
          </p:cNvSpPr>
          <p:nvPr>
            <p:ph type="ctrTitle"/>
          </p:nvPr>
        </p:nvSpPr>
        <p:spPr>
          <a:xfrm>
            <a:off x="838199" y="3512129"/>
            <a:ext cx="9802000" cy="1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54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4"/>
          <p:cNvSpPr txBox="1">
            <a:spLocks noGrp="1"/>
          </p:cNvSpPr>
          <p:nvPr>
            <p:ph type="subTitle" idx="1"/>
          </p:nvPr>
        </p:nvSpPr>
        <p:spPr>
          <a:xfrm>
            <a:off x="838200" y="4752112"/>
            <a:ext cx="9144000" cy="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25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9" name="Google Shape;209;p44"/>
          <p:cNvSpPr txBox="1">
            <a:spLocks noGrp="1"/>
          </p:cNvSpPr>
          <p:nvPr>
            <p:ph type="dt" idx="10"/>
          </p:nvPr>
        </p:nvSpPr>
        <p:spPr>
          <a:xfrm>
            <a:off x="838199" y="5996133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10" name="Google Shape;210;p44" descr="Logotip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 l="26798" b="62404"/>
          <a:stretch/>
        </p:blipFill>
        <p:spPr>
          <a:xfrm>
            <a:off x="3267860" y="1"/>
            <a:ext cx="8922961" cy="257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4" descr="Logotipo, nome da empres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4477" y="5230500"/>
            <a:ext cx="2867527" cy="1626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gráfico- vermelho">
  <p:cSld name="1_Título e gráfico- vermelho">
    <p:bg>
      <p:bgPr>
        <a:solidFill>
          <a:srgbClr val="E40134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5"/>
          <p:cNvSpPr txBox="1">
            <a:spLocks noGrp="1"/>
          </p:cNvSpPr>
          <p:nvPr>
            <p:ph type="title"/>
          </p:nvPr>
        </p:nvSpPr>
        <p:spPr>
          <a:xfrm>
            <a:off x="838200" y="352344"/>
            <a:ext cx="98144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5"/>
          <p:cNvSpPr txBox="1">
            <a:spLocks noGrp="1"/>
          </p:cNvSpPr>
          <p:nvPr>
            <p:ph type="sldNum" idx="12"/>
          </p:nvPr>
        </p:nvSpPr>
        <p:spPr>
          <a:xfrm>
            <a:off x="11240085" y="6206247"/>
            <a:ext cx="59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15" name="Google Shape;215;p45"/>
          <p:cNvSpPr txBox="1">
            <a:spLocks noGrp="1"/>
          </p:cNvSpPr>
          <p:nvPr>
            <p:ph type="ftr" idx="11"/>
          </p:nvPr>
        </p:nvSpPr>
        <p:spPr>
          <a:xfrm>
            <a:off x="838200" y="6206247"/>
            <a:ext cx="525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C2475-01E6-C0FF-BCD5-05AC4096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B2C6CE-1490-73DC-5260-6E798CCC3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D6748C-5FD8-2F2F-2E11-829B5B21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367-81C3-4F15-B1E1-427A50675B3C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7589C7-A90B-93A9-2717-4A7F666A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CE1776-FD31-1475-68CC-3FAFD21E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9C06-004B-41FB-A2BA-20CE6070EC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13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3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722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jp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76" descr="HD 2:GERAIS:Pequenos Leitores:PPL.jpg"/>
          <p:cNvPicPr preferRelativeResize="0"/>
          <p:nvPr/>
        </p:nvPicPr>
        <p:blipFill rotWithShape="1">
          <a:blip r:embed="rId3">
            <a:alphaModFix/>
          </a:blip>
          <a:srcRect r="6568"/>
          <a:stretch/>
        </p:blipFill>
        <p:spPr>
          <a:xfrm>
            <a:off x="7561867" y="5592233"/>
            <a:ext cx="1938320" cy="10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2976" y="5680871"/>
            <a:ext cx="1420057" cy="8407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031D9E8-B191-3CD2-3102-53588D7FD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828" y="3467735"/>
            <a:ext cx="10174373" cy="2213124"/>
          </a:xfrm>
        </p:spPr>
        <p:txBody>
          <a:bodyPr>
            <a:normAutofit fontScale="90000"/>
          </a:bodyPr>
          <a:lstStyle/>
          <a:p>
            <a:r>
              <a:rPr lang="pt-BR" dirty="0"/>
              <a:t>Ciclo 1</a:t>
            </a:r>
            <a:br>
              <a:rPr lang="pt-BR" dirty="0"/>
            </a:br>
            <a:r>
              <a:rPr lang="pt-BR" dirty="0"/>
              <a:t>Apresentações dos municípios</a:t>
            </a:r>
            <a:br>
              <a:rPr lang="pt-BR" dirty="0"/>
            </a:br>
            <a:br>
              <a:rPr lang="pt-BR" dirty="0"/>
            </a:br>
            <a:r>
              <a:rPr lang="pt-BR" sz="3100" dirty="0"/>
              <a:t>15/04/2025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9C06-004B-41FB-A2BA-20CE6070EC15}" type="slidenum">
              <a:rPr lang="pt-BR" smtClean="0"/>
              <a:t>10</a:t>
            </a:fld>
            <a:endParaRPr lang="pt-BR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179639"/>
            <a:ext cx="10972800" cy="1000575"/>
          </a:xfrm>
          <a:prstGeom prst="rect">
            <a:avLst/>
          </a:prstGeom>
          <a:solidFill>
            <a:srgbClr val="DDE5FF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800" b="1" dirty="0">
                <a:solidFill>
                  <a:schemeClr val="tx1"/>
                </a:solidFill>
                <a:latin typeface="Verdana"/>
                <a:ea typeface="+mj-ea"/>
                <a:cs typeface="Verdana"/>
                <a:sym typeface="Arial"/>
              </a:rPr>
              <a:t>Práticas para formar leitores que ainda precisam avançar no município </a:t>
            </a:r>
            <a:endParaRPr lang="en-US" sz="2800" b="1" dirty="0">
              <a:solidFill>
                <a:schemeClr val="tx1"/>
              </a:solidFill>
              <a:latin typeface="Verdana"/>
              <a:ea typeface="+mj-ea"/>
              <a:cs typeface="Verdana"/>
              <a:sym typeface="Arial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900989" y="1691971"/>
            <a:ext cx="473240" cy="400110"/>
          </a:xfrm>
          <a:prstGeom prst="rect">
            <a:avLst/>
          </a:prstGeom>
          <a:solidFill>
            <a:srgbClr val="AFC2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1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900989" y="3240976"/>
            <a:ext cx="473240" cy="400110"/>
          </a:xfrm>
          <a:prstGeom prst="rect">
            <a:avLst/>
          </a:prstGeom>
          <a:solidFill>
            <a:srgbClr val="AFC2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2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900990" y="4720494"/>
            <a:ext cx="473239" cy="400110"/>
          </a:xfrm>
          <a:prstGeom prst="rect">
            <a:avLst/>
          </a:prstGeom>
          <a:solidFill>
            <a:srgbClr val="AFC2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3</a:t>
            </a:r>
          </a:p>
        </p:txBody>
      </p:sp>
      <p:cxnSp>
        <p:nvCxnSpPr>
          <p:cNvPr id="27" name="Conector reto 26"/>
          <p:cNvCxnSpPr>
            <a:stCxn id="24" idx="3"/>
          </p:cNvCxnSpPr>
          <p:nvPr/>
        </p:nvCxnSpPr>
        <p:spPr>
          <a:xfrm>
            <a:off x="2374229" y="1892026"/>
            <a:ext cx="285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>
            <a:stCxn id="25" idx="3"/>
          </p:cNvCxnSpPr>
          <p:nvPr/>
        </p:nvCxnSpPr>
        <p:spPr>
          <a:xfrm>
            <a:off x="2374229" y="3441031"/>
            <a:ext cx="285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>
            <a:stCxn id="26" idx="3"/>
          </p:cNvCxnSpPr>
          <p:nvPr/>
        </p:nvCxnSpPr>
        <p:spPr>
          <a:xfrm>
            <a:off x="2374229" y="4920549"/>
            <a:ext cx="285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2660073" y="1538083"/>
            <a:ext cx="7695210" cy="869469"/>
          </a:xfrm>
          <a:prstGeom prst="rect">
            <a:avLst/>
          </a:prstGeom>
          <a:solidFill>
            <a:srgbClr val="DDE5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Documento de Leitura</a:t>
            </a:r>
          </a:p>
          <a:p>
            <a:r>
              <a:rPr lang="pt-BR" sz="2000" dirty="0"/>
              <a:t>Implementação como política pública.</a:t>
            </a:r>
            <a:endParaRPr lang="pt-BR" sz="1100" dirty="0"/>
          </a:p>
          <a:p>
            <a:endParaRPr lang="pt-BR" sz="105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2660073" y="2979366"/>
            <a:ext cx="7695210" cy="923330"/>
          </a:xfrm>
          <a:prstGeom prst="rect">
            <a:avLst/>
          </a:prstGeom>
          <a:solidFill>
            <a:srgbClr val="DDE5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Indicação Literária</a:t>
            </a:r>
          </a:p>
          <a:p>
            <a:r>
              <a:rPr lang="pt-BR" sz="2000" dirty="0"/>
              <a:t>Crianças e adultos.</a:t>
            </a:r>
          </a:p>
          <a:p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2660073" y="4471101"/>
            <a:ext cx="7695210" cy="892552"/>
          </a:xfrm>
          <a:prstGeom prst="rect">
            <a:avLst/>
          </a:prstGeom>
          <a:solidFill>
            <a:srgbClr val="DDE5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Acervo de Qualidade</a:t>
            </a:r>
          </a:p>
          <a:p>
            <a:r>
              <a:rPr lang="pt-BR" sz="2000" dirty="0"/>
              <a:t>Participação da comunidade escolar.</a:t>
            </a:r>
          </a:p>
          <a:p>
            <a:endParaRPr lang="pt-BR" sz="1050" dirty="0"/>
          </a:p>
        </p:txBody>
      </p:sp>
      <p:pic>
        <p:nvPicPr>
          <p:cNvPr id="33" name="Google Shape;366;p76" descr="HD 2:GERAIS:Pequenos Leitores:PPL.jpg"/>
          <p:cNvPicPr preferRelativeResize="0"/>
          <p:nvPr/>
        </p:nvPicPr>
        <p:blipFill rotWithShape="1">
          <a:blip r:embed="rId2">
            <a:alphaModFix/>
          </a:blip>
          <a:srcRect r="6568"/>
          <a:stretch/>
        </p:blipFill>
        <p:spPr>
          <a:xfrm>
            <a:off x="0" y="5840000"/>
            <a:ext cx="1938320" cy="101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97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09599" y="219089"/>
            <a:ext cx="10972800" cy="929227"/>
          </a:xfrm>
          <a:prstGeom prst="rect">
            <a:avLst/>
          </a:prstGeom>
          <a:solidFill>
            <a:srgbClr val="DDE5FF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59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/>
              </a:rPr>
              <a:t>Conquistas e avanços </a:t>
            </a:r>
            <a:endParaRPr lang="en-US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Verdana"/>
                <a:ea typeface="+mj-ea"/>
                <a:cs typeface="Verdana"/>
                <a:sym typeface="Arial"/>
              </a:rPr>
              <a:t>  </a:t>
            </a:r>
            <a:endParaRPr lang="en-US" b="1" dirty="0">
              <a:solidFill>
                <a:schemeClr val="tx1"/>
              </a:solidFill>
              <a:latin typeface="Verdana"/>
              <a:ea typeface="+mj-ea"/>
              <a:cs typeface="Verdana"/>
              <a:sym typeface="Arial"/>
            </a:endParaRPr>
          </a:p>
        </p:txBody>
      </p:sp>
      <p:sp>
        <p:nvSpPr>
          <p:cNvPr id="2" name="Lágrima 1"/>
          <p:cNvSpPr/>
          <p:nvPr/>
        </p:nvSpPr>
        <p:spPr>
          <a:xfrm>
            <a:off x="3730256" y="4061637"/>
            <a:ext cx="2232837" cy="1945758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Lágrima 4"/>
          <p:cNvSpPr/>
          <p:nvPr/>
        </p:nvSpPr>
        <p:spPr>
          <a:xfrm rot="5400000">
            <a:off x="3898191" y="1972340"/>
            <a:ext cx="2232837" cy="1945758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Lágrima 5"/>
          <p:cNvSpPr/>
          <p:nvPr/>
        </p:nvSpPr>
        <p:spPr>
          <a:xfrm rot="10800000">
            <a:off x="5989262" y="2945221"/>
            <a:ext cx="2232837" cy="1945758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31" y="2559484"/>
            <a:ext cx="847401" cy="8474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51" y="3661968"/>
            <a:ext cx="583967" cy="58396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18628" r="18088" b="17303"/>
          <a:stretch/>
        </p:blipFill>
        <p:spPr>
          <a:xfrm>
            <a:off x="4481107" y="4691666"/>
            <a:ext cx="731133" cy="6857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50606" y="2059855"/>
            <a:ext cx="2879650" cy="923330"/>
          </a:xfrm>
          <a:prstGeom prst="rect">
            <a:avLst/>
          </a:prstGeom>
          <a:solidFill>
            <a:srgbClr val="EFF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/>
              <a:t>Continuidade</a:t>
            </a:r>
          </a:p>
          <a:p>
            <a:pPr algn="ctr"/>
            <a:r>
              <a:rPr lang="pt-BR" sz="1800" dirty="0"/>
              <a:t>Demais segmentos (Creche/Fundamental).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76178" y="4878091"/>
            <a:ext cx="2879650" cy="646331"/>
          </a:xfrm>
          <a:prstGeom prst="rect">
            <a:avLst/>
          </a:prstGeom>
          <a:solidFill>
            <a:srgbClr val="EFF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/>
              <a:t>Envolvimento</a:t>
            </a:r>
          </a:p>
          <a:p>
            <a:pPr algn="ctr"/>
            <a:r>
              <a:rPr lang="pt-BR" sz="1800" dirty="0"/>
              <a:t>Ações de boas práticas.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312889" y="3514730"/>
            <a:ext cx="2879650" cy="1200329"/>
          </a:xfrm>
          <a:prstGeom prst="rect">
            <a:avLst/>
          </a:prstGeom>
          <a:solidFill>
            <a:srgbClr val="EFF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/>
              <a:t>Disseminação</a:t>
            </a:r>
          </a:p>
          <a:p>
            <a:pPr algn="ctr"/>
            <a:r>
              <a:rPr lang="pt-BR" sz="1800" dirty="0"/>
              <a:t>Ações para os demais segmentos por meio da formação continuada.</a:t>
            </a:r>
          </a:p>
        </p:txBody>
      </p:sp>
      <p:pic>
        <p:nvPicPr>
          <p:cNvPr id="15" name="Google Shape;366;p76" descr="HD 2:GERAIS:Pequenos Leitores:PPL.jpg"/>
          <p:cNvPicPr preferRelativeResize="0"/>
          <p:nvPr/>
        </p:nvPicPr>
        <p:blipFill rotWithShape="1">
          <a:blip r:embed="rId5">
            <a:alphaModFix/>
          </a:blip>
          <a:srcRect r="6568"/>
          <a:stretch/>
        </p:blipFill>
        <p:spPr>
          <a:xfrm>
            <a:off x="0" y="5840000"/>
            <a:ext cx="1938320" cy="101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39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7E77442-68A6-4776-A96B-CDA436C18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2984" y="690141"/>
            <a:ext cx="3967316" cy="5235708"/>
          </a:xfrm>
          <a:prstGeom prst="rect">
            <a:avLst/>
          </a:prstGeom>
        </p:spPr>
      </p:pic>
      <p:pic>
        <p:nvPicPr>
          <p:cNvPr id="6" name="Google Shape;366;p76" descr="HD 2:GERAIS:Pequenos Leitores:PPL.jpg"/>
          <p:cNvPicPr preferRelativeResize="0"/>
          <p:nvPr/>
        </p:nvPicPr>
        <p:blipFill rotWithShape="1">
          <a:blip r:embed="rId3">
            <a:alphaModFix/>
          </a:blip>
          <a:srcRect r="6568"/>
          <a:stretch/>
        </p:blipFill>
        <p:spPr>
          <a:xfrm>
            <a:off x="0" y="5840000"/>
            <a:ext cx="1938320" cy="10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D1F06E9-C98B-42A6-A2D7-9176DD601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88" y="1100138"/>
            <a:ext cx="5720347" cy="42902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8DF68-D4A6-C471-C532-7C15C11D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São Luiz do Paraitinga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817C923-3F0F-5CEF-8E64-D8CA23160C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32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524933" y="82562"/>
            <a:ext cx="10651067" cy="1808183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>
            <a:spAutoFit/>
          </a:bodyPr>
          <a:lstStyle>
            <a:lvl1pPr algn="ctr" eaLnBrk="0" hangingPunct="0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itchFamily="18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itchFamily="18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r>
              <a:rPr lang="pt-BR" altLang="pt-BR" sz="3300" b="1" dirty="0">
                <a:latin typeface="Verdana"/>
                <a:ea typeface="+mj-ea"/>
                <a:cs typeface="Verdana"/>
              </a:rPr>
              <a:t>O município –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pt-BR" altLang="pt-BR" sz="3300" b="1" dirty="0">
                <a:latin typeface="Verdana"/>
                <a:ea typeface="+mj-ea"/>
                <a:cs typeface="Verdana"/>
              </a:rPr>
              <a:t> </a:t>
            </a:r>
            <a:r>
              <a:rPr lang="pt-BR" altLang="pt-BR" sz="2900" b="1" dirty="0">
                <a:latin typeface="Verdana"/>
                <a:ea typeface="+mj-ea"/>
                <a:cs typeface="Verdana"/>
              </a:rPr>
              <a:t>Estância Turística de São Luiz do Paraitinga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endParaRPr lang="pt-BR" altLang="pt-BR" sz="2900" b="1" dirty="0">
              <a:solidFill>
                <a:schemeClr val="tx2">
                  <a:lumMod val="7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478" y="1799492"/>
            <a:ext cx="6563633" cy="44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tângulo 1"/>
          <p:cNvSpPr/>
          <p:nvPr/>
        </p:nvSpPr>
        <p:spPr>
          <a:xfrm>
            <a:off x="285750" y="2867090"/>
            <a:ext cx="581025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População: 10.337 (Censo 2022)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 e cultura preservadas.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Belezas naturais e arquitetônicas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Google Shape;366;p76" descr="HD 2:GERAIS:Pequenos Leitores:PPL.jpg"/>
          <p:cNvPicPr preferRelativeResize="0"/>
          <p:nvPr/>
        </p:nvPicPr>
        <p:blipFill rotWithShape="1">
          <a:blip r:embed="rId4">
            <a:alphaModFix/>
          </a:blip>
          <a:srcRect r="6568"/>
          <a:stretch/>
        </p:blipFill>
        <p:spPr>
          <a:xfrm>
            <a:off x="0" y="5781992"/>
            <a:ext cx="1938320" cy="101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23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220" y="267215"/>
            <a:ext cx="9681411" cy="791564"/>
          </a:xfrm>
          <a:solidFill>
            <a:srgbClr val="DDE5FF"/>
          </a:solidFill>
          <a:ln>
            <a:solidFill>
              <a:srgbClr val="AFC2FF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Verdana"/>
                <a:ea typeface="+mj-ea"/>
                <a:cs typeface="Verdana"/>
                <a:sym typeface="Arial"/>
              </a:rPr>
              <a:t>O projeto no </a:t>
            </a:r>
            <a:r>
              <a:rPr lang="bg-BG" b="1" dirty="0">
                <a:solidFill>
                  <a:schemeClr val="tx1"/>
                </a:solidFill>
                <a:latin typeface="Verdana"/>
                <a:ea typeface="+mj-ea"/>
                <a:cs typeface="Verdana"/>
                <a:sym typeface="Arial"/>
              </a:rPr>
              <a:t>Município</a:t>
            </a:r>
            <a:endParaRPr lang="en-US" b="1" dirty="0">
              <a:solidFill>
                <a:schemeClr val="tx1"/>
              </a:solidFill>
              <a:latin typeface="Verdana"/>
              <a:ea typeface="+mj-ea"/>
              <a:cs typeface="Verdana"/>
              <a:sym typeface="Arial"/>
            </a:endParaRPr>
          </a:p>
        </p:txBody>
      </p:sp>
      <p:cxnSp>
        <p:nvCxnSpPr>
          <p:cNvPr id="9" name="Conector reto 8"/>
          <p:cNvCxnSpPr/>
          <p:nvPr/>
        </p:nvCxnSpPr>
        <p:spPr>
          <a:xfrm flipH="1">
            <a:off x="1876926" y="1130968"/>
            <a:ext cx="24063" cy="5029200"/>
          </a:xfrm>
          <a:prstGeom prst="line">
            <a:avLst/>
          </a:prstGeom>
          <a:ln>
            <a:solidFill>
              <a:srgbClr val="AFC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900989" y="1691971"/>
            <a:ext cx="473240" cy="400110"/>
          </a:xfrm>
          <a:prstGeom prst="rect">
            <a:avLst/>
          </a:prstGeom>
          <a:solidFill>
            <a:srgbClr val="AFC2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1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900989" y="3240976"/>
            <a:ext cx="473240" cy="400110"/>
          </a:xfrm>
          <a:prstGeom prst="rect">
            <a:avLst/>
          </a:prstGeom>
          <a:solidFill>
            <a:srgbClr val="AFC2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2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900989" y="4917377"/>
            <a:ext cx="473239" cy="400110"/>
          </a:xfrm>
          <a:prstGeom prst="rect">
            <a:avLst/>
          </a:prstGeom>
          <a:solidFill>
            <a:srgbClr val="AFC2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3</a:t>
            </a:r>
          </a:p>
        </p:txBody>
      </p:sp>
      <p:cxnSp>
        <p:nvCxnSpPr>
          <p:cNvPr id="14" name="Conector reto 13"/>
          <p:cNvCxnSpPr>
            <a:stCxn id="10" idx="3"/>
          </p:cNvCxnSpPr>
          <p:nvPr/>
        </p:nvCxnSpPr>
        <p:spPr>
          <a:xfrm>
            <a:off x="2374229" y="1892026"/>
            <a:ext cx="285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stCxn id="11" idx="3"/>
          </p:cNvCxnSpPr>
          <p:nvPr/>
        </p:nvCxnSpPr>
        <p:spPr>
          <a:xfrm>
            <a:off x="2374229" y="3441031"/>
            <a:ext cx="285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stCxn id="12" idx="3"/>
          </p:cNvCxnSpPr>
          <p:nvPr/>
        </p:nvCxnSpPr>
        <p:spPr>
          <a:xfrm>
            <a:off x="2374228" y="5117432"/>
            <a:ext cx="285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660073" y="1322639"/>
            <a:ext cx="7695210" cy="1231106"/>
          </a:xfrm>
          <a:prstGeom prst="rect">
            <a:avLst/>
          </a:prstGeom>
          <a:solidFill>
            <a:srgbClr val="DDE5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2019-2020</a:t>
            </a:r>
          </a:p>
          <a:p>
            <a:pPr algn="just"/>
            <a:r>
              <a:rPr lang="pt-BR" sz="2000" dirty="0"/>
              <a:t>Formação CEDAC/FTD. (Roda Educativa)</a:t>
            </a:r>
          </a:p>
          <a:p>
            <a:pPr algn="just"/>
            <a:r>
              <a:rPr lang="pt-BR" sz="2000" dirty="0"/>
              <a:t>Diretores, coordenadores, professores.</a:t>
            </a:r>
          </a:p>
          <a:p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660073" y="2825478"/>
            <a:ext cx="7695210" cy="1231106"/>
          </a:xfrm>
          <a:prstGeom prst="rect">
            <a:avLst/>
          </a:prstGeom>
          <a:solidFill>
            <a:srgbClr val="DDE5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2021-2024</a:t>
            </a:r>
          </a:p>
          <a:p>
            <a:r>
              <a:rPr lang="pt-BR" sz="2000" dirty="0"/>
              <a:t>Participação como convidados.</a:t>
            </a:r>
          </a:p>
          <a:p>
            <a:r>
              <a:rPr lang="pt-BR" sz="2000" dirty="0"/>
              <a:t>Fortalecimento das ações leitoras.</a:t>
            </a:r>
          </a:p>
          <a:p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660073" y="4501879"/>
            <a:ext cx="7695210" cy="1231106"/>
          </a:xfrm>
          <a:prstGeom prst="rect">
            <a:avLst/>
          </a:prstGeom>
          <a:solidFill>
            <a:srgbClr val="DDE5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Foco</a:t>
            </a:r>
          </a:p>
          <a:p>
            <a:r>
              <a:rPr lang="pt-BR" sz="2000" dirty="0"/>
              <a:t>Garantia do direito à literatura.</a:t>
            </a:r>
          </a:p>
          <a:p>
            <a:r>
              <a:rPr lang="pt-BR" sz="2000" dirty="0"/>
              <a:t>Primeira infância (3 a 5 anos).</a:t>
            </a:r>
          </a:p>
          <a:p>
            <a:endParaRPr lang="pt-BR" dirty="0"/>
          </a:p>
        </p:txBody>
      </p:sp>
      <p:pic>
        <p:nvPicPr>
          <p:cNvPr id="22" name="Google Shape;366;p76" descr="HD 2:GERAIS:Pequenos Leitores:PPL.jpg"/>
          <p:cNvPicPr preferRelativeResize="0"/>
          <p:nvPr/>
        </p:nvPicPr>
        <p:blipFill rotWithShape="1">
          <a:blip r:embed="rId2">
            <a:alphaModFix/>
          </a:blip>
          <a:srcRect r="6568"/>
          <a:stretch/>
        </p:blipFill>
        <p:spPr>
          <a:xfrm>
            <a:off x="0" y="5840000"/>
            <a:ext cx="1938320" cy="101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4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366;p76" descr="HD 2:GERAIS:Pequenos Leitores:PPL.jpg"/>
          <p:cNvPicPr preferRelativeResize="0"/>
          <p:nvPr/>
        </p:nvPicPr>
        <p:blipFill rotWithShape="1">
          <a:blip r:embed="rId2">
            <a:alphaModFix/>
          </a:blip>
          <a:srcRect r="6568"/>
          <a:stretch/>
        </p:blipFill>
        <p:spPr>
          <a:xfrm>
            <a:off x="0" y="5868575"/>
            <a:ext cx="1938320" cy="10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E83503C4-2E0B-44F2-B54F-7C06EDF1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50492"/>
            <a:ext cx="11360800" cy="763600"/>
          </a:xfrm>
          <a:solidFill>
            <a:srgbClr val="DDE5FF"/>
          </a:solidFill>
        </p:spPr>
        <p:txBody>
          <a:bodyPr/>
          <a:lstStyle/>
          <a:p>
            <a:pPr algn="ctr"/>
            <a:r>
              <a:rPr lang="pt-BR" b="1" dirty="0"/>
              <a:t>Público Atendido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30BD3F91-81CF-4291-A1BD-46ABF6846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88" y="1707267"/>
            <a:ext cx="1087962" cy="1087962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BDF6D317-834D-43DD-8660-717B8C7AB27B}"/>
              </a:ext>
            </a:extLst>
          </p:cNvPr>
          <p:cNvSpPr txBox="1"/>
          <p:nvPr/>
        </p:nvSpPr>
        <p:spPr>
          <a:xfrm>
            <a:off x="642938" y="3172778"/>
            <a:ext cx="35893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7 Escolas que atendem Infantil</a:t>
            </a:r>
          </a:p>
          <a:p>
            <a:endParaRPr lang="pt-BR" sz="1800" b="1" dirty="0"/>
          </a:p>
          <a:p>
            <a:r>
              <a:rPr lang="pt-BR" sz="1800" dirty="0"/>
              <a:t>2 urbanas (1 creche e 1 pré-escola)</a:t>
            </a:r>
          </a:p>
          <a:p>
            <a:r>
              <a:rPr lang="pt-BR" sz="1800" dirty="0"/>
              <a:t>5 rurais.</a:t>
            </a:r>
          </a:p>
          <a:p>
            <a:endParaRPr lang="pt-BR" dirty="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78BB93A6-5130-4685-9A44-DD2435890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26" y="2090379"/>
            <a:ext cx="704850" cy="704850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DB98E6BA-6F64-4584-BCFC-C09712864DBD}"/>
              </a:ext>
            </a:extLst>
          </p:cNvPr>
          <p:cNvSpPr txBox="1"/>
          <p:nvPr/>
        </p:nvSpPr>
        <p:spPr>
          <a:xfrm>
            <a:off x="4629150" y="3172778"/>
            <a:ext cx="337184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24 Professores</a:t>
            </a:r>
          </a:p>
          <a:p>
            <a:r>
              <a:rPr lang="pt-BR" sz="1800" dirty="0"/>
              <a:t>Professores da Educação Infantil.</a:t>
            </a:r>
          </a:p>
          <a:p>
            <a:endParaRPr lang="pt-BR" sz="1800" dirty="0"/>
          </a:p>
          <a:p>
            <a:r>
              <a:rPr lang="pt-BR" sz="1800" b="1" dirty="0"/>
              <a:t>7 Coordenadores</a:t>
            </a:r>
          </a:p>
          <a:p>
            <a:r>
              <a:rPr lang="pt-BR" sz="1800" b="1" dirty="0"/>
              <a:t>7 Diretores</a:t>
            </a:r>
          </a:p>
          <a:p>
            <a:endParaRPr lang="pt-BR" dirty="0"/>
          </a:p>
        </p:txBody>
      </p:sp>
      <p:pic>
        <p:nvPicPr>
          <p:cNvPr id="28" name="Espaço Reservado para Conteúdo 4">
            <a:extLst>
              <a:ext uri="{FF2B5EF4-FFF2-40B4-BE49-F238E27FC236}">
                <a16:creationId xmlns:a16="http://schemas.microsoft.com/office/drawing/2014/main" id="{FCEE8E65-E4BE-485D-AE27-DA53E0080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49" y="1871861"/>
            <a:ext cx="1254839" cy="892866"/>
          </a:xfr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AEDA196D-763C-4F20-9A96-83CCDA512207}"/>
              </a:ext>
            </a:extLst>
          </p:cNvPr>
          <p:cNvSpPr txBox="1"/>
          <p:nvPr/>
        </p:nvSpPr>
        <p:spPr>
          <a:xfrm>
            <a:off x="8153399" y="3172778"/>
            <a:ext cx="337184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357 Crianças</a:t>
            </a:r>
          </a:p>
          <a:p>
            <a:endParaRPr lang="pt-BR" sz="1800" b="1" dirty="0"/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800" dirty="0">
                <a:solidFill>
                  <a:schemeClr val="dk1"/>
                </a:solidFill>
                <a:latin typeface="+mn-lt"/>
                <a:ea typeface="Calibri"/>
                <a:cs typeface="Times New Roman" panose="02020603050405020304" pitchFamily="18" charset="0"/>
                <a:sym typeface="Calibri"/>
              </a:rPr>
              <a:t>246 crianças e 239 famílias atendidas  - zona urbana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pt-BR" sz="1800" dirty="0">
                <a:solidFill>
                  <a:schemeClr val="dk1"/>
                </a:solidFill>
                <a:latin typeface="+mn-lt"/>
                <a:ea typeface="Calibri"/>
                <a:cs typeface="Times New Roman" panose="02020603050405020304" pitchFamily="18" charset="0"/>
                <a:sym typeface="Calibri"/>
              </a:rPr>
              <a:t>111 crianças e 111 famílias - zona rural </a:t>
            </a:r>
          </a:p>
          <a:p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340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>
            <a:extLst>
              <a:ext uri="{FF2B5EF4-FFF2-40B4-BE49-F238E27FC236}">
                <a16:creationId xmlns:a16="http://schemas.microsoft.com/office/drawing/2014/main" id="{4243929F-6FCC-D851-937C-3B88EEA90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85" y="2950395"/>
            <a:ext cx="34359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Fernanda Aparecida </a:t>
            </a:r>
            <a:r>
              <a:rPr lang="pt-BR" altLang="pt-BR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Cascardi</a:t>
            </a:r>
            <a:r>
              <a:rPr lang="pt-BR" alt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Diretora Adjunta de Educação na Diretoria Municipal de Educação, 2 meses na função</a:t>
            </a:r>
          </a:p>
        </p:txBody>
      </p:sp>
      <p:sp>
        <p:nvSpPr>
          <p:cNvPr id="6" name="Retângulo 1">
            <a:extLst>
              <a:ext uri="{FF2B5EF4-FFF2-40B4-BE49-F238E27FC236}">
                <a16:creationId xmlns:a16="http://schemas.microsoft.com/office/drawing/2014/main" id="{4243929F-6FCC-D851-937C-3B88EEA90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1228" y="3034235"/>
            <a:ext cx="32973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Patrícia de Melo – Coordenadora Pedagógica da EMEF </a:t>
            </a:r>
            <a:r>
              <a:rPr lang="pt-BR" altLang="pt-BR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Profº</a:t>
            </a:r>
            <a:r>
              <a:rPr lang="pt-BR" alt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Waldemar Rodrigues anos finais,  2 meses na função</a:t>
            </a:r>
          </a:p>
        </p:txBody>
      </p:sp>
      <p:sp>
        <p:nvSpPr>
          <p:cNvPr id="7" name="Retângulo 1">
            <a:extLst>
              <a:ext uri="{FF2B5EF4-FFF2-40B4-BE49-F238E27FC236}">
                <a16:creationId xmlns:a16="http://schemas.microsoft.com/office/drawing/2014/main" id="{4243929F-6FCC-D851-937C-3B88EEA90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4750" y="3034235"/>
            <a:ext cx="30618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Gisele Aparecida Claro de Oliveira – Diretora da EMEI João Batista Cardoso,  2 meses na função</a:t>
            </a:r>
          </a:p>
        </p:txBody>
      </p:sp>
      <p:sp>
        <p:nvSpPr>
          <p:cNvPr id="8" name="Retângulo 1">
            <a:extLst>
              <a:ext uri="{FF2B5EF4-FFF2-40B4-BE49-F238E27FC236}">
                <a16:creationId xmlns:a16="http://schemas.microsoft.com/office/drawing/2014/main" id="{4243929F-6FCC-D851-937C-3B88EEA90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5" y="5991817"/>
            <a:ext cx="36021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Anelise de Faria Barbosa Lima – Coordenadora Pedagógica da EMEI João Batista Cardoso,  2 meses na função </a:t>
            </a:r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id="{4243929F-6FCC-D851-937C-3B88EEA90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15" y="5991817"/>
            <a:ext cx="34359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Neide </a:t>
            </a:r>
            <a:r>
              <a:rPr lang="pt-BR" altLang="pt-BR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Iluminata</a:t>
            </a:r>
            <a:r>
              <a:rPr lang="pt-BR" alt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Andrade </a:t>
            </a:r>
            <a:r>
              <a:rPr lang="pt-BR" altLang="pt-BR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Vanoni</a:t>
            </a:r>
            <a:r>
              <a:rPr lang="pt-BR" alt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Diretora da Creche Municipal </a:t>
            </a:r>
            <a:r>
              <a:rPr lang="pt-BR" altLang="pt-BR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Profª</a:t>
            </a:r>
            <a:r>
              <a:rPr lang="pt-BR" alt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Fanny </a:t>
            </a:r>
            <a:r>
              <a:rPr lang="pt-BR" altLang="pt-BR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Perronoud</a:t>
            </a:r>
            <a:r>
              <a:rPr lang="pt-BR" alt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Ferreira Pinto,  2 meses na função</a:t>
            </a:r>
          </a:p>
        </p:txBody>
      </p:sp>
      <p:sp>
        <p:nvSpPr>
          <p:cNvPr id="10" name="Retângulo 1">
            <a:extLst>
              <a:ext uri="{FF2B5EF4-FFF2-40B4-BE49-F238E27FC236}">
                <a16:creationId xmlns:a16="http://schemas.microsoft.com/office/drawing/2014/main" id="{4243929F-6FCC-D851-937C-3B88EEA90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4743" y="6015611"/>
            <a:ext cx="3319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Gislaine de Souza Xavier – Coordenadora Pedagógica da EMEIEF Maria Vitória de Campos Azevedo,  2 meses na função</a:t>
            </a:r>
          </a:p>
        </p:txBody>
      </p:sp>
      <p:pic>
        <p:nvPicPr>
          <p:cNvPr id="1026" name="Picture 2" descr="C:\Users\Usuario\Downloads\WhatsApp Image 2025-04-09 at 13.03.2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8" t="24454" r="17863"/>
          <a:stretch/>
        </p:blipFill>
        <p:spPr bwMode="auto">
          <a:xfrm>
            <a:off x="9415913" y="874224"/>
            <a:ext cx="1759527" cy="217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ario\Downloads\WhatsApp Image 2025-04-09 at 13.03.3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2"/>
          <a:stretch/>
        </p:blipFill>
        <p:spPr bwMode="auto">
          <a:xfrm>
            <a:off x="5303712" y="874224"/>
            <a:ext cx="174392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ario\Downloads\WhatsApp Image 2025-04-09 at 13.02.42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3" t="4018" r="-18017"/>
          <a:stretch/>
        </p:blipFill>
        <p:spPr bwMode="auto">
          <a:xfrm>
            <a:off x="1026975" y="3855599"/>
            <a:ext cx="1737876" cy="207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 noChangeArrowheads="1"/>
          </p:cNvSpPr>
          <p:nvPr/>
        </p:nvSpPr>
        <p:spPr>
          <a:xfrm>
            <a:off x="527051" y="115901"/>
            <a:ext cx="10657416" cy="674482"/>
          </a:xfrm>
          <a:prstGeom prst="rect">
            <a:avLst/>
          </a:prstGeom>
          <a:solidFill>
            <a:srgbClr val="DDE5FF"/>
          </a:solidFill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09585">
              <a:spcBef>
                <a:spcPct val="0"/>
              </a:spcBef>
              <a:defRPr/>
            </a:pPr>
            <a:r>
              <a:rPr lang="pt-BR" altLang="pt-BR" sz="3300" b="1" kern="1200" dirty="0">
                <a:solidFill>
                  <a:schemeClr val="tx1"/>
                </a:solidFill>
                <a:latin typeface="Verdana"/>
                <a:ea typeface="+mj-ea"/>
                <a:cs typeface="Verdana"/>
              </a:rPr>
              <a:t>Equipe do Município</a:t>
            </a:r>
          </a:p>
        </p:txBody>
      </p:sp>
      <p:pic>
        <p:nvPicPr>
          <p:cNvPr id="3074" name="Picture 2" descr="C:\Users\Usuario\Downloads\WhatsApp Image 2025-04-09 at 13.49.47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t="5252"/>
          <a:stretch/>
        </p:blipFill>
        <p:spPr bwMode="auto">
          <a:xfrm>
            <a:off x="5303712" y="3879985"/>
            <a:ext cx="1743927" cy="204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uario\Downloads\WhatsApp Image 2025-04-09 at 13.52.03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6" r="8398"/>
          <a:stretch/>
        </p:blipFill>
        <p:spPr bwMode="auto">
          <a:xfrm>
            <a:off x="9466504" y="3855599"/>
            <a:ext cx="171796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uario\Downloads\WhatsApp Image 2025-04-09 at 14.39.59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8" y="874223"/>
            <a:ext cx="1663877" cy="207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16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7D069C8-0190-DD8E-DED2-F0B97AA38A74}"/>
              </a:ext>
            </a:extLst>
          </p:cNvPr>
          <p:cNvSpPr txBox="1"/>
          <p:nvPr/>
        </p:nvSpPr>
        <p:spPr>
          <a:xfrm>
            <a:off x="1354668" y="2826658"/>
            <a:ext cx="77936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</a:pPr>
            <a:endParaRPr lang="pt-BR" sz="1400" dirty="0">
              <a:latin typeface="+mj-lt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2" descr="Gráfico de respostas do Formulários Google. Título da pergunta: Assinale quais práticas são desenvolvidas na sua escola:. Número de respostas: 33 respostas.">
            <a:extLst>
              <a:ext uri="{FF2B5EF4-FFF2-40B4-BE49-F238E27FC236}">
                <a16:creationId xmlns:a16="http://schemas.microsoft.com/office/drawing/2014/main" id="{4CF13E08-653A-4F3C-B657-D1F6EB1F3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22" y="1493563"/>
            <a:ext cx="10406063" cy="462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425A32-98BA-4A2A-A9A0-D4AE2053CCFE}"/>
              </a:ext>
            </a:extLst>
          </p:cNvPr>
          <p:cNvSpPr txBox="1"/>
          <p:nvPr/>
        </p:nvSpPr>
        <p:spPr>
          <a:xfrm>
            <a:off x="955720" y="5825150"/>
            <a:ext cx="10406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 levantados por pesquisa realizada com as equipes escolares  por formulário do Google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50563"/>
            <a:ext cx="10972800" cy="1143000"/>
          </a:xfrm>
          <a:prstGeom prst="rect">
            <a:avLst/>
          </a:prstGeom>
          <a:solidFill>
            <a:srgbClr val="DDE5FF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b="1" dirty="0">
                <a:solidFill>
                  <a:schemeClr val="tx1"/>
                </a:solidFill>
                <a:latin typeface="Verdana"/>
                <a:ea typeface="+mj-ea"/>
                <a:cs typeface="Verdana"/>
                <a:sym typeface="Arial"/>
              </a:rPr>
              <a:t>Práticas consistentes na rede para formar leitores</a:t>
            </a:r>
            <a:endParaRPr lang="en-US" b="1" dirty="0">
              <a:solidFill>
                <a:schemeClr val="tx1"/>
              </a:solidFill>
              <a:latin typeface="Verdana"/>
              <a:ea typeface="+mj-ea"/>
              <a:cs typeface="Verdan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89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1338025-B6CC-4D3C-A299-75A1A24C333D}"/>
              </a:ext>
            </a:extLst>
          </p:cNvPr>
          <p:cNvSpPr txBox="1"/>
          <p:nvPr/>
        </p:nvSpPr>
        <p:spPr>
          <a:xfrm>
            <a:off x="3545448" y="6375062"/>
            <a:ext cx="2747755" cy="307777"/>
          </a:xfrm>
          <a:prstGeom prst="rect">
            <a:avLst/>
          </a:prstGeom>
          <a:solidFill>
            <a:srgbClr val="DDE5FF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Sessões simultâneas de leitura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76AE18B-2AF7-4541-B4E4-11825E095C71}"/>
              </a:ext>
            </a:extLst>
          </p:cNvPr>
          <p:cNvSpPr txBox="1"/>
          <p:nvPr/>
        </p:nvSpPr>
        <p:spPr>
          <a:xfrm>
            <a:off x="3806615" y="2012094"/>
            <a:ext cx="3118131" cy="307777"/>
          </a:xfrm>
          <a:prstGeom prst="rect">
            <a:avLst/>
          </a:prstGeom>
          <a:solidFill>
            <a:srgbClr val="DDE5FF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Leitura diária realizada pelo professor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9419" y="219089"/>
            <a:ext cx="11819755" cy="1143000"/>
          </a:xfrm>
          <a:prstGeom prst="rect">
            <a:avLst/>
          </a:prstGeom>
          <a:solidFill>
            <a:srgbClr val="DDE5FF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b="1" dirty="0">
                <a:solidFill>
                  <a:schemeClr val="tx1"/>
                </a:solidFill>
                <a:latin typeface="Verdana"/>
                <a:ea typeface="+mj-ea"/>
                <a:cs typeface="Verdana"/>
                <a:sym typeface="Arial"/>
              </a:rPr>
              <a:t>Práticas mais consistentes na rede para formar leitores</a:t>
            </a:r>
            <a:endParaRPr lang="en-US" b="1" dirty="0">
              <a:solidFill>
                <a:schemeClr val="tx1"/>
              </a:solidFill>
              <a:latin typeface="Verdana"/>
              <a:ea typeface="+mj-ea"/>
              <a:cs typeface="Verdana"/>
              <a:sym typeface="Arial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A8A20F8-4102-4AE2-B7D4-D11C7558F546}"/>
              </a:ext>
            </a:extLst>
          </p:cNvPr>
          <p:cNvSpPr/>
          <p:nvPr/>
        </p:nvSpPr>
        <p:spPr>
          <a:xfrm>
            <a:off x="6457291" y="2469983"/>
            <a:ext cx="55869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formação leitora de uma criança depende muito de um processo relacionado aos princípios do atendimento do 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direito ao acesso à cultura da escrita e da leitura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perpasse as instâncias do oferecimento apenas de propostas de atividades pedagógicas com leitura no âmbito escolar, ou seja, é algo que constitui o 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 integral </a:t>
            </a: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o entrelaçar de uma relação de encantamento, de mobilização, de envolvimento e de entrega entre o leitor e a história de um livro, de quem ouve uma leitura e se sente atraído pela maneira que a leitura está sendo conduzida, pois a leitura promove diversas reações, desperta sentimentos e promove as mais puras  descobertas do mundo em que se vive.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CEE8E67-4206-4A6F-A609-922CD642EFE1}"/>
              </a:ext>
            </a:extLst>
          </p:cNvPr>
          <p:cNvSpPr/>
          <p:nvPr/>
        </p:nvSpPr>
        <p:spPr>
          <a:xfrm>
            <a:off x="8871571" y="5361282"/>
            <a:ext cx="317266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Documento de leitura da Rede SLP, 2021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FAFC958-A521-4652-9EF1-07036C012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31" y="1474275"/>
            <a:ext cx="3343580" cy="216823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577C67E-07F9-488F-81E4-559B86C2B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027" y="4042154"/>
            <a:ext cx="4973176" cy="224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5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514EC66-8BF5-470A-AF2A-D0644E9DCA6A}"/>
              </a:ext>
            </a:extLst>
          </p:cNvPr>
          <p:cNvSpPr txBox="1"/>
          <p:nvPr/>
        </p:nvSpPr>
        <p:spPr>
          <a:xfrm>
            <a:off x="355562" y="5504261"/>
            <a:ext cx="2562033" cy="523220"/>
          </a:xfrm>
          <a:prstGeom prst="rect">
            <a:avLst/>
          </a:prstGeom>
          <a:solidFill>
            <a:srgbClr val="DDE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Organização dos Espaços </a:t>
            </a:r>
          </a:p>
          <a:p>
            <a:pPr algn="ctr"/>
            <a:r>
              <a:rPr lang="pt-BR" dirty="0"/>
              <a:t>Convidativos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82FA3C4-7A6F-493D-BD34-70EC4B4E3C29}"/>
              </a:ext>
            </a:extLst>
          </p:cNvPr>
          <p:cNvSpPr txBox="1"/>
          <p:nvPr/>
        </p:nvSpPr>
        <p:spPr>
          <a:xfrm>
            <a:off x="2828703" y="2968823"/>
            <a:ext cx="2498653" cy="307777"/>
          </a:xfrm>
          <a:prstGeom prst="rect">
            <a:avLst/>
          </a:prstGeom>
          <a:solidFill>
            <a:srgbClr val="DDE5FF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Empréstimos de Livros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1386" y="442158"/>
            <a:ext cx="11391014" cy="1143000"/>
          </a:xfrm>
          <a:prstGeom prst="rect">
            <a:avLst/>
          </a:prstGeom>
          <a:solidFill>
            <a:srgbClr val="DDE5FF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b="1" dirty="0">
                <a:solidFill>
                  <a:schemeClr val="tx1"/>
                </a:solidFill>
                <a:latin typeface="Verdana"/>
                <a:cs typeface="Verdana"/>
                <a:sym typeface="Arial"/>
              </a:rPr>
              <a:t>Práticas mais consistentes na rede para formar leitores</a:t>
            </a:r>
            <a:endParaRPr lang="en-US" b="1" dirty="0">
              <a:solidFill>
                <a:schemeClr val="tx1"/>
              </a:solidFill>
              <a:latin typeface="Verdana"/>
              <a:cs typeface="Verdana"/>
              <a:sym typeface="Arial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A8A20F8-4102-4AE2-B7D4-D11C7558F546}"/>
              </a:ext>
            </a:extLst>
          </p:cNvPr>
          <p:cNvSpPr/>
          <p:nvPr/>
        </p:nvSpPr>
        <p:spPr>
          <a:xfrm>
            <a:off x="6284604" y="2711730"/>
            <a:ext cx="55869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preciso que se garantam as condições para  que as crianças possam não só executar a leitura feita pelos educadores, mas também explorar materiais de leitura variados; podem perguntar e investigar sobre as diferenças e relações que se estabelecem entre imagem e textos; reconhecer partes de um livro; colocar em ação comportamentos comumente realizados por leitores experientes; reconhecer as diferenças entre o desenho e a escrita etc.  (CEDAC e FTD, 2018, p. 41).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1"/>
          <a:stretch/>
        </p:blipFill>
        <p:spPr>
          <a:xfrm>
            <a:off x="355562" y="1743740"/>
            <a:ext cx="2228150" cy="2879824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27C1C19B-5DD7-4D88-8A40-286AD3BFE9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B381B6D-AD3B-48AC-B997-863F89A5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042" y="4362378"/>
            <a:ext cx="3053571" cy="229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8362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RODA">
      <a:dk1>
        <a:srgbClr val="000000"/>
      </a:dk1>
      <a:lt1>
        <a:srgbClr val="FFFFFF"/>
      </a:lt1>
      <a:dk2>
        <a:srgbClr val="821F82"/>
      </a:dk2>
      <a:lt2>
        <a:srgbClr val="E7E6E6"/>
      </a:lt2>
      <a:accent1>
        <a:srgbClr val="565755"/>
      </a:accent1>
      <a:accent2>
        <a:srgbClr val="E40134"/>
      </a:accent2>
      <a:accent3>
        <a:srgbClr val="029FE2"/>
      </a:accent3>
      <a:accent4>
        <a:srgbClr val="EE7119"/>
      </a:accent4>
      <a:accent5>
        <a:srgbClr val="FFCE44"/>
      </a:accent5>
      <a:accent6>
        <a:srgbClr val="70AD47"/>
      </a:accent6>
      <a:hlink>
        <a:srgbClr val="811E82"/>
      </a:hlink>
      <a:folHlink>
        <a:srgbClr val="821E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</TotalTime>
  <Words>590</Words>
  <Application>Microsoft Office PowerPoint</Application>
  <PresentationFormat>Widescreen</PresentationFormat>
  <Paragraphs>75</Paragraphs>
  <Slides>12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Simple Light</vt:lpstr>
      <vt:lpstr>Tema do Office</vt:lpstr>
      <vt:lpstr>Ciclo 1 Apresentações dos municípios  15/04/2025</vt:lpstr>
      <vt:lpstr>São Luiz do Paraitinga</vt:lpstr>
      <vt:lpstr>Apresentação do PowerPoint</vt:lpstr>
      <vt:lpstr>O projeto no Município</vt:lpstr>
      <vt:lpstr>Público Atendido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a arte de contar boas histórias</dc:title>
  <dc:creator>Carolina.Glycerio</dc:creator>
  <cp:lastModifiedBy>Renata Desio Caiuby</cp:lastModifiedBy>
  <cp:revision>84</cp:revision>
  <dcterms:modified xsi:type="dcterms:W3CDTF">2025-04-10T19:18:56Z</dcterms:modified>
</cp:coreProperties>
</file>