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12"/>
  </p:notesMasterIdLst>
  <p:sldIdLst>
    <p:sldId id="1133" r:id="rId2"/>
    <p:sldId id="1134" r:id="rId3"/>
    <p:sldId id="418" r:id="rId4"/>
    <p:sldId id="412" r:id="rId5"/>
    <p:sldId id="1136" r:id="rId6"/>
    <p:sldId id="414" r:id="rId7"/>
    <p:sldId id="1135" r:id="rId8"/>
    <p:sldId id="415" r:id="rId9"/>
    <p:sldId id="1137" r:id="rId10"/>
    <p:sldId id="41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604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pos="7076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831F8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59AD3-9268-4400-A238-5DD9AB99BB6B}">
  <a:tblStyle styleId="{68659AD3-9268-4400-A238-5DD9AB99BB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9E280-FE8B-4A08-9DD5-396EE6966F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6" y="77"/>
      </p:cViewPr>
      <p:guideLst>
        <p:guide orient="horz" pos="527"/>
        <p:guide pos="604"/>
        <p:guide orient="horz" pos="3770"/>
        <p:guide pos="7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1206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966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9626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2302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4657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9848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8753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347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1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715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8748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1395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0180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73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3085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065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1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bge.gov.br/cidades-e-estados/sp/redencao-da-serra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>
            <a:extLst>
              <a:ext uri="{FF2B5EF4-FFF2-40B4-BE49-F238E27FC236}">
                <a16:creationId xmlns:a16="http://schemas.microsoft.com/office/drawing/2014/main" id="{5712732F-6E45-5204-7347-37DD14D8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919" y="1351165"/>
            <a:ext cx="7330252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FC95A2A-27B8-8AE0-9B0F-E463285D3743}"/>
              </a:ext>
            </a:extLst>
          </p:cNvPr>
          <p:cNvSpPr/>
          <p:nvPr/>
        </p:nvSpPr>
        <p:spPr>
          <a:xfrm>
            <a:off x="218811" y="463001"/>
            <a:ext cx="117022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REDENÇÃO DA SERRA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2534C0-66B1-4709-A821-D93EC576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54" y="1758666"/>
            <a:ext cx="3864036" cy="466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4A015B-D013-4189-83FA-23F81D2A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59" y="1786440"/>
            <a:ext cx="3787833" cy="4664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3F98B6-41CF-452C-BD18-DF1715996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0" y="1786440"/>
            <a:ext cx="3627187" cy="46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3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48146AB-37CE-E49C-381B-FF76646C63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388" y="1816758"/>
            <a:ext cx="9061215" cy="4532607"/>
          </a:xfrm>
        </p:spPr>
        <p:txBody>
          <a:bodyPr>
            <a:normAutofit/>
          </a:bodyPr>
          <a:lstStyle/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+mn-lt"/>
              </a:rPr>
              <a:t>     “Meus filhos terão computadores, sim, mas antes terão livros. Sem livros, sem leitura, nossos filhos serão incapazes de escrever inclusive a própria história”. — Bill Gates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E8B59E1-DA59-4FEB-A464-757BF663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Autofit/>
          </a:bodyPr>
          <a:lstStyle/>
          <a:p>
            <a:r>
              <a:rPr lang="pt-BR" sz="5400" b="1" dirty="0"/>
              <a:t>Finalizando...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3C9823-58B7-4C70-9966-183BEFF6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39" y="4408769"/>
            <a:ext cx="2734886" cy="22943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FF1FC2-5375-4BAF-B2D7-CB937ADC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71" y="4408769"/>
            <a:ext cx="2610194" cy="2294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6E4C012-8D46-6B46-93D1-F102EF99DF23}"/>
              </a:ext>
            </a:extLst>
          </p:cNvPr>
          <p:cNvSpPr txBox="1"/>
          <p:nvPr/>
        </p:nvSpPr>
        <p:spPr>
          <a:xfrm>
            <a:off x="337625" y="329233"/>
            <a:ext cx="967857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SOBRE A CIDADE NÚMERO DE HABITANTES</a:t>
            </a:r>
          </a:p>
          <a:p>
            <a:endParaRPr lang="pt-BR" sz="2800" b="0" i="0" dirty="0">
              <a:solidFill>
                <a:srgbClr val="001D35"/>
              </a:solidFill>
              <a:effectLst/>
              <a:latin typeface="Comic Sans MS" panose="030F0702030302020204" pitchFamily="66" charset="0"/>
            </a:endParaRPr>
          </a:p>
          <a:p>
            <a:r>
              <a:rPr lang="pt-BR" sz="2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Em 2024, a população estimada de Redenção da Serra (SP) é de 4.611 habitantes, </a:t>
            </a:r>
            <a:r>
              <a:rPr lang="pt-BR" sz="2800" b="0" i="0" dirty="0">
                <a:solidFill>
                  <a:srgbClr val="001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segundo o IBGE</a:t>
            </a:r>
            <a:r>
              <a:rPr lang="pt-BR" sz="2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. </a:t>
            </a:r>
          </a:p>
          <a:p>
            <a:endParaRPr lang="pt-BR" sz="2800" dirty="0">
              <a:solidFill>
                <a:srgbClr val="001D35"/>
              </a:solidFill>
              <a:latin typeface="Comic Sans MS" panose="030F0702030302020204" pitchFamily="66" charset="0"/>
            </a:endParaRPr>
          </a:p>
          <a:p>
            <a:r>
              <a:rPr lang="pt-BR" sz="2800" dirty="0">
                <a:solidFill>
                  <a:srgbClr val="001D35"/>
                </a:solidFill>
                <a:latin typeface="Comic Sans MS" panose="030F0702030302020204" pitchFamily="66" charset="0"/>
              </a:rPr>
              <a:t>A ESCOLA - ATENDIMENTO</a:t>
            </a:r>
          </a:p>
          <a:p>
            <a:endParaRPr lang="pt-BR" sz="2800" dirty="0">
              <a:solidFill>
                <a:srgbClr val="001D35"/>
              </a:solidFill>
              <a:latin typeface="Comic Sans MS" panose="030F0702030302020204" pitchFamily="66" charset="0"/>
            </a:endParaRPr>
          </a:p>
          <a:p>
            <a:r>
              <a:rPr lang="pt-BR" sz="2800" dirty="0">
                <a:solidFill>
                  <a:srgbClr val="001D35"/>
                </a:solidFill>
                <a:latin typeface="Comic Sans MS" panose="030F0702030302020204" pitchFamily="66" charset="0"/>
              </a:rPr>
              <a:t>Nossa cidade possui uma instituição de educação infantil, EMEI Prof.ª EDNA REGINA DE OLIVEIRA E SILVA, vinculada a EMEIEF Prof.ª EDNA REGINA DE OLIVEIRA E SILVA onde são atendidas 76 crianças da zonas rural e 24 da zona urbana, nos períodos matutino com quatro salas de aula, duas primeiras etapas, duas segundas etapas e vespertino, uma primeira etapa e uma segunda etapa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A629E5-2EC3-FBD2-074B-A8859EE0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197" y="0"/>
            <a:ext cx="18669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944218-21ED-C916-3263-65704AC9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1" y="2875782"/>
            <a:ext cx="1828305" cy="35087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77312E-B5A2-E266-5F51-AB427657D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38" y="870618"/>
            <a:ext cx="1728518" cy="20051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5991AC-269B-2570-C944-D44C462EB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269" y="870617"/>
            <a:ext cx="1568638" cy="20051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898709F-6BFA-3316-D0E8-98C38EE84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318" y="870618"/>
            <a:ext cx="1621456" cy="20051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0DCCA8C-6DF5-9ADA-A039-A8E8E8449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63669" y="870617"/>
            <a:ext cx="1694128" cy="200516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0C6F2C2-7C8A-0EEE-36CF-1BC4261A5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0182" y="870618"/>
            <a:ext cx="1630760" cy="200516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905E25-2A1D-ACEF-CAD5-9C7970685833}"/>
              </a:ext>
            </a:extLst>
          </p:cNvPr>
          <p:cNvSpPr txBox="1"/>
          <p:nvPr/>
        </p:nvSpPr>
        <p:spPr>
          <a:xfrm>
            <a:off x="1982146" y="3674446"/>
            <a:ext cx="7783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Comic Sans MS" panose="030F0702030302020204" pitchFamily="66" charset="0"/>
              </a:rPr>
              <a:t>Lucas Nogueira – </a:t>
            </a:r>
            <a:r>
              <a:rPr lang="pt-BR" sz="1800" dirty="0">
                <a:latin typeface="Comic Sans MS" panose="030F0702030302020204" pitchFamily="66" charset="0"/>
              </a:rPr>
              <a:t>Secretário Municipal de Educação, desde 2021, quatro anos.</a:t>
            </a:r>
          </a:p>
          <a:p>
            <a:r>
              <a:rPr lang="pt-BR" sz="1800" dirty="0">
                <a:latin typeface="Comic Sans MS" panose="030F0702030302020204" pitchFamily="66" charset="0"/>
              </a:rPr>
              <a:t> </a:t>
            </a:r>
            <a:endParaRPr lang="pt-BR" sz="1800" b="1" dirty="0">
              <a:latin typeface="Comic Sans MS" panose="030F0702030302020204" pitchFamily="66" charset="0"/>
            </a:endParaRPr>
          </a:p>
          <a:p>
            <a:r>
              <a:rPr lang="pt-BR" sz="1800" b="1" dirty="0" err="1">
                <a:latin typeface="Comic Sans MS" panose="030F0702030302020204" pitchFamily="66" charset="0"/>
              </a:rPr>
              <a:t>Divanir</a:t>
            </a:r>
            <a:r>
              <a:rPr lang="pt-BR" sz="1800" b="1" dirty="0">
                <a:latin typeface="Comic Sans MS" panose="030F0702030302020204" pitchFamily="66" charset="0"/>
              </a:rPr>
              <a:t> Moraes- </a:t>
            </a:r>
            <a:r>
              <a:rPr lang="pt-BR" sz="1800" dirty="0">
                <a:latin typeface="Comic Sans MS" panose="030F0702030302020204" pitchFamily="66" charset="0"/>
              </a:rPr>
              <a:t>Secretário Municipal de Cultura,  </a:t>
            </a:r>
            <a:endParaRPr lang="pt-BR" sz="1800" b="1" dirty="0">
              <a:latin typeface="Comic Sans MS" panose="030F0702030302020204" pitchFamily="66" charset="0"/>
            </a:endParaRPr>
          </a:p>
          <a:p>
            <a:r>
              <a:rPr lang="pt-BR" sz="1800" b="1" dirty="0">
                <a:latin typeface="Comic Sans MS" panose="030F0702030302020204" pitchFamily="66" charset="0"/>
              </a:rPr>
              <a:t> </a:t>
            </a:r>
          </a:p>
          <a:p>
            <a:r>
              <a:rPr lang="pt-BR" sz="1800" b="1" dirty="0">
                <a:latin typeface="Comic Sans MS" panose="030F0702030302020204" pitchFamily="66" charset="0"/>
              </a:rPr>
              <a:t>Roseli Rosa – </a:t>
            </a:r>
            <a:r>
              <a:rPr lang="pt-BR" sz="1800" dirty="0">
                <a:latin typeface="Comic Sans MS" panose="030F0702030302020204" pitchFamily="66" charset="0"/>
              </a:rPr>
              <a:t>Diretora da Escola de Educação Infantil, desde 2020, 5 anos- 24 anos na rede.</a:t>
            </a:r>
          </a:p>
          <a:p>
            <a:endParaRPr lang="pt-BR" sz="1800" dirty="0">
              <a:latin typeface="Comic Sans MS" panose="030F0702030302020204" pitchFamily="66" charset="0"/>
            </a:endParaRPr>
          </a:p>
          <a:p>
            <a:r>
              <a:rPr lang="pt-BR" sz="1800" b="1" dirty="0">
                <a:latin typeface="Comic Sans MS" panose="030F0702030302020204" pitchFamily="66" charset="0"/>
              </a:rPr>
              <a:t>Cíntia Faria – </a:t>
            </a:r>
            <a:r>
              <a:rPr lang="pt-BR" sz="1800" dirty="0">
                <a:latin typeface="Comic Sans MS" panose="030F0702030302020204" pitchFamily="66" charset="0"/>
              </a:rPr>
              <a:t>Professora de Educação Infantil, 16 anos na rede.</a:t>
            </a:r>
          </a:p>
          <a:p>
            <a:endParaRPr lang="pt-BR" sz="1800" dirty="0">
              <a:latin typeface="Comic Sans MS" panose="030F0702030302020204" pitchFamily="66" charset="0"/>
            </a:endParaRPr>
          </a:p>
          <a:p>
            <a:r>
              <a:rPr lang="pt-BR" sz="1800" b="1" dirty="0">
                <a:latin typeface="Comic Sans MS" panose="030F0702030302020204" pitchFamily="66" charset="0"/>
              </a:rPr>
              <a:t>Edna Medeiros – </a:t>
            </a:r>
            <a:r>
              <a:rPr lang="pt-BR" sz="1800" dirty="0">
                <a:latin typeface="Comic Sans MS" panose="030F0702030302020204" pitchFamily="66" charset="0"/>
              </a:rPr>
              <a:t>Professora de Educação Infantil, 9 anos na rede.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5D0198-1930-4D98-2D64-21F8FCCD49D6}"/>
              </a:ext>
            </a:extLst>
          </p:cNvPr>
          <p:cNvSpPr txBox="1"/>
          <p:nvPr/>
        </p:nvSpPr>
        <p:spPr>
          <a:xfrm>
            <a:off x="1294228" y="2875778"/>
            <a:ext cx="874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mic Sans MS" panose="030F0702030302020204" pitchFamily="66" charset="0"/>
              </a:rPr>
              <a:t>LUCAS             DIVANIR                ROSELI               CÍNTIA                 EDNA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D069C8-0190-DD8E-DED2-F0B97AA38A74}"/>
              </a:ext>
            </a:extLst>
          </p:cNvPr>
          <p:cNvSpPr txBox="1"/>
          <p:nvPr/>
        </p:nvSpPr>
        <p:spPr>
          <a:xfrm>
            <a:off x="440337" y="6150114"/>
            <a:ext cx="4811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pt-BR" sz="2000" b="1" dirty="0">
                <a:latin typeface="Comic Sans MS" panose="030F0702030302020204" pitchFamily="66" charset="0"/>
                <a:ea typeface="MS Gothic" panose="020B0609070205080204" pitchFamily="49" charset="-128"/>
                <a:cs typeface="Times New Roman" panose="02020603050405020304" pitchFamily="18" charset="0"/>
              </a:rPr>
              <a:t>    Leitura feita pelas crianças.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DC48240-E324-3175-3659-36819943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" y="46872"/>
            <a:ext cx="10491495" cy="1320800"/>
          </a:xfrm>
        </p:spPr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Algumas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 nossas práticas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EAB2FB-E455-E8BA-8FE1-1E5247E3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3" y="707272"/>
            <a:ext cx="5067854" cy="526974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F4456F-EEBB-2F30-D706-8CE7C16806A9}"/>
              </a:ext>
            </a:extLst>
          </p:cNvPr>
          <p:cNvSpPr txBox="1"/>
          <p:nvPr/>
        </p:nvSpPr>
        <p:spPr>
          <a:xfrm>
            <a:off x="5627077" y="6184141"/>
            <a:ext cx="627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+mn-lt"/>
              </a:rPr>
              <a:t> </a:t>
            </a:r>
            <a:r>
              <a:rPr lang="pt-BR" sz="1800" b="1" dirty="0">
                <a:latin typeface="Comic Sans MS" panose="030F0702030302020204" pitchFamily="66" charset="0"/>
              </a:rPr>
              <a:t>Estimular a curiosidade e o interesse pela leitura, a partir da capa do livro, título, autor e ilustrador.</a:t>
            </a:r>
            <a:endParaRPr lang="pt-BR" sz="1800" dirty="0">
              <a:latin typeface="Comic Sans MS" panose="030F0702030302020204" pitchFamily="6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211C14-A524-90A2-01AF-534D50A0C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91316"/>
            <a:ext cx="5472366" cy="5285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42B1DC-AC51-BC25-A749-1CA40D63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FE6977-1714-9A96-87F2-035882D9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380" y="390855"/>
            <a:ext cx="5393330" cy="509610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2313BAD-8422-21E6-C218-1EA9EA1EA4F8}"/>
              </a:ext>
            </a:extLst>
          </p:cNvPr>
          <p:cNvSpPr txBox="1"/>
          <p:nvPr/>
        </p:nvSpPr>
        <p:spPr>
          <a:xfrm>
            <a:off x="773084" y="4748300"/>
            <a:ext cx="10734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b="1" dirty="0">
              <a:latin typeface="Comic Sans MS" panose="030F0702030302020204" pitchFamily="66" charset="0"/>
            </a:endParaRPr>
          </a:p>
          <a:p>
            <a:endParaRPr lang="pt-BR" sz="1800" b="1" dirty="0">
              <a:latin typeface="Comic Sans MS" panose="030F0702030302020204" pitchFamily="66" charset="0"/>
            </a:endParaRPr>
          </a:p>
          <a:p>
            <a:endParaRPr lang="pt-BR" sz="1800" b="1" dirty="0">
              <a:latin typeface="Comic Sans MS" panose="030F0702030302020204" pitchFamily="66" charset="0"/>
            </a:endParaRPr>
          </a:p>
          <a:p>
            <a:endParaRPr lang="pt-BR" sz="1800" b="1" dirty="0">
              <a:latin typeface="Comic Sans MS" panose="030F0702030302020204" pitchFamily="66" charset="0"/>
            </a:endParaRPr>
          </a:p>
          <a:p>
            <a:r>
              <a:rPr lang="pt-BR" sz="1800" b="1" dirty="0">
                <a:latin typeface="Comic Sans MS" panose="030F0702030302020204" pitchFamily="66" charset="0"/>
              </a:rPr>
              <a:t>Escolha de livros de qualidade                                  leitura diária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4334BA-9DC7-4C73-A032-329AC5E5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0" y="338977"/>
            <a:ext cx="2314103" cy="24574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0334C3-DD56-4D03-94C7-D8B7D33C2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28" y="338977"/>
            <a:ext cx="2326973" cy="2438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C0A349-732A-4698-9757-19C5EC584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30" y="3039038"/>
            <a:ext cx="2326973" cy="24479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815A4E-BA3F-46E6-9199-C78DC2D28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628" y="3039037"/>
            <a:ext cx="2326973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6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D7DA83-AE48-A49F-040C-8D11FC60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88" y="281354"/>
            <a:ext cx="8596668" cy="70338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EMBASAMENTO DAS PRÁTICAS</a:t>
            </a:r>
            <a:br>
              <a:rPr lang="pt-B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0BBFB9-BD63-5B80-1B45-3561337BED5C}"/>
              </a:ext>
            </a:extLst>
          </p:cNvPr>
          <p:cNvSpPr txBox="1"/>
          <p:nvPr/>
        </p:nvSpPr>
        <p:spPr>
          <a:xfrm>
            <a:off x="867508" y="1221334"/>
            <a:ext cx="95425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Amarilha (2012) afirma que reconhecer e interpretar… por meio das narrativas por imagens contribui para o desenvolvimento de alguns aspectos do leitor, como a capacidade de observação e análise. Deste ângulo, deve-se reconhecer que nos primeiros estágios de leitura  as imagens são tão importantes quanto as palavras‖ (AMARILHA, 2012, p. 41). </a:t>
            </a:r>
          </a:p>
          <a:p>
            <a:r>
              <a:rPr lang="pt-B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AMARILHA, Marly. Estão mortas as fadas? Literatura infantil e prática pedagógica. Petrópolis, RJ: Vozes, 2012.</a:t>
            </a:r>
            <a:endParaRPr lang="pt-BR" sz="1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pt-BR" sz="1800" dirty="0">
              <a:latin typeface="Comic Sans MS" panose="030F0702030302020204" pitchFamily="66" charset="0"/>
            </a:endParaRPr>
          </a:p>
          <a:p>
            <a:pPr algn="just"/>
            <a:r>
              <a:rPr lang="pt-BR" sz="1800" dirty="0">
                <a:latin typeface="Comic Sans MS" panose="030F0702030302020204" pitchFamily="66" charset="0"/>
              </a:rPr>
              <a:t>Kleiman (1996) afirma que o ensino na escola deve promover uma atitude de expectativa prévia em relação ao texto, incentivando os alunos a adotarem uma postura ativa e curiosa antes mesmo de iniciar a leitura. Essa expectativa prévia pode ser cultivada por meio de estratégias como a análise do título, capa do livro, autor e gênero literário. Isso permite que os alunos se tornem leitores mais críticos.</a:t>
            </a:r>
          </a:p>
          <a:p>
            <a:r>
              <a:rPr lang="pt-BR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KLEIMAN, Ângela. Leitura: ensino e pesquisa. 2. ed. Campinas: Pontes, 1996.</a:t>
            </a:r>
          </a:p>
          <a:p>
            <a:endParaRPr lang="pt-BR" sz="1800" dirty="0">
              <a:latin typeface="Comic Sans MS" panose="030F0702030302020204" pitchFamily="66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As experiências com a literatura infantil, propostas pelo educador, mediador entre os textos e as crianças, contribuem para o desenvolvimento do gosto pela leitura, do estímulo à imaginação do conhecimento de mundo (BNCC, p. 46 ).</a:t>
            </a:r>
          </a:p>
          <a:p>
            <a:pPr algn="r"/>
            <a:endParaRPr lang="pt-BR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7C8BD0-E90C-8625-F208-95898517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61134E-73B6-B09C-F53F-56A9708EE119}"/>
              </a:ext>
            </a:extLst>
          </p:cNvPr>
          <p:cNvSpPr txBox="1"/>
          <p:nvPr/>
        </p:nvSpPr>
        <p:spPr>
          <a:xfrm>
            <a:off x="395979" y="731918"/>
            <a:ext cx="107597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latin typeface="Comic Sans MS" panose="030F0702030302020204" pitchFamily="66" charset="0"/>
              </a:rPr>
              <a:t>Práticas de leitura para as crianças têm um grande valor em si mesmas, não sendo sempre necessárias atividades subsequentes, como desenho dos personagens, a resposta de perguntas sobre a leitura, dramatização das histórias etc. Tais atividades só devem se realizar quando fizerem sentido e como parte de um projeto amplo. Caso contrário, pode-se oferecer uma ideia distorcida do que é.</a:t>
            </a:r>
          </a:p>
          <a:p>
            <a:pPr algn="just"/>
            <a:r>
              <a:rPr lang="pt-BR" sz="1800" dirty="0">
                <a:latin typeface="Comic Sans MS" panose="030F0702030302020204" pitchFamily="66" charset="0"/>
              </a:rPr>
              <a:t>BRASIL, 1998, v. 3, p. 130 </a:t>
            </a:r>
          </a:p>
          <a:p>
            <a:pPr algn="just"/>
            <a:endParaRPr lang="pt-BR" sz="1800" dirty="0">
              <a:latin typeface="Comic Sans MS" panose="030F0702030302020204" pitchFamily="66" charset="0"/>
            </a:endParaRPr>
          </a:p>
          <a:p>
            <a:pPr algn="just"/>
            <a:r>
              <a:rPr lang="pt-BR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As experiências com a literatura infantil, propostas pelo educador, mediador entre os textos e as crianças, contribuem para o desenvolvimento do gosto pela leitura, do estímulo à imaginação do conhecimento de mundo (BNCC, p. 42 ).</a:t>
            </a:r>
          </a:p>
          <a:p>
            <a:pPr algn="just"/>
            <a:endParaRPr lang="pt-BR" sz="1800" dirty="0">
              <a:latin typeface="Comic Sans MS" panose="030F0702030302020204" pitchFamily="66" charset="0"/>
            </a:endParaRPr>
          </a:p>
          <a:p>
            <a:pPr algn="just"/>
            <a:r>
              <a:rPr lang="pt-BR" sz="1800" dirty="0">
                <a:latin typeface="Comic Sans MS" panose="030F0702030302020204" pitchFamily="66" charset="0"/>
              </a:rPr>
              <a:t>Habilidades desenvolvidas</a:t>
            </a:r>
          </a:p>
          <a:p>
            <a:pPr algn="just"/>
            <a:r>
              <a:rPr lang="pt-BR" sz="1800" dirty="0">
                <a:latin typeface="Comic Sans MS" panose="030F0702030302020204" pitchFamily="66" charset="0"/>
              </a:rPr>
              <a:t>Demonstrar interesse ao ouvir histórias lidas ou contadas, observando ilustrações e os movimentos de leitura do adulto leitor (modo de segurar o portador e de virar as páginas) (EI01EF03)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Recontar histórias ouvidas para produção de reconto escrito, tendo o professor como escriba. (EI03EF05) </a:t>
            </a:r>
          </a:p>
          <a:p>
            <a:pPr algn="just"/>
            <a:r>
              <a:rPr lang="pt-BR" sz="1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Escolher e folhear livros, procurando orientar-se por temas e ilustrações e tentando identificar palavras conhecidas. (EI03EF03)  </a:t>
            </a:r>
            <a:endParaRPr lang="pt-BR" sz="18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1800" b="0" i="0" u="none" strike="noStrike" baseline="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https://www.gov.br/mec/pt-br/escola-em-tempo-integral/BNCC_EI_EF_110518_versaofinal.pdf</a:t>
            </a:r>
          </a:p>
          <a:p>
            <a:pPr algn="just"/>
            <a:endParaRPr lang="pt-BR" sz="1800" dirty="0">
              <a:latin typeface="Comic Sans MS" panose="030F0702030302020204" pitchFamily="66" charset="0"/>
            </a:endParaRPr>
          </a:p>
          <a:p>
            <a:pPr algn="just"/>
            <a:endParaRPr lang="pt-BR" sz="1800" b="0" i="0" u="none" strike="noStrike" baseline="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endPara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7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DB13BDC-C0B5-0819-3E5C-9E9FC5CF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0519"/>
            <a:ext cx="8596668" cy="58615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INTENÇÃO DE NOVAS PRÁTICAS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C55869-771D-6DE9-13E2-BDE37B92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7924"/>
            <a:ext cx="4219048" cy="47904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8BA019-0800-08EE-BED8-A0A2658362DD}"/>
              </a:ext>
            </a:extLst>
          </p:cNvPr>
          <p:cNvSpPr txBox="1"/>
          <p:nvPr/>
        </p:nvSpPr>
        <p:spPr>
          <a:xfrm>
            <a:off x="677334" y="6248400"/>
            <a:ext cx="434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Comic Sans MS" panose="030F0702030302020204" pitchFamily="66" charset="0"/>
              </a:rPr>
              <a:t>Escolha dos livros, preferência por gêneros.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054AD6-6D83-ACE6-A8DC-E33454063FC2}"/>
              </a:ext>
            </a:extLst>
          </p:cNvPr>
          <p:cNvSpPr txBox="1"/>
          <p:nvPr/>
        </p:nvSpPr>
        <p:spPr>
          <a:xfrm>
            <a:off x="5275385" y="1457925"/>
            <a:ext cx="399861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omic Sans MS" panose="030F0702030302020204" pitchFamily="66" charset="0"/>
              </a:rPr>
              <a:t>Avaliação do desenvolvimento do comportamento leitor através da observação.</a:t>
            </a:r>
          </a:p>
          <a:p>
            <a:endParaRPr lang="pt-BR" dirty="0"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Observar as crianças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Registrar as atividades e comportamentos nos momentos de apreciação literária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Conversar com os alunos sobre suas preferências, gênero, título, autor e ilustrador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1D35"/>
                </a:solidFill>
                <a:latin typeface="Comic Sans MS" panose="030F0702030302020204" pitchFamily="66" charset="0"/>
              </a:rPr>
              <a:t>Fazer boas perguntas</a:t>
            </a:r>
            <a:endParaRPr lang="pt-BR" sz="1800" b="0" i="0" dirty="0">
              <a:solidFill>
                <a:srgbClr val="001D35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Elaborar relatórios</a:t>
            </a:r>
          </a:p>
          <a:p>
            <a:pPr algn="l"/>
            <a:endParaRPr lang="pt-BR" sz="1800" b="0" i="0" dirty="0">
              <a:solidFill>
                <a:srgbClr val="001D35"/>
              </a:solidFill>
              <a:effectLst/>
              <a:latin typeface="Comic Sans MS" panose="030F0702030302020204" pitchFamily="66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1D35"/>
                </a:solidFill>
                <a:effectLst/>
                <a:latin typeface="Comic Sans MS" panose="030F0702030302020204" pitchFamily="66" charset="0"/>
              </a:rPr>
              <a:t>Refletir sobre a eficácia das intervenções adotadas </a:t>
            </a:r>
          </a:p>
          <a:p>
            <a:endParaRPr lang="pt-BR" sz="18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E721D9-0586-E725-2EF6-C2A4C8BB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C1CE37-9765-15A4-45B7-E3F75A8F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1" y="772328"/>
            <a:ext cx="5009180" cy="596075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DF6C3E-F449-1878-D76F-02FF1AFADA81}"/>
              </a:ext>
            </a:extLst>
          </p:cNvPr>
          <p:cNvSpPr txBox="1"/>
          <p:nvPr/>
        </p:nvSpPr>
        <p:spPr>
          <a:xfrm>
            <a:off x="5725551" y="829552"/>
            <a:ext cx="4113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omic Sans MS" panose="030F0702030302020204" pitchFamily="66" charset="0"/>
              </a:rPr>
              <a:t>Empréstimo de livros para as famílias.</a:t>
            </a:r>
          </a:p>
          <a:p>
            <a:pPr algn="just"/>
            <a:endParaRPr lang="pt-BR" sz="20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Durante o nosso evento Festa Literária observamos o interesse dos adultos na  busca por livros.  Conversando entre nós notamos a possibilidade de providenciar um acervo para jovens e adultos e disponibilizar o empréstimo para as famílias das nossas crianças,  incentivando e desenvolvendo o comportamento leitor, não somente das crianças mas de toda a família.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DA1711-1644-DB0F-9063-C651D96C8E46}"/>
              </a:ext>
            </a:extLst>
          </p:cNvPr>
          <p:cNvSpPr txBox="1"/>
          <p:nvPr/>
        </p:nvSpPr>
        <p:spPr>
          <a:xfrm>
            <a:off x="1146618" y="6348297"/>
            <a:ext cx="392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Geladeira Literária para as famílias</a:t>
            </a:r>
          </a:p>
        </p:txBody>
      </p:sp>
    </p:spTree>
    <p:extLst>
      <p:ext uri="{BB962C8B-B14F-4D97-AF65-F5344CB8AC3E}">
        <p14:creationId xmlns:p14="http://schemas.microsoft.com/office/powerpoint/2010/main" val="1182508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844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Trebuchet MS</vt:lpstr>
      <vt:lpstr>Wingdings</vt:lpstr>
      <vt:lpstr>Wingdings 3</vt:lpstr>
      <vt:lpstr>Facetado</vt:lpstr>
      <vt:lpstr>Apresentação do PowerPoint</vt:lpstr>
      <vt:lpstr>Apresentação do PowerPoint</vt:lpstr>
      <vt:lpstr>Apresentação do PowerPoint</vt:lpstr>
      <vt:lpstr>       Algumas de nossas práticas</vt:lpstr>
      <vt:lpstr>Apresentação do PowerPoint</vt:lpstr>
      <vt:lpstr>EMBASAMENTO DAS PRÁTICAS  </vt:lpstr>
      <vt:lpstr>Apresentação do PowerPoint</vt:lpstr>
      <vt:lpstr>INTENÇÃO DE NOVAS PRÁTICAS</vt:lpstr>
      <vt:lpstr>Apresentação do PowerPoint</vt:lpstr>
      <vt:lpstr>Finalizando...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 arte de contar boas histórias</dc:title>
  <dc:creator>Carolina.Glycerio</dc:creator>
  <cp:lastModifiedBy>55129</cp:lastModifiedBy>
  <cp:revision>73</cp:revision>
  <dcterms:modified xsi:type="dcterms:W3CDTF">2025-04-09T21:45:16Z</dcterms:modified>
</cp:coreProperties>
</file>