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744" y="822389"/>
            <a:ext cx="1674558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9221" y="127734"/>
            <a:ext cx="15031085" cy="187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25844" y="2896897"/>
            <a:ext cx="10922635" cy="4197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86723" y="7847106"/>
            <a:ext cx="4301276" cy="24383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2100" y="1"/>
            <a:ext cx="12915899" cy="573404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42796" y="8388354"/>
            <a:ext cx="2905124" cy="152398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09437" y="8521293"/>
            <a:ext cx="2133599" cy="12572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6038" y="3639184"/>
            <a:ext cx="12211685" cy="31699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8385"/>
              </a:lnSpc>
              <a:spcBef>
                <a:spcPts val="130"/>
              </a:spcBef>
            </a:pPr>
            <a:r>
              <a:rPr dirty="0" sz="7350">
                <a:solidFill>
                  <a:srgbClr val="575756"/>
                </a:solidFill>
              </a:rPr>
              <a:t>Ciclo</a:t>
            </a:r>
            <a:r>
              <a:rPr dirty="0" sz="7350" spc="-15">
                <a:solidFill>
                  <a:srgbClr val="575756"/>
                </a:solidFill>
              </a:rPr>
              <a:t> </a:t>
            </a:r>
            <a:r>
              <a:rPr dirty="0" sz="7350" spc="-50">
                <a:solidFill>
                  <a:srgbClr val="575756"/>
                </a:solidFill>
              </a:rPr>
              <a:t>1</a:t>
            </a:r>
            <a:endParaRPr sz="7350"/>
          </a:p>
          <a:p>
            <a:pPr marL="12700" marR="5080">
              <a:lnSpc>
                <a:spcPts val="7950"/>
              </a:lnSpc>
              <a:spcBef>
                <a:spcPts val="540"/>
              </a:spcBef>
            </a:pPr>
            <a:r>
              <a:rPr dirty="0" sz="7350">
                <a:solidFill>
                  <a:srgbClr val="575756"/>
                </a:solidFill>
              </a:rPr>
              <a:t>Encontro</a:t>
            </a:r>
            <a:r>
              <a:rPr dirty="0" sz="7350" spc="-40">
                <a:solidFill>
                  <a:srgbClr val="575756"/>
                </a:solidFill>
              </a:rPr>
              <a:t> </a:t>
            </a:r>
            <a:r>
              <a:rPr dirty="0" sz="7350">
                <a:solidFill>
                  <a:srgbClr val="575756"/>
                </a:solidFill>
              </a:rPr>
              <a:t>presencial:</a:t>
            </a:r>
            <a:r>
              <a:rPr dirty="0" sz="7350" spc="-35">
                <a:solidFill>
                  <a:srgbClr val="575756"/>
                </a:solidFill>
              </a:rPr>
              <a:t> </a:t>
            </a:r>
            <a:r>
              <a:rPr dirty="0" sz="7350" spc="-10">
                <a:solidFill>
                  <a:srgbClr val="575756"/>
                </a:solidFill>
              </a:rPr>
              <a:t>Potim </a:t>
            </a:r>
            <a:r>
              <a:rPr dirty="0" sz="7350">
                <a:solidFill>
                  <a:srgbClr val="575756"/>
                </a:solidFill>
              </a:rPr>
              <a:t>Grupo</a:t>
            </a:r>
            <a:r>
              <a:rPr dirty="0" sz="7350" spc="-20">
                <a:solidFill>
                  <a:srgbClr val="575756"/>
                </a:solidFill>
              </a:rPr>
              <a:t> </a:t>
            </a:r>
            <a:r>
              <a:rPr dirty="0" sz="7350">
                <a:solidFill>
                  <a:srgbClr val="575756"/>
                </a:solidFill>
              </a:rPr>
              <a:t>de</a:t>
            </a:r>
            <a:r>
              <a:rPr dirty="0" sz="7350" spc="-5">
                <a:solidFill>
                  <a:srgbClr val="575756"/>
                </a:solidFill>
              </a:rPr>
              <a:t> </a:t>
            </a:r>
            <a:r>
              <a:rPr dirty="0" sz="7350" spc="-10">
                <a:solidFill>
                  <a:srgbClr val="575756"/>
                </a:solidFill>
              </a:rPr>
              <a:t>referência</a:t>
            </a:r>
            <a:endParaRPr sz="7350"/>
          </a:p>
        </p:txBody>
      </p:sp>
      <p:sp>
        <p:nvSpPr>
          <p:cNvPr id="7" name="object 7" descr=""/>
          <p:cNvSpPr txBox="1"/>
          <p:nvPr/>
        </p:nvSpPr>
        <p:spPr>
          <a:xfrm>
            <a:off x="686038" y="7769225"/>
            <a:ext cx="2685415" cy="663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150" spc="-10" b="1">
                <a:solidFill>
                  <a:srgbClr val="575756"/>
                </a:solidFill>
                <a:latin typeface="Arial"/>
                <a:cs typeface="Arial"/>
              </a:rPr>
              <a:t>15/04/2025</a:t>
            </a:r>
            <a:endParaRPr sz="4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2227152"/>
            <a:ext cx="4381499" cy="5829290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7000"/>
              </a:lnSpc>
              <a:spcBef>
                <a:spcPts val="95"/>
              </a:spcBef>
            </a:pPr>
            <a:r>
              <a:rPr dirty="0"/>
              <a:t>Potim</a:t>
            </a:r>
            <a:r>
              <a:rPr dirty="0" spc="-25"/>
              <a:t> </a:t>
            </a:r>
            <a:r>
              <a:rPr dirty="0"/>
              <a:t>é</a:t>
            </a:r>
            <a:r>
              <a:rPr dirty="0" spc="-25"/>
              <a:t> </a:t>
            </a:r>
            <a:r>
              <a:rPr dirty="0"/>
              <a:t>uma</a:t>
            </a:r>
            <a:r>
              <a:rPr dirty="0" spc="-20"/>
              <a:t> </a:t>
            </a:r>
            <a:r>
              <a:rPr dirty="0"/>
              <a:t>cidade</a:t>
            </a:r>
            <a:r>
              <a:rPr dirty="0" spc="-25"/>
              <a:t> </a:t>
            </a:r>
            <a:r>
              <a:rPr dirty="0"/>
              <a:t>com</a:t>
            </a:r>
            <a:r>
              <a:rPr dirty="0" spc="-25"/>
              <a:t> </a:t>
            </a:r>
            <a:r>
              <a:rPr dirty="0"/>
              <a:t>33</a:t>
            </a:r>
            <a:r>
              <a:rPr dirty="0" spc="-20"/>
              <a:t> </a:t>
            </a:r>
            <a:r>
              <a:rPr dirty="0"/>
              <a:t>anos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25"/>
              <a:t> </a:t>
            </a:r>
            <a:r>
              <a:rPr dirty="0"/>
              <a:t>história</a:t>
            </a:r>
            <a:r>
              <a:rPr dirty="0" spc="-20"/>
              <a:t> </a:t>
            </a:r>
            <a:r>
              <a:rPr dirty="0" spc="-50"/>
              <a:t>e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acordo</a:t>
            </a:r>
            <a:r>
              <a:rPr dirty="0" spc="-10"/>
              <a:t> </a:t>
            </a:r>
            <a:r>
              <a:rPr dirty="0"/>
              <a:t>com</a:t>
            </a:r>
            <a:r>
              <a:rPr dirty="0" spc="-15"/>
              <a:t> </a:t>
            </a:r>
            <a:r>
              <a:rPr dirty="0"/>
              <a:t>o</a:t>
            </a:r>
            <a:r>
              <a:rPr dirty="0" spc="-10"/>
              <a:t> </a:t>
            </a:r>
            <a:r>
              <a:rPr dirty="0"/>
              <a:t>último</a:t>
            </a:r>
            <a:r>
              <a:rPr dirty="0" spc="-15"/>
              <a:t> </a:t>
            </a:r>
            <a:r>
              <a:rPr dirty="0"/>
              <a:t>censo</a:t>
            </a:r>
            <a:r>
              <a:rPr dirty="0" spc="-10"/>
              <a:t> </a:t>
            </a:r>
            <a:r>
              <a:rPr dirty="0"/>
              <a:t>do</a:t>
            </a:r>
            <a:r>
              <a:rPr dirty="0" spc="-15"/>
              <a:t> </a:t>
            </a:r>
            <a:r>
              <a:rPr dirty="0"/>
              <a:t>IBGE</a:t>
            </a:r>
            <a:r>
              <a:rPr dirty="0" spc="-10"/>
              <a:t> </a:t>
            </a:r>
            <a:r>
              <a:rPr dirty="0" spc="-50"/>
              <a:t>a </a:t>
            </a:r>
            <a:r>
              <a:rPr dirty="0"/>
              <a:t>população</a:t>
            </a:r>
            <a:r>
              <a:rPr dirty="0" spc="-50"/>
              <a:t> </a:t>
            </a:r>
            <a:r>
              <a:rPr dirty="0"/>
              <a:t>é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aproximadamente</a:t>
            </a:r>
            <a:r>
              <a:rPr dirty="0" spc="-45"/>
              <a:t> </a:t>
            </a:r>
            <a:r>
              <a:rPr dirty="0" spc="-10"/>
              <a:t>20.392 </a:t>
            </a:r>
            <a:r>
              <a:rPr dirty="0"/>
              <a:t>habitantes.</a:t>
            </a:r>
            <a:r>
              <a:rPr dirty="0" spc="-25"/>
              <a:t> </a:t>
            </a:r>
            <a:r>
              <a:rPr dirty="0"/>
              <a:t>Atualmente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/>
              <a:t>cidade</a:t>
            </a:r>
            <a:r>
              <a:rPr dirty="0" spc="-15"/>
              <a:t> </a:t>
            </a:r>
            <a:r>
              <a:rPr dirty="0"/>
              <a:t>atende</a:t>
            </a:r>
            <a:r>
              <a:rPr dirty="0" spc="-10"/>
              <a:t> </a:t>
            </a:r>
            <a:r>
              <a:rPr dirty="0" spc="-25"/>
              <a:t>760 </a:t>
            </a:r>
            <a:r>
              <a:rPr dirty="0"/>
              <a:t>crianças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1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/>
              <a:t>6</a:t>
            </a:r>
            <a:r>
              <a:rPr dirty="0" spc="-15"/>
              <a:t> </a:t>
            </a:r>
            <a:r>
              <a:rPr dirty="0"/>
              <a:t>anos</a:t>
            </a:r>
            <a:r>
              <a:rPr dirty="0" spc="-10"/>
              <a:t> </a:t>
            </a:r>
            <a:r>
              <a:rPr dirty="0"/>
              <a:t>e</a:t>
            </a:r>
            <a:r>
              <a:rPr dirty="0" spc="-15"/>
              <a:t> </a:t>
            </a:r>
            <a:r>
              <a:rPr dirty="0"/>
              <a:t>possui</a:t>
            </a:r>
            <a:r>
              <a:rPr dirty="0" spc="-15"/>
              <a:t> </a:t>
            </a:r>
            <a:r>
              <a:rPr dirty="0"/>
              <a:t>3</a:t>
            </a:r>
            <a:r>
              <a:rPr dirty="0" spc="-10"/>
              <a:t> </a:t>
            </a:r>
            <a:r>
              <a:rPr dirty="0"/>
              <a:t>creches</a:t>
            </a:r>
            <a:r>
              <a:rPr dirty="0" spc="-15"/>
              <a:t> </a:t>
            </a:r>
            <a:r>
              <a:rPr dirty="0"/>
              <a:t>e</a:t>
            </a:r>
            <a:r>
              <a:rPr dirty="0" spc="-10"/>
              <a:t> </a:t>
            </a:r>
            <a:r>
              <a:rPr dirty="0" spc="-50"/>
              <a:t>2 </a:t>
            </a:r>
            <a:r>
              <a:rPr dirty="0"/>
              <a:t>escolas</a:t>
            </a:r>
            <a:r>
              <a:rPr dirty="0" spc="-30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/>
              <a:t>Educação</a:t>
            </a:r>
            <a:r>
              <a:rPr dirty="0" spc="-15"/>
              <a:t> </a:t>
            </a:r>
            <a:r>
              <a:rPr dirty="0" spc="-10"/>
              <a:t>infantil.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189" y="5738164"/>
            <a:ext cx="10311810" cy="454883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09134" y="704274"/>
            <a:ext cx="2094155" cy="206459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24873" y="807149"/>
            <a:ext cx="3686175" cy="1427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200" spc="-50"/>
              <a:t>POTIM</a:t>
            </a:r>
            <a:endParaRPr sz="9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868405" y="2477962"/>
            <a:ext cx="12419965" cy="7809230"/>
            <a:chOff x="5868405" y="2477962"/>
            <a:chExt cx="12419965" cy="78092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6189" y="5738164"/>
              <a:ext cx="10311810" cy="454883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8405" y="2539120"/>
              <a:ext cx="2495549" cy="337184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0109" y="2569701"/>
              <a:ext cx="2714624" cy="33718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89837" y="2539120"/>
              <a:ext cx="2686049" cy="334329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31461" y="2477962"/>
              <a:ext cx="2447924" cy="340044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5589" rIns="0" bIns="0" rtlCol="0" vert="horz">
            <a:spAutoFit/>
          </a:bodyPr>
          <a:lstStyle/>
          <a:p>
            <a:pPr marL="4359275">
              <a:lnSpc>
                <a:spcPct val="100000"/>
              </a:lnSpc>
              <a:spcBef>
                <a:spcPts val="100"/>
              </a:spcBef>
            </a:pPr>
            <a:r>
              <a:rPr dirty="0" sz="6050">
                <a:solidFill>
                  <a:srgbClr val="FF0000"/>
                </a:solidFill>
              </a:rPr>
              <a:t>EQUIPE</a:t>
            </a:r>
            <a:r>
              <a:rPr dirty="0" sz="6050" spc="-140">
                <a:solidFill>
                  <a:srgbClr val="FF0000"/>
                </a:solidFill>
              </a:rPr>
              <a:t> </a:t>
            </a:r>
            <a:r>
              <a:rPr dirty="0" sz="6050">
                <a:solidFill>
                  <a:srgbClr val="FF0000"/>
                </a:solidFill>
              </a:rPr>
              <a:t>DE</a:t>
            </a:r>
            <a:r>
              <a:rPr dirty="0" sz="6050" spc="-140">
                <a:solidFill>
                  <a:srgbClr val="FF0000"/>
                </a:solidFill>
              </a:rPr>
              <a:t> </a:t>
            </a:r>
            <a:r>
              <a:rPr dirty="0" sz="6050" spc="-10">
                <a:solidFill>
                  <a:srgbClr val="FF0000"/>
                </a:solidFill>
              </a:rPr>
              <a:t>POTIM</a:t>
            </a:r>
            <a:endParaRPr sz="6050"/>
          </a:p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6816" y="2576352"/>
            <a:ext cx="2162174" cy="336229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96041" y="2576336"/>
            <a:ext cx="2419349" cy="336230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1839326" y="6196380"/>
            <a:ext cx="2185670" cy="96837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14"/>
              </a:spcBef>
            </a:pPr>
            <a:r>
              <a:rPr dirty="0" sz="1800" b="1">
                <a:latin typeface="Arial"/>
                <a:cs typeface="Arial"/>
              </a:rPr>
              <a:t>Mariana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Oliveira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"/>
                <a:cs typeface="Arial"/>
              </a:rPr>
              <a:t>Professora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há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"/>
                <a:cs typeface="Arial"/>
              </a:rPr>
              <a:t>13 anos no </a:t>
            </a:r>
            <a:r>
              <a:rPr dirty="0" sz="1800" spc="-10">
                <a:latin typeface="Arial"/>
                <a:cs typeface="Arial"/>
              </a:rPr>
              <a:t>município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40889" y="6196472"/>
            <a:ext cx="2185670" cy="1911350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409575">
              <a:lnSpc>
                <a:spcPct val="100000"/>
              </a:lnSpc>
              <a:spcBef>
                <a:spcPts val="414"/>
              </a:spcBef>
            </a:pPr>
            <a:r>
              <a:rPr dirty="0" sz="1800" b="1">
                <a:latin typeface="Arial"/>
                <a:cs typeface="Arial"/>
              </a:rPr>
              <a:t>Vera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Moreira</a:t>
            </a:r>
            <a:endParaRPr sz="18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"/>
                <a:cs typeface="Arial"/>
              </a:rPr>
              <a:t>Professora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há</a:t>
            </a: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ct val="114599"/>
              </a:lnSpc>
            </a:pPr>
            <a:r>
              <a:rPr dirty="0" sz="1800">
                <a:latin typeface="Arial"/>
                <a:cs typeface="Arial"/>
              </a:rPr>
              <a:t>26 anos no </a:t>
            </a:r>
            <a:r>
              <a:rPr dirty="0" sz="1800" spc="-20">
                <a:latin typeface="Arial"/>
                <a:cs typeface="Arial"/>
              </a:rPr>
              <a:t>município </a:t>
            </a:r>
            <a:r>
              <a:rPr dirty="0" sz="1800" spc="-10">
                <a:latin typeface="Arial"/>
                <a:cs typeface="Arial"/>
              </a:rPr>
              <a:t>atualmente, Coordendora Pedagógica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884259" y="6196453"/>
            <a:ext cx="2184400" cy="96837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dirty="0" sz="1800" b="1">
                <a:latin typeface="Arial"/>
                <a:cs typeface="Arial"/>
              </a:rPr>
              <a:t>Rogéria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Rezende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"/>
                <a:cs typeface="Arial"/>
              </a:rPr>
              <a:t>Professora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há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"/>
                <a:cs typeface="Arial"/>
              </a:rPr>
              <a:t>23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10">
                <a:latin typeface="Arial"/>
                <a:cs typeface="Arial"/>
              </a:rPr>
              <a:t> município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080715" y="6196472"/>
            <a:ext cx="2588895" cy="159702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680720">
              <a:lnSpc>
                <a:spcPct val="100000"/>
              </a:lnSpc>
              <a:spcBef>
                <a:spcPts val="414"/>
              </a:spcBef>
            </a:pPr>
            <a:r>
              <a:rPr dirty="0" sz="1800" b="1">
                <a:latin typeface="Arial"/>
                <a:cs typeface="Arial"/>
              </a:rPr>
              <a:t>Lilian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Roma</a:t>
            </a:r>
            <a:endParaRPr sz="1800">
              <a:latin typeface="Arial"/>
              <a:cs typeface="Arial"/>
            </a:endParaRPr>
          </a:p>
          <a:p>
            <a:pPr marL="584835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"/>
                <a:cs typeface="Arial"/>
              </a:rPr>
              <a:t>Professora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há</a:t>
            </a:r>
            <a:endParaRPr sz="1800">
              <a:latin typeface="Arial"/>
              <a:cs typeface="Arial"/>
            </a:endParaRPr>
          </a:p>
          <a:p>
            <a:pPr algn="ctr" marL="12700" marR="5080" indent="-635">
              <a:lnSpc>
                <a:spcPct val="114599"/>
              </a:lnSpc>
            </a:pPr>
            <a:r>
              <a:rPr dirty="0" sz="1800">
                <a:latin typeface="Arial"/>
                <a:cs typeface="Arial"/>
              </a:rPr>
              <a:t>23 anos no </a:t>
            </a:r>
            <a:r>
              <a:rPr dirty="0" sz="1800" spc="-10">
                <a:latin typeface="Arial"/>
                <a:cs typeface="Arial"/>
              </a:rPr>
              <a:t>município </a:t>
            </a:r>
            <a:r>
              <a:rPr dirty="0" sz="1800">
                <a:latin typeface="Arial"/>
                <a:cs typeface="Arial"/>
              </a:rPr>
              <a:t>atualmente,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Responsável </a:t>
            </a:r>
            <a:r>
              <a:rPr dirty="0" sz="1800">
                <a:latin typeface="Arial"/>
                <a:cs typeface="Arial"/>
              </a:rPr>
              <a:t>pela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Educação </a:t>
            </a:r>
            <a:r>
              <a:rPr dirty="0" sz="1800" spc="-10">
                <a:latin typeface="Arial"/>
                <a:cs typeface="Arial"/>
              </a:rPr>
              <a:t>infantil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4673814" y="6196380"/>
            <a:ext cx="2185670" cy="96837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14"/>
              </a:spcBef>
            </a:pPr>
            <a:r>
              <a:rPr dirty="0" sz="1800" b="1">
                <a:latin typeface="Arial"/>
                <a:cs typeface="Arial"/>
              </a:rPr>
              <a:t>Juliana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Cristina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"/>
                <a:cs typeface="Arial"/>
              </a:rPr>
              <a:t>Professora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há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"/>
                <a:cs typeface="Arial"/>
              </a:rPr>
              <a:t>32 anos no </a:t>
            </a:r>
            <a:r>
              <a:rPr dirty="0" sz="1800" spc="-10">
                <a:latin typeface="Arial"/>
                <a:cs typeface="Arial"/>
              </a:rPr>
              <a:t>município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190162" y="6196472"/>
            <a:ext cx="2185670" cy="1911350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14"/>
              </a:spcBef>
            </a:pPr>
            <a:r>
              <a:rPr dirty="0" sz="1800" b="1">
                <a:latin typeface="Arial"/>
                <a:cs typeface="Arial"/>
              </a:rPr>
              <a:t>Camila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Lima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"/>
                <a:cs typeface="Arial"/>
              </a:rPr>
              <a:t>Professora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há</a:t>
            </a:r>
            <a:endParaRPr sz="1800">
              <a:latin typeface="Arial"/>
              <a:cs typeface="Arial"/>
            </a:endParaRPr>
          </a:p>
          <a:p>
            <a:pPr algn="ctr" marL="12065" marR="5080">
              <a:lnSpc>
                <a:spcPct val="114599"/>
              </a:lnSpc>
            </a:pPr>
            <a:r>
              <a:rPr dirty="0" sz="1800">
                <a:latin typeface="Arial"/>
                <a:cs typeface="Arial"/>
              </a:rPr>
              <a:t>23 anos no </a:t>
            </a:r>
            <a:r>
              <a:rPr dirty="0" sz="1800" spc="-20">
                <a:latin typeface="Arial"/>
                <a:cs typeface="Arial"/>
              </a:rPr>
              <a:t>município </a:t>
            </a:r>
            <a:r>
              <a:rPr dirty="0" sz="1800" spc="-10">
                <a:latin typeface="Arial"/>
                <a:cs typeface="Arial"/>
              </a:rPr>
              <a:t>atualmente Coordenadora Pedagógica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7417" y="0"/>
            <a:ext cx="7370581" cy="302894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843" y="3594567"/>
            <a:ext cx="2724149" cy="363854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0609" y="3572103"/>
            <a:ext cx="4905359" cy="36766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68729" y="3594567"/>
            <a:ext cx="3038474" cy="36575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39301" y="721573"/>
            <a:ext cx="9923145" cy="2178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54455" marR="5080" indent="-1342390">
              <a:lnSpc>
                <a:spcPct val="116700"/>
              </a:lnSpc>
              <a:spcBef>
                <a:spcPts val="100"/>
              </a:spcBef>
            </a:pPr>
            <a:r>
              <a:rPr dirty="0" sz="6050" b="1">
                <a:latin typeface="Arial"/>
                <a:cs typeface="Arial"/>
              </a:rPr>
              <a:t>Práticas</a:t>
            </a:r>
            <a:r>
              <a:rPr dirty="0" sz="6050" spc="-5" b="1">
                <a:latin typeface="Arial"/>
                <a:cs typeface="Arial"/>
              </a:rPr>
              <a:t> </a:t>
            </a:r>
            <a:r>
              <a:rPr dirty="0" sz="6050" b="1">
                <a:latin typeface="Arial"/>
                <a:cs typeface="Arial"/>
              </a:rPr>
              <a:t>mais </a:t>
            </a:r>
            <a:r>
              <a:rPr dirty="0" sz="6050" spc="-10" b="1">
                <a:latin typeface="Arial"/>
                <a:cs typeface="Arial"/>
              </a:rPr>
              <a:t>consistentes </a:t>
            </a:r>
            <a:r>
              <a:rPr dirty="0" sz="6050" b="1">
                <a:latin typeface="Arial"/>
                <a:cs typeface="Arial"/>
              </a:rPr>
              <a:t>para formar</a:t>
            </a:r>
            <a:r>
              <a:rPr dirty="0" sz="6050" spc="5" b="1">
                <a:latin typeface="Arial"/>
                <a:cs typeface="Arial"/>
              </a:rPr>
              <a:t> </a:t>
            </a:r>
            <a:r>
              <a:rPr dirty="0" sz="6050" spc="-10" b="1">
                <a:latin typeface="Arial"/>
                <a:cs typeface="Arial"/>
              </a:rPr>
              <a:t>leitores.</a:t>
            </a:r>
            <a:endParaRPr sz="60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813478" y="7415283"/>
            <a:ext cx="505079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latin typeface="Arial"/>
                <a:cs typeface="Arial"/>
              </a:rPr>
              <a:t>Mediação</a:t>
            </a:r>
            <a:r>
              <a:rPr dirty="0" sz="4400" spc="-11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de</a:t>
            </a:r>
            <a:r>
              <a:rPr dirty="0" sz="4400" spc="-105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leitura.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55388" y="0"/>
            <a:ext cx="6232611" cy="32861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0743" y="1147541"/>
            <a:ext cx="4819649" cy="400048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7764" y="5641268"/>
            <a:ext cx="3600449" cy="36194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4972" y="5641268"/>
            <a:ext cx="3838559" cy="36194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35859" y="3473500"/>
            <a:ext cx="4143359" cy="55054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28471" y="1147529"/>
            <a:ext cx="5343539" cy="401002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2823159" y="9178925"/>
            <a:ext cx="304990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Planilha de </a:t>
            </a:r>
            <a:r>
              <a:rPr dirty="0" sz="3000" spc="-10">
                <a:latin typeface="Arial"/>
                <a:cs typeface="Arial"/>
              </a:rPr>
              <a:t>leitura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0204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dirty="0" sz="3400" b="0">
                <a:latin typeface="Arial"/>
                <a:cs typeface="Arial"/>
              </a:rPr>
              <a:t>Organização</a:t>
            </a:r>
            <a:r>
              <a:rPr dirty="0" sz="3400" spc="-35" b="0">
                <a:latin typeface="Arial"/>
                <a:cs typeface="Arial"/>
              </a:rPr>
              <a:t> </a:t>
            </a:r>
            <a:r>
              <a:rPr dirty="0" sz="3400" b="0">
                <a:latin typeface="Arial"/>
                <a:cs typeface="Arial"/>
              </a:rPr>
              <a:t>do</a:t>
            </a:r>
            <a:r>
              <a:rPr dirty="0" sz="3400" spc="-35" b="0">
                <a:latin typeface="Arial"/>
                <a:cs typeface="Arial"/>
              </a:rPr>
              <a:t> </a:t>
            </a:r>
            <a:r>
              <a:rPr dirty="0" sz="3400" b="0">
                <a:latin typeface="Arial"/>
                <a:cs typeface="Arial"/>
              </a:rPr>
              <a:t>acervo</a:t>
            </a:r>
            <a:r>
              <a:rPr dirty="0" sz="3400" spc="-35" b="0">
                <a:latin typeface="Arial"/>
                <a:cs typeface="Arial"/>
              </a:rPr>
              <a:t> </a:t>
            </a:r>
            <a:r>
              <a:rPr dirty="0" sz="3400" b="0">
                <a:latin typeface="Arial"/>
                <a:cs typeface="Arial"/>
              </a:rPr>
              <a:t>das</a:t>
            </a:r>
            <a:r>
              <a:rPr dirty="0" sz="3400" spc="-30" b="0">
                <a:latin typeface="Arial"/>
                <a:cs typeface="Arial"/>
              </a:rPr>
              <a:t> </a:t>
            </a:r>
            <a:r>
              <a:rPr dirty="0" sz="3400" spc="-10" b="0">
                <a:latin typeface="Arial"/>
                <a:cs typeface="Arial"/>
              </a:rPr>
              <a:t>escolas.</a:t>
            </a:r>
            <a:endParaRPr sz="3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35064" y="9389766"/>
            <a:ext cx="340487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>
                <a:latin typeface="Arial"/>
                <a:cs typeface="Arial"/>
              </a:rPr>
              <a:t>Indicação</a:t>
            </a:r>
            <a:r>
              <a:rPr dirty="0" sz="3400" spc="-40">
                <a:latin typeface="Arial"/>
                <a:cs typeface="Arial"/>
              </a:rPr>
              <a:t> </a:t>
            </a:r>
            <a:r>
              <a:rPr dirty="0" sz="3400" spc="-10">
                <a:latin typeface="Arial"/>
                <a:cs typeface="Arial"/>
              </a:rPr>
              <a:t>literária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0"/>
              <a:t>Princípios</a:t>
            </a:r>
            <a:r>
              <a:rPr dirty="0" sz="8000" spc="-185"/>
              <a:t> </a:t>
            </a:r>
            <a:r>
              <a:rPr dirty="0" sz="8000"/>
              <a:t>que</a:t>
            </a:r>
            <a:r>
              <a:rPr dirty="0" sz="8000" spc="-185"/>
              <a:t> </a:t>
            </a:r>
            <a:r>
              <a:rPr dirty="0" sz="8000"/>
              <a:t>embasam</a:t>
            </a:r>
            <a:r>
              <a:rPr dirty="0" sz="8000" spc="-204"/>
              <a:t> </a:t>
            </a:r>
            <a:r>
              <a:rPr dirty="0" sz="8000"/>
              <a:t>a</a:t>
            </a:r>
            <a:r>
              <a:rPr dirty="0" sz="8000" spc="-185"/>
              <a:t> </a:t>
            </a:r>
            <a:r>
              <a:rPr dirty="0" sz="8000" spc="-10"/>
              <a:t>prática.</a:t>
            </a:r>
            <a:endParaRPr sz="8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0" y="3843024"/>
            <a:ext cx="219075" cy="21907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77167" y="3070229"/>
            <a:ext cx="12206605" cy="2578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" marR="5080" indent="-27305">
              <a:lnSpc>
                <a:spcPct val="116300"/>
              </a:lnSpc>
              <a:spcBef>
                <a:spcPts val="100"/>
              </a:spcBef>
            </a:pPr>
            <a:r>
              <a:rPr dirty="0" sz="7200" spc="-390">
                <a:latin typeface="Arial"/>
                <a:cs typeface="Arial"/>
              </a:rPr>
              <a:t>F</a:t>
            </a:r>
            <a:r>
              <a:rPr dirty="0" sz="7200" spc="20">
                <a:latin typeface="Arial"/>
                <a:cs typeface="Arial"/>
              </a:rPr>
              <a:t>o</a:t>
            </a:r>
            <a:r>
              <a:rPr dirty="0" sz="7200" spc="254">
                <a:latin typeface="Arial"/>
                <a:cs typeface="Arial"/>
              </a:rPr>
              <a:t>r</a:t>
            </a:r>
            <a:r>
              <a:rPr dirty="0" sz="7200" spc="20">
                <a:latin typeface="Arial"/>
                <a:cs typeface="Arial"/>
              </a:rPr>
              <a:t>mação</a:t>
            </a:r>
            <a:r>
              <a:rPr dirty="0" sz="7200" spc="-325">
                <a:latin typeface="Arial"/>
                <a:cs typeface="Arial"/>
              </a:rPr>
              <a:t> </a:t>
            </a:r>
            <a:r>
              <a:rPr dirty="0" sz="7200">
                <a:latin typeface="Arial"/>
                <a:cs typeface="Arial"/>
              </a:rPr>
              <a:t>Pequenos</a:t>
            </a:r>
            <a:r>
              <a:rPr dirty="0" sz="7200" spc="-330">
                <a:latin typeface="Arial"/>
                <a:cs typeface="Arial"/>
              </a:rPr>
              <a:t> </a:t>
            </a:r>
            <a:r>
              <a:rPr dirty="0" sz="7200" spc="-10">
                <a:latin typeface="Arial"/>
                <a:cs typeface="Arial"/>
              </a:rPr>
              <a:t>Leitores; </a:t>
            </a:r>
            <a:r>
              <a:rPr dirty="0" sz="7200" spc="-20">
                <a:latin typeface="Arial"/>
                <a:cs typeface="Arial"/>
              </a:rPr>
              <a:t>BNCC</a:t>
            </a:r>
            <a:endParaRPr sz="7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750" y="5119374"/>
            <a:ext cx="219075" cy="219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7747" y="2835950"/>
            <a:ext cx="6153149" cy="46196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8392" y="2835950"/>
            <a:ext cx="3457559" cy="4619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7615" rIns="0" bIns="0" rtlCol="0" vert="horz">
            <a:spAutoFit/>
          </a:bodyPr>
          <a:lstStyle/>
          <a:p>
            <a:pPr marL="478790">
              <a:lnSpc>
                <a:spcPct val="100000"/>
              </a:lnSpc>
              <a:spcBef>
                <a:spcPts val="100"/>
              </a:spcBef>
            </a:pPr>
            <a:r>
              <a:rPr dirty="0" sz="6000"/>
              <a:t>Práticas</a:t>
            </a:r>
            <a:r>
              <a:rPr dirty="0" sz="6000" spc="-130"/>
              <a:t> </a:t>
            </a:r>
            <a:r>
              <a:rPr dirty="0" sz="6000"/>
              <a:t>que</a:t>
            </a:r>
            <a:r>
              <a:rPr dirty="0" sz="6000" spc="-125"/>
              <a:t> </a:t>
            </a:r>
            <a:r>
              <a:rPr dirty="0" sz="6000"/>
              <a:t>ainda</a:t>
            </a:r>
            <a:r>
              <a:rPr dirty="0" sz="6000" spc="-130"/>
              <a:t> </a:t>
            </a:r>
            <a:r>
              <a:rPr dirty="0" sz="6000"/>
              <a:t>precisam</a:t>
            </a:r>
            <a:r>
              <a:rPr dirty="0" sz="6000" spc="-125"/>
              <a:t> </a:t>
            </a:r>
            <a:r>
              <a:rPr dirty="0" sz="6000" spc="-145"/>
              <a:t>av</a:t>
            </a:r>
            <a:r>
              <a:rPr dirty="0" sz="6000" spc="65"/>
              <a:t>ança</a:t>
            </a:r>
            <a:r>
              <a:rPr dirty="0" sz="6000" spc="-615"/>
              <a:t>r</a:t>
            </a:r>
            <a:r>
              <a:rPr dirty="0" sz="6000" spc="65"/>
              <a:t>.</a:t>
            </a:r>
            <a:endParaRPr sz="6000"/>
          </a:p>
        </p:txBody>
      </p:sp>
      <p:sp>
        <p:nvSpPr>
          <p:cNvPr id="5" name="object 5" descr=""/>
          <p:cNvSpPr txBox="1"/>
          <p:nvPr/>
        </p:nvSpPr>
        <p:spPr>
          <a:xfrm>
            <a:off x="2656101" y="7866009"/>
            <a:ext cx="591756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>
                <a:latin typeface="Arial"/>
                <a:cs typeface="Arial"/>
              </a:rPr>
              <a:t>Cantinhos</a:t>
            </a:r>
            <a:r>
              <a:rPr dirty="0" sz="3400" spc="-35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de</a:t>
            </a:r>
            <a:r>
              <a:rPr dirty="0" sz="3400" spc="-30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leitura</a:t>
            </a:r>
            <a:r>
              <a:rPr dirty="0" sz="3400" spc="-30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nas</a:t>
            </a:r>
            <a:r>
              <a:rPr dirty="0" sz="3400" spc="-30">
                <a:latin typeface="Arial"/>
                <a:cs typeface="Arial"/>
              </a:rPr>
              <a:t> </a:t>
            </a:r>
            <a:r>
              <a:rPr dirty="0" sz="3400" spc="-10">
                <a:latin typeface="Arial"/>
                <a:cs typeface="Arial"/>
              </a:rPr>
              <a:t>salas.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9767" y="1976018"/>
            <a:ext cx="4762499" cy="633409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28163" y="1976018"/>
            <a:ext cx="4762499" cy="63340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6541" rIns="0" bIns="0" rtlCol="0" vert="horz">
            <a:spAutoFit/>
          </a:bodyPr>
          <a:lstStyle/>
          <a:p>
            <a:pPr marL="4315460">
              <a:lnSpc>
                <a:spcPct val="100000"/>
              </a:lnSpc>
              <a:spcBef>
                <a:spcPts val="100"/>
              </a:spcBef>
            </a:pPr>
            <a:r>
              <a:rPr dirty="0" sz="3400" b="0">
                <a:latin typeface="Arial"/>
                <a:cs typeface="Arial"/>
              </a:rPr>
              <a:t>Ações</a:t>
            </a:r>
            <a:r>
              <a:rPr dirty="0" sz="3400" spc="-55" b="0">
                <a:latin typeface="Arial"/>
                <a:cs typeface="Arial"/>
              </a:rPr>
              <a:t> </a:t>
            </a:r>
            <a:r>
              <a:rPr dirty="0" sz="3400" b="0">
                <a:latin typeface="Arial"/>
                <a:cs typeface="Arial"/>
              </a:rPr>
              <a:t>que</a:t>
            </a:r>
            <a:r>
              <a:rPr dirty="0" sz="3400" spc="-50" b="0">
                <a:latin typeface="Arial"/>
                <a:cs typeface="Arial"/>
              </a:rPr>
              <a:t> </a:t>
            </a:r>
            <a:r>
              <a:rPr dirty="0" sz="3400" spc="-10" b="0">
                <a:latin typeface="Arial"/>
                <a:cs typeface="Arial"/>
              </a:rPr>
              <a:t>envolvam</a:t>
            </a:r>
            <a:r>
              <a:rPr dirty="0" sz="3400" spc="-55" b="0">
                <a:latin typeface="Arial"/>
                <a:cs typeface="Arial"/>
              </a:rPr>
              <a:t> </a:t>
            </a:r>
            <a:r>
              <a:rPr dirty="0" sz="3400" b="0">
                <a:latin typeface="Arial"/>
                <a:cs typeface="Arial"/>
              </a:rPr>
              <a:t>a</a:t>
            </a:r>
            <a:r>
              <a:rPr dirty="0" sz="3400" spc="-50" b="0">
                <a:latin typeface="Arial"/>
                <a:cs typeface="Arial"/>
              </a:rPr>
              <a:t> </a:t>
            </a:r>
            <a:r>
              <a:rPr dirty="0" sz="3400" spc="-10" b="0">
                <a:latin typeface="Arial"/>
                <a:cs typeface="Arial"/>
              </a:rPr>
              <a:t>comunidade.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2734" y="2801831"/>
            <a:ext cx="5505449" cy="306471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6386" y="6497085"/>
            <a:ext cx="5457809" cy="297051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5045" y="2801831"/>
            <a:ext cx="5000609" cy="66579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89475" marR="5080" indent="-4677410">
              <a:lnSpc>
                <a:spcPct val="116599"/>
              </a:lnSpc>
              <a:spcBef>
                <a:spcPts val="100"/>
              </a:spcBef>
            </a:pPr>
            <a:r>
              <a:rPr dirty="0"/>
              <a:t>Simpósio</a:t>
            </a:r>
            <a:r>
              <a:rPr dirty="0" spc="-85"/>
              <a:t> </a:t>
            </a:r>
            <a:r>
              <a:rPr dirty="0"/>
              <a:t>sobre</a:t>
            </a:r>
            <a:r>
              <a:rPr dirty="0" spc="-85"/>
              <a:t> </a:t>
            </a:r>
            <a:r>
              <a:rPr dirty="0"/>
              <a:t>práticas</a:t>
            </a:r>
            <a:r>
              <a:rPr dirty="0" spc="-80"/>
              <a:t> </a:t>
            </a:r>
            <a:r>
              <a:rPr dirty="0"/>
              <a:t>para</a:t>
            </a:r>
            <a:r>
              <a:rPr dirty="0" spc="-85"/>
              <a:t> </a:t>
            </a:r>
            <a:r>
              <a:rPr dirty="0"/>
              <a:t>formar</a:t>
            </a:r>
            <a:r>
              <a:rPr dirty="0" spc="-85"/>
              <a:t> </a:t>
            </a:r>
            <a:r>
              <a:rPr dirty="0"/>
              <a:t>leitores</a:t>
            </a:r>
            <a:r>
              <a:rPr dirty="0" spc="-80"/>
              <a:t> </a:t>
            </a:r>
            <a:r>
              <a:rPr dirty="0" spc="-25"/>
              <a:t>na </a:t>
            </a:r>
            <a:r>
              <a:rPr dirty="0"/>
              <a:t>Educação</a:t>
            </a:r>
            <a:r>
              <a:rPr dirty="0" spc="-45"/>
              <a:t> </a:t>
            </a:r>
            <a:r>
              <a:rPr dirty="0" spc="-10"/>
              <a:t>Infantil.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Lilian Roma</dc:creator>
  <cp:keywords>DAGj-sc7XbM,BAGj-tURh4Q,0</cp:keywords>
  <dc:title>Apresentação Potim.pptx</dc:title>
  <dcterms:created xsi:type="dcterms:W3CDTF">2025-04-14T20:57:05Z</dcterms:created>
  <dcterms:modified xsi:type="dcterms:W3CDTF">2025-04-14T20:57:05Z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2025-04-09T00:00:00Z</vt:filetime>
  </property>
  <property fmtid="{D5CDD505-2E9C-101B-9397-08002B2CF9AE}" pid="3" name="Creator">
    <vt:lpwstr>Canva</vt:lpwstr>
  </property>
  <property fmtid="{D5CDD505-2E9C-101B-9397-08002B2CF9AE}" pid="4" name="LastSaved">
    <vt:filetime>2025-04-14T00:00:00Z</vt:filetime>
  </property>
  <property fmtid="{D5CDD505-2E9C-101B-9397-08002B2CF9AE}" pid="5" name="Producer">
    <vt:lpwstr>3-Heights(TM) PDF Security Shell 4.8.25.2 (http://www.pdf-tools.com)</vt:lpwstr>
  </property>
</Properties>
</file>