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  <p:sldMasterId id="2147483721" r:id="rId2"/>
  </p:sldMasterIdLst>
  <p:notesMasterIdLst>
    <p:notesMasterId r:id="rId11"/>
  </p:notesMasterIdLst>
  <p:sldIdLst>
    <p:sldId id="256" r:id="rId3"/>
    <p:sldId id="408" r:id="rId4"/>
    <p:sldId id="1133" r:id="rId5"/>
    <p:sldId id="418" r:id="rId6"/>
    <p:sldId id="412" r:id="rId7"/>
    <p:sldId id="414" r:id="rId8"/>
    <p:sldId id="415" r:id="rId9"/>
    <p:sldId id="41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604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pos="7076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831F8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59AD3-9268-4400-A238-5DD9AB99BB6B}">
  <a:tblStyle styleId="{68659AD3-9268-4400-A238-5DD9AB99BB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9E280-FE8B-4A08-9DD5-396EE6966F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08" y="276"/>
      </p:cViewPr>
      <p:guideLst>
        <p:guide orient="horz" pos="527"/>
        <p:guide pos="604"/>
        <p:guide orient="horz" pos="3770"/>
        <p:guide pos="7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Branco">
  <p:cSld name="Capa-Branco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4100"/>
              <a:buFont typeface="Arial"/>
              <a:buNone/>
              <a:defRPr sz="5467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800"/>
              <a:buNone/>
              <a:defRPr sz="24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474" y="5231403"/>
            <a:ext cx="2867527" cy="16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29368" b="44261"/>
          <a:stretch/>
        </p:blipFill>
        <p:spPr>
          <a:xfrm>
            <a:off x="3581398" y="1"/>
            <a:ext cx="8609419" cy="382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Roxo" type="title">
  <p:cSld name="TITLE">
    <p:bg>
      <p:bgPr>
        <a:solidFill>
          <a:srgbClr val="831F8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3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31344" b="48788"/>
          <a:stretch/>
        </p:blipFill>
        <p:spPr>
          <a:xfrm>
            <a:off x="3822492" y="0"/>
            <a:ext cx="8368328" cy="351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3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474" y="5230496"/>
            <a:ext cx="2867527" cy="16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ário">
  <p:cSld name="Sumári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Imagem em preto e branc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67427"/>
          <a:stretch/>
        </p:blipFill>
        <p:spPr>
          <a:xfrm>
            <a:off x="8220347" y="1"/>
            <a:ext cx="39704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286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838199" y="1806575"/>
            <a:ext cx="5422000" cy="3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831F82"/>
              </a:buClr>
              <a:buSzPts val="1200"/>
              <a:buFont typeface="Calibri"/>
              <a:buAutoNum type="arabicPeriod"/>
              <a:defRPr sz="1600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64285"/>
              </a:lnSpc>
              <a:spcBef>
                <a:spcPts val="533"/>
              </a:spcBef>
              <a:spcAft>
                <a:spcPts val="0"/>
              </a:spcAft>
              <a:buClr>
                <a:srgbClr val="831F82"/>
              </a:buClr>
              <a:buSzPts val="1100"/>
              <a:buFont typeface="Calibri"/>
              <a:buAutoNum type="arabicPeriod"/>
              <a:defRPr sz="1467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 descr="Forma, Círcu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r="4121" b="5694"/>
          <a:stretch/>
        </p:blipFill>
        <p:spPr>
          <a:xfrm>
            <a:off x="3147935" y="2868412"/>
            <a:ext cx="9044067" cy="398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r="34331" b="68896"/>
          <a:stretch/>
        </p:blipFill>
        <p:spPr>
          <a:xfrm>
            <a:off x="6096001" y="4110352"/>
            <a:ext cx="6096000" cy="27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_2">
  <p:cSld name="1_Título e Conteúdo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-Capitulo e texto">
  <p:cSld name="Slide -Capitulo e text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 descr="Desenho de rosto de pessoa visto de pert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l="68699"/>
          <a:stretch/>
        </p:blipFill>
        <p:spPr>
          <a:xfrm>
            <a:off x="8304553" y="-16946"/>
            <a:ext cx="3887455" cy="698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852055" y="695451"/>
            <a:ext cx="5759600" cy="2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Arial"/>
              <a:buNone/>
              <a:defRPr sz="4800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852488" y="3125860"/>
            <a:ext cx="6234000" cy="2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500"/>
              <a:buNone/>
              <a:defRPr sz="20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e imagem grande">
  <p:cSld name="Título e Conteúdo e imagem gran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38201" y="2345253"/>
            <a:ext cx="4938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43" name="Google Shape;143;p30"/>
          <p:cNvGrpSpPr/>
          <p:nvPr/>
        </p:nvGrpSpPr>
        <p:grpSpPr>
          <a:xfrm>
            <a:off x="6565688" y="-835066"/>
            <a:ext cx="7737339" cy="9205059"/>
            <a:chOff x="6565688" y="-835065"/>
            <a:chExt cx="7737338" cy="9205058"/>
          </a:xfrm>
        </p:grpSpPr>
        <p:sp>
          <p:nvSpPr>
            <p:cNvPr id="144" name="Google Shape;144;p30"/>
            <p:cNvSpPr/>
            <p:nvPr/>
          </p:nvSpPr>
          <p:spPr>
            <a:xfrm>
              <a:off x="6878365" y="-835065"/>
              <a:ext cx="3823091" cy="3366034"/>
            </a:xfrm>
            <a:custGeom>
              <a:avLst/>
              <a:gdLst/>
              <a:ahLst/>
              <a:cxnLst/>
              <a:rect l="l" t="t" r="r" b="b"/>
              <a:pathLst>
                <a:path w="3823091" h="3366034" extrusionOk="0">
                  <a:moveTo>
                    <a:pt x="3823091" y="362118"/>
                  </a:moveTo>
                  <a:cubicBezTo>
                    <a:pt x="2811446" y="-81525"/>
                    <a:pt x="1526061" y="-283667"/>
                    <a:pt x="718619" y="751501"/>
                  </a:cubicBezTo>
                  <a:cubicBezTo>
                    <a:pt x="128126" y="1508618"/>
                    <a:pt x="-44777" y="2431610"/>
                    <a:pt x="9390" y="3366034"/>
                  </a:cubicBezTo>
                  <a:cubicBezTo>
                    <a:pt x="27477" y="3315148"/>
                    <a:pt x="45751" y="3264636"/>
                    <a:pt x="64962" y="3215717"/>
                  </a:cubicBezTo>
                  <a:cubicBezTo>
                    <a:pt x="807086" y="1324844"/>
                    <a:pt x="2369396" y="462767"/>
                    <a:pt x="3823091" y="362118"/>
                  </a:cubicBezTo>
                  <a:close/>
                </a:path>
              </a:pathLst>
            </a:custGeom>
            <a:solidFill>
              <a:srgbClr val="E4013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6565688" y="-484729"/>
              <a:ext cx="7737338" cy="8854722"/>
            </a:xfrm>
            <a:custGeom>
              <a:avLst/>
              <a:gdLst/>
              <a:ahLst/>
              <a:cxnLst/>
              <a:rect l="l" t="t" r="r" b="b"/>
              <a:pathLst>
                <a:path w="7737338" h="8854722" extrusionOk="0">
                  <a:moveTo>
                    <a:pt x="4628330" y="4378"/>
                  </a:moveTo>
                  <a:lnTo>
                    <a:pt x="4627955" y="4191"/>
                  </a:lnTo>
                  <a:cubicBezTo>
                    <a:pt x="4466392" y="-3868"/>
                    <a:pt x="4301549" y="255"/>
                    <a:pt x="4135768" y="11782"/>
                  </a:cubicBezTo>
                  <a:cubicBezTo>
                    <a:pt x="4420472" y="136609"/>
                    <a:pt x="4684653" y="279524"/>
                    <a:pt x="4909005" y="420751"/>
                  </a:cubicBezTo>
                  <a:cubicBezTo>
                    <a:pt x="6929671" y="1692453"/>
                    <a:pt x="8396393" y="5274400"/>
                    <a:pt x="6202542" y="7240806"/>
                  </a:cubicBezTo>
                  <a:cubicBezTo>
                    <a:pt x="5296513" y="8052839"/>
                    <a:pt x="4129677" y="8362659"/>
                    <a:pt x="3017570" y="7780693"/>
                  </a:cubicBezTo>
                  <a:cubicBezTo>
                    <a:pt x="1828336" y="7158431"/>
                    <a:pt x="980784" y="5918966"/>
                    <a:pt x="616798" y="4651950"/>
                  </a:cubicBezTo>
                  <a:cubicBezTo>
                    <a:pt x="465075" y="4123869"/>
                    <a:pt x="354023" y="3567863"/>
                    <a:pt x="321973" y="3015792"/>
                  </a:cubicBezTo>
                  <a:cubicBezTo>
                    <a:pt x="-350052" y="4910601"/>
                    <a:pt x="-171058" y="8057993"/>
                    <a:pt x="2829579" y="8727488"/>
                  </a:cubicBezTo>
                  <a:cubicBezTo>
                    <a:pt x="7504515" y="9770527"/>
                    <a:pt x="8746978" y="4137833"/>
                    <a:pt x="6951132" y="1422463"/>
                  </a:cubicBezTo>
                  <a:cubicBezTo>
                    <a:pt x="6323528" y="473418"/>
                    <a:pt x="5515523" y="48518"/>
                    <a:pt x="4628237" y="4472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6887755" y="-473040"/>
              <a:ext cx="6972090" cy="8068934"/>
            </a:xfrm>
            <a:custGeom>
              <a:avLst/>
              <a:gdLst/>
              <a:ahLst/>
              <a:cxnLst/>
              <a:rect l="l" t="t" r="r" b="b"/>
              <a:pathLst>
                <a:path w="6972090" h="8068934" extrusionOk="0">
                  <a:moveTo>
                    <a:pt x="294825" y="4640168"/>
                  </a:moveTo>
                  <a:cubicBezTo>
                    <a:pt x="658811" y="5907184"/>
                    <a:pt x="1506363" y="7146648"/>
                    <a:pt x="2695597" y="7768911"/>
                  </a:cubicBezTo>
                  <a:cubicBezTo>
                    <a:pt x="3807704" y="8350783"/>
                    <a:pt x="4974540" y="8041057"/>
                    <a:pt x="5880569" y="7229024"/>
                  </a:cubicBezTo>
                  <a:cubicBezTo>
                    <a:pt x="8074420" y="5262711"/>
                    <a:pt x="6607698" y="1680671"/>
                    <a:pt x="4587032" y="408969"/>
                  </a:cubicBezTo>
                  <a:cubicBezTo>
                    <a:pt x="4362680" y="267835"/>
                    <a:pt x="4098499" y="124921"/>
                    <a:pt x="3813795" y="0"/>
                  </a:cubicBezTo>
                  <a:cubicBezTo>
                    <a:pt x="2360006" y="100743"/>
                    <a:pt x="797696" y="962820"/>
                    <a:pt x="55573" y="2853599"/>
                  </a:cubicBezTo>
                  <a:cubicBezTo>
                    <a:pt x="36361" y="2902611"/>
                    <a:pt x="18087" y="2953123"/>
                    <a:pt x="0" y="3003917"/>
                  </a:cubicBezTo>
                  <a:cubicBezTo>
                    <a:pt x="32050" y="3555987"/>
                    <a:pt x="143102" y="4111994"/>
                    <a:pt x="294825" y="4640074"/>
                  </a:cubicBezTo>
                  <a:close/>
                </a:path>
              </a:pathLst>
            </a:custGeom>
            <a:solidFill>
              <a:srgbClr val="831F8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0"/>
          <p:cNvSpPr/>
          <p:nvPr/>
        </p:nvSpPr>
        <p:spPr>
          <a:xfrm>
            <a:off x="8011112" y="857727"/>
            <a:ext cx="5054971" cy="5627477"/>
          </a:xfrm>
          <a:custGeom>
            <a:avLst/>
            <a:gdLst/>
            <a:ahLst/>
            <a:cxnLst/>
            <a:rect l="l" t="t" r="r" b="b"/>
            <a:pathLst>
              <a:path w="5054971" h="5627477" extrusionOk="0">
                <a:moveTo>
                  <a:pt x="2798959" y="5627328"/>
                </a:moveTo>
                <a:cubicBezTo>
                  <a:pt x="5046227" y="5606429"/>
                  <a:pt x="5343114" y="3163111"/>
                  <a:pt x="4852332" y="2081274"/>
                </a:cubicBezTo>
                <a:cubicBezTo>
                  <a:pt x="3693368" y="-473470"/>
                  <a:pt x="831803" y="-797909"/>
                  <a:pt x="118544" y="1788323"/>
                </a:cubicBezTo>
                <a:cubicBezTo>
                  <a:pt x="-530802" y="4142894"/>
                  <a:pt x="1646180" y="5638105"/>
                  <a:pt x="2798959" y="5627421"/>
                </a:cubicBezTo>
                <a:close/>
              </a:path>
            </a:pathLst>
          </a:custGeom>
          <a:solidFill>
            <a:srgbClr val="E401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>
            <a:spLocks noGrp="1"/>
          </p:cNvSpPr>
          <p:nvPr>
            <p:ph type="pic" idx="2"/>
          </p:nvPr>
        </p:nvSpPr>
        <p:spPr>
          <a:xfrm>
            <a:off x="8011112" y="857727"/>
            <a:ext cx="5055200" cy="562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838200" y="648627"/>
            <a:ext cx="49388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gráfico- azul">
  <p:cSld name="1_Título e gráfico- azul">
    <p:bg>
      <p:bgPr>
        <a:solidFill>
          <a:srgbClr val="009FE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roxo">
  <p:cSld name="2_Título e gráfico- roxo">
    <p:bg>
      <p:bgPr>
        <a:solidFill>
          <a:srgbClr val="831F8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vermelho">
  <p:cSld name="2_Título e gráfico- vermelho">
    <p:bg>
      <p:bgPr>
        <a:solidFill>
          <a:srgbClr val="E4013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 e imagem grande">
  <p:cSld name="2_Título e Conteúdo e imagem gran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azul">
  <p:cSld name="2_Título e gráfico- azul">
    <p:bg>
      <p:bgPr>
        <a:solidFill>
          <a:srgbClr val="009FE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3" y="5267982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gráfico- branco">
  <p:cSld name="Título e gráfico- branco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 descr="Forma, Círcu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25141" t="-6682" r="9927" b="13728"/>
          <a:stretch/>
        </p:blipFill>
        <p:spPr>
          <a:xfrm>
            <a:off x="7239003" y="3677963"/>
            <a:ext cx="4952997" cy="3180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 e imagem">
  <p:cSld name="1_Título e Conteúdo e image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838200" y="672072"/>
            <a:ext cx="49388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838201" y="2345253"/>
            <a:ext cx="4938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 descr="Forma, Círcul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l="34671" t="4106" r="3357" b="30404"/>
          <a:stretch/>
        </p:blipFill>
        <p:spPr>
          <a:xfrm>
            <a:off x="4638063" y="-2"/>
            <a:ext cx="7553940" cy="449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9">
          <p15:clr>
            <a:srgbClr val="FBAE40"/>
          </p15:clr>
        </p15:guide>
        <p15:guide id="2" pos="7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 2">
  <p:cSld name="Slide Final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 descr="Logotip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t="2723" r="23447" b="32880"/>
          <a:stretch/>
        </p:blipFill>
        <p:spPr>
          <a:xfrm>
            <a:off x="0" y="0"/>
            <a:ext cx="9333269" cy="441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77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vermelho">
  <p:cSld name="Capa-vermelho">
    <p:bg>
      <p:bgPr>
        <a:solidFill>
          <a:srgbClr val="E40134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89504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subTitle" idx="1"/>
          </p:nvPr>
        </p:nvSpPr>
        <p:spPr>
          <a:xfrm>
            <a:off x="838199" y="4752112"/>
            <a:ext cx="89504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43" descr="Logotipo, nome da empresa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474" y="5230496"/>
            <a:ext cx="2867527" cy="16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0202" b="46666"/>
          <a:stretch/>
        </p:blipFill>
        <p:spPr>
          <a:xfrm>
            <a:off x="4901785" y="1"/>
            <a:ext cx="7289033" cy="365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Azul">
  <p:cSld name="Capa-Azul">
    <p:bg>
      <p:bgPr>
        <a:solidFill>
          <a:srgbClr val="009FE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44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26798" b="62404"/>
          <a:stretch/>
        </p:blipFill>
        <p:spPr>
          <a:xfrm>
            <a:off x="3267857" y="1"/>
            <a:ext cx="8922961" cy="2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474" y="5230496"/>
            <a:ext cx="2867527" cy="16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gráfico- vermelho">
  <p:cSld name="1_Título e gráfico- vermelho">
    <p:bg>
      <p:bgPr>
        <a:solidFill>
          <a:srgbClr val="E4013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C2475-01E6-C0FF-BCD5-05AC4096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2C6CE-1490-73DC-5260-6E798CCC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D6748C-5FD8-2F2F-2E11-829B5B21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367-81C3-4F15-B1E1-427A50675B3C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589C7-A90B-93A9-2717-4A7F666A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CE1776-FD31-1475-68CC-3FAFD21E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9C06-004B-41FB-A2BA-20CE6070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13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72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enata.caiuby@roda.org.br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76" descr="HD 2:GERAIS:Pequenos Leitores:PPL.jpg"/>
          <p:cNvPicPr preferRelativeResize="0"/>
          <p:nvPr/>
        </p:nvPicPr>
        <p:blipFill rotWithShape="1">
          <a:blip r:embed="rId3">
            <a:alphaModFix/>
          </a:blip>
          <a:srcRect r="6568"/>
          <a:stretch/>
        </p:blipFill>
        <p:spPr>
          <a:xfrm>
            <a:off x="7561867" y="5592233"/>
            <a:ext cx="1938320" cy="10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968" y="5680859"/>
            <a:ext cx="1420057" cy="8407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031D9E8-B191-3CD2-3102-53588D7FD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826" y="3467735"/>
            <a:ext cx="10174373" cy="2213124"/>
          </a:xfrm>
        </p:spPr>
        <p:txBody>
          <a:bodyPr>
            <a:normAutofit fontScale="90000"/>
          </a:bodyPr>
          <a:lstStyle/>
          <a:p>
            <a:r>
              <a:rPr lang="pt-BR" dirty="0"/>
              <a:t>Ciclo 1</a:t>
            </a:r>
            <a:br>
              <a:rPr lang="pt-BR" dirty="0"/>
            </a:br>
            <a:r>
              <a:rPr lang="pt-BR" dirty="0"/>
              <a:t>Encontro presencial: Potim</a:t>
            </a:r>
            <a:br>
              <a:rPr lang="pt-BR" dirty="0"/>
            </a:br>
            <a:r>
              <a:rPr lang="pt-BR" dirty="0"/>
              <a:t>Grupo de referência</a:t>
            </a:r>
            <a:br>
              <a:rPr lang="pt-BR" dirty="0"/>
            </a:br>
            <a:br>
              <a:rPr lang="pt-BR" dirty="0"/>
            </a:br>
            <a:r>
              <a:rPr lang="pt-BR" sz="3100" dirty="0"/>
              <a:t>15/04/2025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AD82B2-A828-3EE4-8EB9-CED758BC7CD7}"/>
              </a:ext>
            </a:extLst>
          </p:cNvPr>
          <p:cNvSpPr txBox="1"/>
          <p:nvPr/>
        </p:nvSpPr>
        <p:spPr>
          <a:xfrm>
            <a:off x="2087591" y="1259457"/>
            <a:ext cx="7660257" cy="193899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Slides para apoiar a apresentação no encontro presencial em Potim</a:t>
            </a:r>
          </a:p>
        </p:txBody>
      </p:sp>
      <p:sp>
        <p:nvSpPr>
          <p:cNvPr id="15363" name="Retângulo 2">
            <a:extLst>
              <a:ext uri="{FF2B5EF4-FFF2-40B4-BE49-F238E27FC236}">
                <a16:creationId xmlns:a16="http://schemas.microsoft.com/office/drawing/2014/main" id="{32E85A7A-4E55-8058-B21E-3845BCD61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21163"/>
            <a:ext cx="7914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A seguir sugestão de slides a compor a apresentação</a:t>
            </a: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BF5E8C-632B-986F-9774-25C432E661BC}"/>
              </a:ext>
            </a:extLst>
          </p:cNvPr>
          <p:cNvSpPr txBox="1"/>
          <p:nvPr/>
        </p:nvSpPr>
        <p:spPr>
          <a:xfrm>
            <a:off x="828136" y="5279366"/>
            <a:ext cx="10524226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ATENÇÃO: ENCAMINHAR O PPT PARA A FORMADORA RENATA </a:t>
            </a:r>
          </a:p>
          <a:p>
            <a:r>
              <a:rPr lang="pt-BR" sz="2400" dirty="0"/>
              <a:t>ATÉ DIA 09/04</a:t>
            </a:r>
          </a:p>
          <a:p>
            <a:r>
              <a:rPr lang="pt-BR" sz="2400" dirty="0"/>
              <a:t>Email: </a:t>
            </a:r>
            <a:r>
              <a:rPr lang="pt-BR" sz="2400" dirty="0">
                <a:hlinkClick r:id="rId2"/>
              </a:rPr>
              <a:t>renata.caiuby@roda.org.br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ADD865-2CCB-A4DE-80D6-75A20D5D54CF}"/>
              </a:ext>
            </a:extLst>
          </p:cNvPr>
          <p:cNvSpPr txBox="1"/>
          <p:nvPr/>
        </p:nvSpPr>
        <p:spPr>
          <a:xfrm>
            <a:off x="828136" y="155275"/>
            <a:ext cx="103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/>
              <a:t>Observação: cada equipe pode planejar como será realizada a apresentação: quem irá apresentar (uma ou mais pessoas)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>
            <a:extLst>
              <a:ext uri="{FF2B5EF4-FFF2-40B4-BE49-F238E27FC236}">
                <a16:creationId xmlns:a16="http://schemas.microsoft.com/office/drawing/2014/main" id="{5712732F-6E45-5204-7347-37DD14D8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934" y="1625601"/>
            <a:ext cx="7330252" cy="438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Apresentação da cidade: uma foto da cidade, quantidade da população, número de escolas de educação infantil, número de famílias na zona urbana e do campo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Sugestão: incluir logo da prefeitura/secretaria de educação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85C6B4-68C5-09B9-C1CB-238B4488ED1C}"/>
              </a:ext>
            </a:extLst>
          </p:cNvPr>
          <p:cNvSpPr txBox="1"/>
          <p:nvPr/>
        </p:nvSpPr>
        <p:spPr>
          <a:xfrm>
            <a:off x="10041148" y="224287"/>
            <a:ext cx="17770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/>
              <a:t>1 slide</a:t>
            </a:r>
          </a:p>
        </p:txBody>
      </p:sp>
    </p:spTree>
    <p:extLst>
      <p:ext uri="{BB962C8B-B14F-4D97-AF65-F5344CB8AC3E}">
        <p14:creationId xmlns:p14="http://schemas.microsoft.com/office/powerpoint/2010/main" val="99863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934" y="1625601"/>
            <a:ext cx="7330252" cy="312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Apresentação da equipe do município que participa da formação do Pequenos Leitores 2025: nome, função, quanto tempo na função, foto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A6740B-6CF5-CC56-42DE-27E6E168ED7A}"/>
              </a:ext>
            </a:extLst>
          </p:cNvPr>
          <p:cNvSpPr txBox="1"/>
          <p:nvPr/>
        </p:nvSpPr>
        <p:spPr>
          <a:xfrm>
            <a:off x="10041148" y="224287"/>
            <a:ext cx="17770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/>
              <a:t>1 slide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132E-C750-0003-01C2-FAC48268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33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 </a:t>
            </a:r>
            <a:br>
              <a:rPr lang="pt-BR" sz="3200" dirty="0">
                <a:solidFill>
                  <a:schemeClr val="bg1"/>
                </a:solidFill>
                <a:latin typeface="+mn-lt"/>
              </a:rPr>
            </a:br>
            <a:r>
              <a:rPr lang="pt-BR" sz="3200" dirty="0">
                <a:solidFill>
                  <a:schemeClr val="bg1"/>
                </a:solidFill>
                <a:latin typeface="+mn-lt"/>
              </a:rPr>
              <a:t>2 slides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CD487EB-4527-5371-8C24-2D16FF962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725"/>
            <a:ext cx="10358887" cy="4435439"/>
          </a:xfrm>
        </p:spPr>
        <p:txBody>
          <a:bodyPr/>
          <a:lstStyle/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04 imagens que representam as práticas mais consistentes na rede para formar leitores </a:t>
            </a:r>
          </a:p>
          <a:p>
            <a:pPr marL="0" indent="0">
              <a:lnSpc>
                <a:spcPct val="150000"/>
              </a:lnSpc>
              <a:buNone/>
            </a:pPr>
            <a:endParaRPr lang="pt-BR" altLang="pt-BR" sz="2400" dirty="0">
              <a:latin typeface="+mn-lt"/>
            </a:endParaRPr>
          </a:p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+mn-lt"/>
              </a:rPr>
              <a:t>Legenda para cada imagem</a:t>
            </a:r>
          </a:p>
          <a:p>
            <a:pPr marL="0" indent="0">
              <a:buNone/>
            </a:pPr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D069C8-0190-DD8E-DED2-F0B97AA38A74}"/>
              </a:ext>
            </a:extLst>
          </p:cNvPr>
          <p:cNvSpPr txBox="1"/>
          <p:nvPr/>
        </p:nvSpPr>
        <p:spPr>
          <a:xfrm>
            <a:off x="1354667" y="2826646"/>
            <a:ext cx="7793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endParaRPr lang="pt-BR" sz="1400" dirty="0"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23D4-9359-41EF-99C8-0A5761F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30" y="310551"/>
            <a:ext cx="9908237" cy="2007434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Os princípios que embasam essas práticas: conceitos, autores e documentos de referência</a:t>
            </a:r>
            <a:b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pt-BR" sz="3600" dirty="0"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bg1"/>
                </a:solidFill>
              </a:rPr>
              <a:t>máximo 2 slides</a:t>
            </a:r>
            <a:br>
              <a:rPr lang="pt-BR" sz="3600" dirty="0">
                <a:solidFill>
                  <a:schemeClr val="bg1"/>
                </a:solidFill>
              </a:rPr>
            </a:br>
            <a:br>
              <a:rPr lang="pt-BR" sz="3600" dirty="0">
                <a:solidFill>
                  <a:schemeClr val="bg1"/>
                </a:solidFill>
              </a:rPr>
            </a:br>
            <a:br>
              <a:rPr lang="pt-BR" sz="3600" b="1" dirty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FD4AB7C-2A58-209B-BB2C-6B6FBFBFB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7697" y="483079"/>
            <a:ext cx="10282688" cy="339880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Práticas para formar leitores que ainda precisam avançar no município e/ou ainda não aconteceram mas o município tem a intenção de colocá-las em ação.</a:t>
            </a:r>
            <a:br>
              <a:rPr lang="pt-BR" altLang="pt-BR" sz="3600" dirty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</a:br>
            <a:br>
              <a:rPr lang="pt-BR" altLang="pt-BR" sz="3600" dirty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</a:br>
            <a:r>
              <a:rPr lang="pt-BR" altLang="pt-BR" sz="3600" dirty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  <a:t>máximo 2 slides</a:t>
            </a:r>
            <a:br>
              <a:rPr lang="pt-BR" altLang="pt-BR" dirty="0"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BE16C9-9645-79E1-A780-0A0A0A7E57F0}"/>
              </a:ext>
            </a:extLst>
          </p:cNvPr>
          <p:cNvSpPr txBox="1"/>
          <p:nvPr/>
        </p:nvSpPr>
        <p:spPr>
          <a:xfrm>
            <a:off x="1328468" y="4520242"/>
            <a:ext cx="759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/>
              <a:t>Fotos e legendas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9738-21FD-AFC1-E390-F4BAC2E2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48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pt-BR" sz="3200" dirty="0">
                <a:solidFill>
                  <a:schemeClr val="bg1"/>
                </a:solidFill>
                <a:latin typeface="+mn-lt"/>
              </a:rPr>
            </a:br>
            <a:r>
              <a:rPr lang="pt-BR" sz="3200" dirty="0">
                <a:solidFill>
                  <a:schemeClr val="bg1"/>
                </a:solidFill>
                <a:latin typeface="+mn-lt"/>
              </a:rPr>
              <a:t>Encerramento - 1 slide</a:t>
            </a:r>
            <a:br>
              <a:rPr lang="pt-BR" dirty="0"/>
            </a:br>
            <a:endParaRPr lang="pt-BR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48146AB-37CE-E49C-381B-FF76646C63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5705" y="2182518"/>
            <a:ext cx="9061215" cy="4532607"/>
          </a:xfrm>
        </p:spPr>
        <p:txBody>
          <a:bodyPr>
            <a:normAutofit/>
          </a:bodyPr>
          <a:lstStyle/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+mn-lt"/>
              </a:rPr>
              <a:t>Alguma informação relevante sobre o trabalho que julguem ser adequado para uma finalização da apresentação.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RODA">
      <a:dk1>
        <a:srgbClr val="000000"/>
      </a:dk1>
      <a:lt1>
        <a:srgbClr val="FFFFFF"/>
      </a:lt1>
      <a:dk2>
        <a:srgbClr val="821F82"/>
      </a:dk2>
      <a:lt2>
        <a:srgbClr val="E7E6E6"/>
      </a:lt2>
      <a:accent1>
        <a:srgbClr val="565755"/>
      </a:accent1>
      <a:accent2>
        <a:srgbClr val="E40134"/>
      </a:accent2>
      <a:accent3>
        <a:srgbClr val="029FE2"/>
      </a:accent3>
      <a:accent4>
        <a:srgbClr val="EE7119"/>
      </a:accent4>
      <a:accent5>
        <a:srgbClr val="FFCE44"/>
      </a:accent5>
      <a:accent6>
        <a:srgbClr val="70AD47"/>
      </a:accent6>
      <a:hlink>
        <a:srgbClr val="811E82"/>
      </a:hlink>
      <a:folHlink>
        <a:srgbClr val="821E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257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Simple Light</vt:lpstr>
      <vt:lpstr>Tema do Office</vt:lpstr>
      <vt:lpstr>Ciclo 1 Encontro presencial: Potim Grupo de referência  15/04/2025</vt:lpstr>
      <vt:lpstr>Apresentação do PowerPoint</vt:lpstr>
      <vt:lpstr>Apresentação do PowerPoint</vt:lpstr>
      <vt:lpstr>Apresentação do PowerPoint</vt:lpstr>
      <vt:lpstr>Práticas mais consistentes na rede para formar leitores,  2 slides</vt:lpstr>
      <vt:lpstr>   Os princípios que embasam essas práticas: conceitos, autores e documentos de referência  máximo 2 slides   </vt:lpstr>
      <vt:lpstr>Práticas para formar leitores que ainda precisam avançar no município e/ou ainda não aconteceram mas o município tem a intenção de colocá-las em ação.  máximo 2 slides </vt:lpstr>
      <vt:lpstr> Encerramento - 1 slide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 arte de contar boas histórias</dc:title>
  <dc:creator>Carolina.Glycerio</dc:creator>
  <cp:lastModifiedBy>Renata Desio Caiuby</cp:lastModifiedBy>
  <cp:revision>37</cp:revision>
  <dcterms:modified xsi:type="dcterms:W3CDTF">2025-03-26T16:56:03Z</dcterms:modified>
</cp:coreProperties>
</file>