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35" r:id="rId2"/>
    <p:sldId id="1136" r:id="rId3"/>
    <p:sldId id="1139" r:id="rId4"/>
    <p:sldId id="412" r:id="rId5"/>
    <p:sldId id="1148" r:id="rId6"/>
    <p:sldId id="1147" r:id="rId7"/>
    <p:sldId id="1144" r:id="rId8"/>
    <p:sldId id="1150" r:id="rId9"/>
    <p:sldId id="415" r:id="rId10"/>
    <p:sldId id="41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88A3-AE9D-410D-BBD3-5C713F1CC496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B3B1-15AE-4E9C-AF0C-63082E5D2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3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23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9187D-246A-DE72-4A8E-A4B3E2AC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878683-C270-9CDA-C199-024AC71FD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CEEA3-410E-D1FD-3434-0A7800AF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34C585-2A20-42AB-B8E3-9A97C091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B5883A-8820-FC3F-18DD-BAF8107C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85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C1AC3-A314-80E4-AF1F-147B77EF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8EF14E4-880F-6C4C-0859-41C2F1B9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7F9932-803B-F4A6-9067-3AEF962C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7EF1D6-FB7F-A6C6-20ED-C60FA926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43DB99-A5DB-456A-77CE-1755A99D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66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F93F50-ECFD-A1C5-06BB-56A4349A6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6D028A-17FE-4CB1-AB8C-0F5A73E0C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466AA6-A969-2C12-6BA8-E065D0F9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4575C0-D57E-4584-9C60-8DE8BB05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319393-5F31-BECA-4A4B-A4B3B7B5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37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36323-248F-E4C3-A1D3-B3A5A151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AA312A-8650-8575-5F8B-ABA191042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FA7920-703E-1A15-A9BD-ED31334A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408AB7-AA76-BFB7-F1D9-733CFA23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48941-0CA6-7686-39E3-E2FCF571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7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EEDB-1462-D463-1BFC-E164F9B8B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7140FC-06D3-6764-D841-FA37E345F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C67932-7F2C-EB60-6F54-33B3F7E4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C6EAA5-9525-2ABD-C42A-638D178D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648649-0500-EDBD-79A1-67E25D85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73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1A0FC-1D32-342F-BD34-2A7B0BCD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E9BC13-7295-CB0A-3ACE-176A94C4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0059F2-83D1-3F41-C57C-6F7F42D3D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6F68B7-3688-AF77-8287-531E0A83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4C380D-0CE4-A7CE-FDC4-1D99DE70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31503D-F8DB-B4A9-6BAD-4A5032A1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66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913C2-67EF-84D5-9E99-CC6AF242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0EA18D-DEE0-3AE4-A91B-E858EEB0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CD5C04-D736-2FDE-625B-24E8D4B61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E3DC8C-12AE-B5C6-93A5-CEC1BBEC2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8F59F9-04DE-CFBD-3740-A64FE3636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EEF326-119C-381F-BABE-54E018F2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624480-BBCA-8D31-5A08-ADCFAAA8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E7477D-50C9-239F-5798-F9A365E0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DFBF4-9390-5DD3-D376-2FEE0DEC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5D2373-9BC8-55A9-63E9-D95368D1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B55DD6-84F0-259D-52A0-237859E6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C87B2A-95C8-2FC2-39B7-A5DB2E90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87AD9F-CC7E-05C3-53B5-6B780372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0FB079-6E13-23A7-C5B2-BCDD983B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796DAC-051D-BAEB-9585-FB126302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78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C8826-6221-83C3-0F23-8271424D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A6DD90-5631-BCF4-7561-D862FD000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55B3E0-F371-F3A9-495C-1C2C6220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3B94DB-938B-8991-87A5-53929119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2229E0-41EE-9E7C-0D5B-1D223C4D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35DD60-1258-FC07-303A-2DBE0852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10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A21DE-B7CB-7A61-838E-9D93648E5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743F20-97DD-EC65-99B2-BBD706888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A38930-38B7-14D6-F61C-222C4EF9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66160A-DB05-115D-9876-6B0C4120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2FF7CF-ED6B-D5D5-C8DE-707B35D0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845D56-C6A0-147D-0EF3-98A84EE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7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FA52EF-BF3A-F8E4-79C7-17392299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0F8797-43ED-ADDF-A8AB-7C39F0E0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E1D8B2-F930-7F52-FD2F-62CF0287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22489-39FC-41EB-9166-1155E76A85A4}" type="datetimeFigureOut">
              <a:rPr lang="pt-BR" smtClean="0"/>
              <a:t>10/04/2025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9554D1-DE71-C889-D2E1-77EE02353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35E84-F618-6470-4790-6408B0834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E2A9DE-A110-4423-B885-BD907E551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64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photos.app.goo.gl/mqS7eWShHztvRG3P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04A3-C1FC-3D11-43E7-E26DABF8B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1">
            <a:extLst>
              <a:ext uri="{FF2B5EF4-FFF2-40B4-BE49-F238E27FC236}">
                <a16:creationId xmlns:a16="http://schemas.microsoft.com/office/drawing/2014/main" id="{5712732F-6E45-5204-7347-37DD14D8A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934" y="1625601"/>
            <a:ext cx="7330252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rgbClr val="595959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85C6B4-68C5-09B9-C1CB-238B4488ED1C}"/>
              </a:ext>
            </a:extLst>
          </p:cNvPr>
          <p:cNvSpPr txBox="1"/>
          <p:nvPr/>
        </p:nvSpPr>
        <p:spPr>
          <a:xfrm>
            <a:off x="9283208" y="5719343"/>
            <a:ext cx="177704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pt-BR" sz="3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DDB4E43-C708-ED42-ACF8-B3A1F8AE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69" y="5407322"/>
            <a:ext cx="2942130" cy="10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3E004E2-FFF4-54D5-7C92-B161C91F8D89}"/>
              </a:ext>
            </a:extLst>
          </p:cNvPr>
          <p:cNvSpPr txBox="1"/>
          <p:nvPr/>
        </p:nvSpPr>
        <p:spPr>
          <a:xfrm>
            <a:off x="550607" y="1302231"/>
            <a:ext cx="10323870" cy="40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opulação: 6.999 habitantes - IBGE 2022.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Área territorial: 833,372 km²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úmero de escolas de Educação 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pt-BR" alt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nfantil: 4.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0AB411-F3B9-10BE-3DE6-581BCE17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740" y="5609088"/>
            <a:ext cx="2324059" cy="7565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502FA39-A4D1-6631-98A6-A29559E7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9" y="401217"/>
            <a:ext cx="6185703" cy="457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F1A726F-46D6-489F-04E0-63F22B625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78" y="272549"/>
            <a:ext cx="4224490" cy="35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3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9738-21FD-AFC1-E390-F4BAC2E2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489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t-BR" sz="3200" dirty="0">
                <a:solidFill>
                  <a:schemeClr val="bg1"/>
                </a:solidFill>
                <a:latin typeface="+mn-lt"/>
              </a:rPr>
            </a:br>
            <a:r>
              <a:rPr lang="pt-BR" sz="3200" dirty="0">
                <a:solidFill>
                  <a:schemeClr val="bg1"/>
                </a:solidFill>
                <a:latin typeface="+mn-lt"/>
              </a:rPr>
              <a:t>Encerramento </a:t>
            </a:r>
            <a:br>
              <a:rPr lang="pt-BR" dirty="0"/>
            </a:br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37B4D2A-457B-1F0E-CBF5-D1FCE00B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75"/>
            <a:ext cx="10515600" cy="2785458"/>
          </a:xfrm>
        </p:spPr>
        <p:txBody>
          <a:bodyPr>
            <a:normAutofit/>
          </a:bodyPr>
          <a:lstStyle/>
          <a:p>
            <a:pPr marL="95250" indent="0">
              <a:buNone/>
            </a:pPr>
            <a:r>
              <a:rPr lang="pt-BR" sz="2400" b="1" dirty="0"/>
              <a:t>	“O que leva uma criança a ler é o exemplo” </a:t>
            </a:r>
          </a:p>
          <a:p>
            <a:pPr marL="95250" indent="0">
              <a:buNone/>
            </a:pPr>
            <a:r>
              <a:rPr lang="pt-BR" sz="2400" b="1" dirty="0"/>
              <a:t>							Ana Maria Machado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AE6ABF8-C6E4-1490-3A9C-B36D5F7E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35" y="2775147"/>
            <a:ext cx="4834965" cy="336546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6DF2319-EA23-9728-9361-8EE5F1AD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78" y="2775146"/>
            <a:ext cx="4576321" cy="336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6CF73EC4-19B4-8B6E-16AB-F24F4DBE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3" y="146418"/>
            <a:ext cx="2029531" cy="22735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042C79D-674F-72A3-4CDA-95AAD6C0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17907" y="3183284"/>
            <a:ext cx="2173696" cy="24502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C92977C-7A57-4DC4-5EDC-E93B2754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186" y="203847"/>
            <a:ext cx="1484459" cy="211656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BC52AE7-E368-96F9-BBF8-5A304D3C9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98" y="3125913"/>
            <a:ext cx="1941041" cy="250763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41D82AD-5A3B-0C1A-70B7-1F3D7A53A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187" y="178117"/>
            <a:ext cx="1456994" cy="224187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B37EE5D-ECA5-8F58-92E3-436BB5D10D82}"/>
              </a:ext>
            </a:extLst>
          </p:cNvPr>
          <p:cNvSpPr txBox="1"/>
          <p:nvPr/>
        </p:nvSpPr>
        <p:spPr>
          <a:xfrm>
            <a:off x="502826" y="2423210"/>
            <a:ext cx="2674375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Maisa Fernandes da Silva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Diretora </a:t>
            </a:r>
            <a:r>
              <a:rPr lang="pt-BR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Escola</a:t>
            </a: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anos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F74F53D-7B02-FAB3-CD94-611688ABD167}"/>
              </a:ext>
            </a:extLst>
          </p:cNvPr>
          <p:cNvSpPr txBox="1"/>
          <p:nvPr/>
        </p:nvSpPr>
        <p:spPr>
          <a:xfrm>
            <a:off x="4243870" y="2444620"/>
            <a:ext cx="30515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Renata Apª dos Santos Alves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Coordenadora de Suporte Educacional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 anos</a:t>
            </a:r>
          </a:p>
          <a:p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B22847-50C1-AE81-97FE-36008FEBD2BE}"/>
              </a:ext>
            </a:extLst>
          </p:cNvPr>
          <p:cNvSpPr txBox="1"/>
          <p:nvPr/>
        </p:nvSpPr>
        <p:spPr>
          <a:xfrm>
            <a:off x="8362104" y="2393389"/>
            <a:ext cx="3510743" cy="876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 Dart da Silva Ferreira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Diretora de Escola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anos</a:t>
            </a:r>
            <a:endParaRPr lang="pt-BR" sz="12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4FAA9C5-215E-C8D7-246B-D8BD19F55266}"/>
              </a:ext>
            </a:extLst>
          </p:cNvPr>
          <p:cNvSpPr txBox="1"/>
          <p:nvPr/>
        </p:nvSpPr>
        <p:spPr>
          <a:xfrm>
            <a:off x="5817907" y="5706528"/>
            <a:ext cx="3423508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Sheileh Aparecida da Silva Assimi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Coordenadora de Escola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ano</a:t>
            </a:r>
            <a:endParaRPr lang="pt-BR" sz="12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79CA78A-AE19-ED81-DB00-45E0C2062AC3}"/>
              </a:ext>
            </a:extLst>
          </p:cNvPr>
          <p:cNvSpPr txBox="1"/>
          <p:nvPr/>
        </p:nvSpPr>
        <p:spPr>
          <a:xfrm>
            <a:off x="1976418" y="5633552"/>
            <a:ext cx="3051566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Rosemilda de Oliveira Ramos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Coordenadora de Escola</a:t>
            </a:r>
          </a:p>
          <a:p>
            <a:pPr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 anos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8841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285CCBB-6B01-F978-12C5-98490114328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99863" y="6205538"/>
            <a:ext cx="592137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1E9EA6-FE47-A9BC-3E26-57957D29BCBF}"/>
              </a:ext>
            </a:extLst>
          </p:cNvPr>
          <p:cNvSpPr txBox="1"/>
          <p:nvPr/>
        </p:nvSpPr>
        <p:spPr>
          <a:xfrm>
            <a:off x="993059" y="998376"/>
            <a:ext cx="94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400" b="1" dirty="0"/>
              <a:t>Sem livros, dificilmente se aprende a gostar de ler.</a:t>
            </a:r>
          </a:p>
          <a:p>
            <a:pPr algn="r"/>
            <a:r>
              <a:rPr lang="pt-BR" sz="2400" b="1" dirty="0"/>
              <a:t>Ruth Rocha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3E2500C-5FAE-DE6D-3F00-83FDE103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5" y="2281084"/>
            <a:ext cx="4799088" cy="36574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CAFCCA4-8FA1-F596-3632-FF489DCA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118" y="2281084"/>
            <a:ext cx="4799087" cy="36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132E-C750-0003-01C2-FAC482680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626" y="236538"/>
            <a:ext cx="10986524" cy="93116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 </a:t>
            </a:r>
            <a:br>
              <a:rPr lang="pt-BR" sz="3200" dirty="0">
                <a:solidFill>
                  <a:schemeClr val="bg1"/>
                </a:solidFill>
                <a:latin typeface="+mn-lt"/>
              </a:rPr>
            </a:b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D069C8-0190-DD8E-DED2-F0B97AA38A74}"/>
              </a:ext>
            </a:extLst>
          </p:cNvPr>
          <p:cNvSpPr txBox="1"/>
          <p:nvPr/>
        </p:nvSpPr>
        <p:spPr>
          <a:xfrm>
            <a:off x="3082199" y="2347010"/>
            <a:ext cx="7793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endParaRPr lang="pt-BR" sz="1400" dirty="0"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A65753-2733-90FD-B032-64705F6E1C3A}"/>
              </a:ext>
            </a:extLst>
          </p:cNvPr>
          <p:cNvSpPr txBox="1"/>
          <p:nvPr/>
        </p:nvSpPr>
        <p:spPr>
          <a:xfrm>
            <a:off x="2949678" y="1295689"/>
            <a:ext cx="607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PLANEJAMENTO DA LEITURA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DC9839-78DE-D264-315D-801CDFF2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70" y="1665021"/>
            <a:ext cx="9466036" cy="4956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E7DAAD9-1BD8-B2F7-A70F-3ACCFE5993B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99863" y="6205538"/>
            <a:ext cx="592137" cy="3651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AB9285-5F16-D3D4-4678-4657060D6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5" y="391084"/>
            <a:ext cx="4365522" cy="16321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C23270-B0DC-FFBC-6134-DFB3AA80AE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536" r="1928" b="745"/>
          <a:stretch/>
        </p:blipFill>
        <p:spPr>
          <a:xfrm>
            <a:off x="455617" y="458233"/>
            <a:ext cx="4961956" cy="35032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92D7251-CAE5-1440-86BD-EECD645568FD}"/>
              </a:ext>
            </a:extLst>
          </p:cNvPr>
          <p:cNvSpPr txBox="1"/>
          <p:nvPr/>
        </p:nvSpPr>
        <p:spPr>
          <a:xfrm>
            <a:off x="149291" y="4105469"/>
            <a:ext cx="5477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- Atividade do planejamento da obra </a:t>
            </a:r>
          </a:p>
          <a:p>
            <a:r>
              <a:rPr lang="pt-BR" dirty="0">
                <a:solidFill>
                  <a:schemeClr val="tx1"/>
                </a:solidFill>
              </a:rPr>
              <a:t>- Os três porquinhos (autora Ana Maria Machado)</a:t>
            </a:r>
          </a:p>
          <a:p>
            <a:r>
              <a:rPr lang="pt-BR" dirty="0">
                <a:solidFill>
                  <a:schemeClr val="tx1"/>
                </a:solidFill>
              </a:rPr>
              <a:t>- Professora: Bianca Dalila da Silva </a:t>
            </a:r>
          </a:p>
          <a:p>
            <a:r>
              <a:rPr lang="pt-BR" dirty="0">
                <a:solidFill>
                  <a:schemeClr val="tx1"/>
                </a:solidFill>
              </a:rPr>
              <a:t>- Vídeo reconto dos alunos da etapa I e II</a:t>
            </a:r>
          </a:p>
          <a:p>
            <a:r>
              <a:rPr lang="pt-BR" dirty="0">
                <a:hlinkClick r:id="rId4"/>
              </a:rPr>
              <a:t>https://photos.app.goo.gl/mqS7eWShHztvRG3PA</a:t>
            </a:r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8E3192-D906-4D14-CB96-998BCC48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328" y="2146041"/>
            <a:ext cx="6054040" cy="39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0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132E-C750-0003-01C2-FAC4826802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3626" y="236538"/>
            <a:ext cx="10986524" cy="931162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Práticas mais consistentes na rede para formar leitores,</a:t>
            </a:r>
            <a:r>
              <a:rPr lang="pt-BR" sz="3200" dirty="0">
                <a:solidFill>
                  <a:schemeClr val="bg1"/>
                </a:solidFill>
                <a:latin typeface="+mn-lt"/>
              </a:rPr>
              <a:t> </a:t>
            </a:r>
            <a:br>
              <a:rPr lang="pt-BR" sz="3200" dirty="0">
                <a:solidFill>
                  <a:schemeClr val="bg1"/>
                </a:solidFill>
                <a:latin typeface="+mn-lt"/>
              </a:rPr>
            </a:b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D069C8-0190-DD8E-DED2-F0B97AA38A74}"/>
              </a:ext>
            </a:extLst>
          </p:cNvPr>
          <p:cNvSpPr txBox="1"/>
          <p:nvPr/>
        </p:nvSpPr>
        <p:spPr>
          <a:xfrm>
            <a:off x="3082199" y="2347010"/>
            <a:ext cx="7793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</a:pPr>
            <a:endParaRPr lang="pt-BR" sz="1400" dirty="0">
              <a:latin typeface="+mj-lt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8662248-9A8C-5890-952C-4DFF1698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692452"/>
            <a:ext cx="4713544" cy="431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 descr="Grupo de pessoas em um salão&#10;&#10;Descrição gerada automaticamente">
            <a:extLst>
              <a:ext uri="{FF2B5EF4-FFF2-40B4-BE49-F238E27FC236}">
                <a16:creationId xmlns:a16="http://schemas.microsoft.com/office/drawing/2014/main" id="{AF7A1ACC-6FAF-3E24-FC03-BDC6D1BB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13" y="1692452"/>
            <a:ext cx="5077337" cy="431505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A65753-2733-90FD-B032-64705F6E1C3A}"/>
              </a:ext>
            </a:extLst>
          </p:cNvPr>
          <p:cNvSpPr txBox="1"/>
          <p:nvPr/>
        </p:nvSpPr>
        <p:spPr>
          <a:xfrm>
            <a:off x="2949678" y="1295689"/>
            <a:ext cx="607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FLINAT</a:t>
            </a:r>
          </a:p>
        </p:txBody>
      </p:sp>
    </p:spTree>
    <p:extLst>
      <p:ext uri="{BB962C8B-B14F-4D97-AF65-F5344CB8AC3E}">
        <p14:creationId xmlns:p14="http://schemas.microsoft.com/office/powerpoint/2010/main" val="7067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2D7E68-DE6D-52B1-1BDE-AA8A1F1F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0847"/>
            <a:ext cx="5265772" cy="5668107"/>
          </a:xfrm>
          <a:prstGeom prst="rect">
            <a:avLst/>
          </a:prstGeom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0A26130-1C3F-5A1F-6AD9-E4C25D3A6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8" y="911819"/>
            <a:ext cx="4876836" cy="26427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157EC5-069D-49B4-EB88-3F532C4D1FD3}"/>
              </a:ext>
            </a:extLst>
          </p:cNvPr>
          <p:cNvSpPr txBox="1"/>
          <p:nvPr/>
        </p:nvSpPr>
        <p:spPr>
          <a:xfrm>
            <a:off x="7403691" y="256072"/>
            <a:ext cx="29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+mj-lt"/>
              </a:rPr>
              <a:t>Planilha de Leitura 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2C90E4-53EC-99AF-4ED2-60832BBE620C}"/>
              </a:ext>
            </a:extLst>
          </p:cNvPr>
          <p:cNvSpPr txBox="1"/>
          <p:nvPr/>
        </p:nvSpPr>
        <p:spPr>
          <a:xfrm>
            <a:off x="688222" y="363794"/>
            <a:ext cx="487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/>
              <a:t>Leitura realizada pelas famílias e em HTPC.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EEAAF0B-AFAE-11E4-7DED-3E810EC6F3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196" r="-10"/>
          <a:stretch>
            <a:fillRect/>
          </a:stretch>
        </p:blipFill>
        <p:spPr bwMode="auto">
          <a:xfrm>
            <a:off x="608319" y="3864165"/>
            <a:ext cx="4876835" cy="26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78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23D4-9359-41EF-99C8-0A5761F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4" y="452283"/>
            <a:ext cx="10921877" cy="98322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Os princípios que embasam essas práticas: conceitos, autores e documentos de referência</a:t>
            </a:r>
            <a:b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pt-BR" sz="3600" dirty="0"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pt-BR" sz="3600" dirty="0">
                <a:solidFill>
                  <a:schemeClr val="bg1"/>
                </a:solidFill>
              </a:rPr>
            </a:br>
            <a:br>
              <a:rPr lang="pt-BR" sz="3600" dirty="0">
                <a:solidFill>
                  <a:schemeClr val="bg1"/>
                </a:solidFill>
              </a:rPr>
            </a:br>
            <a:br>
              <a:rPr lang="pt-BR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539885-49E2-5647-9506-F218CBF3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03" y="1715998"/>
            <a:ext cx="3377260" cy="25020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3355875-393E-4981-4AEA-E8C6B9AF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31970" y="1203526"/>
            <a:ext cx="2502041" cy="35264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517050-E069-BE10-1178-4F1052E7B4D6}"/>
              </a:ext>
            </a:extLst>
          </p:cNvPr>
          <p:cNvSpPr txBox="1"/>
          <p:nvPr/>
        </p:nvSpPr>
        <p:spPr>
          <a:xfrm>
            <a:off x="501444" y="5142270"/>
            <a:ext cx="11326761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Autores de Referência: Ana Maria Machado; Ruth Rocha e Ziraldo.</a:t>
            </a:r>
            <a:endParaRPr lang="pt-B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  <p:pic>
        <p:nvPicPr>
          <p:cNvPr id="8" name="Google Shape;251;p12">
            <a:extLst>
              <a:ext uri="{FF2B5EF4-FFF2-40B4-BE49-F238E27FC236}">
                <a16:creationId xmlns:a16="http://schemas.microsoft.com/office/drawing/2014/main" id="{BFB17442-27FB-193D-EDC2-28B9014343C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2219" y="1818967"/>
            <a:ext cx="2761102" cy="433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FD4AB7C-2A58-209B-BB2C-6B6FBFBFB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943" y="235702"/>
            <a:ext cx="10920114" cy="179930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b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pt-BR" sz="36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Práticas para formar leitores que ainda precisam avançar no município e/ou ainda não aconteceram mas o município tem a intenção de colocá-las em ação.</a:t>
            </a:r>
            <a:br>
              <a:rPr lang="pt-BR" altLang="pt-BR" sz="3600" dirty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</a:br>
            <a:br>
              <a:rPr lang="pt-BR" altLang="pt-BR" sz="3600" dirty="0">
                <a:solidFill>
                  <a:schemeClr val="bg1"/>
                </a:solidFill>
                <a:latin typeface="+mn-lt"/>
                <a:cs typeface="Verdana" panose="020B0604030504040204" pitchFamily="34" charset="0"/>
              </a:rPr>
            </a:br>
            <a:br>
              <a:rPr lang="pt-BR" altLang="pt-BR" dirty="0"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9AE99F-77BF-1F91-8778-EB4F5A6D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18" y="2358887"/>
            <a:ext cx="3467076" cy="24638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7048B66-2023-BB95-2F41-461F9EC5A19A}"/>
              </a:ext>
            </a:extLst>
          </p:cNvPr>
          <p:cNvSpPr txBox="1"/>
          <p:nvPr/>
        </p:nvSpPr>
        <p:spPr>
          <a:xfrm rot="10800000" flipV="1">
            <a:off x="570269" y="5136800"/>
            <a:ext cx="337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Formação Continuada de Professores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9FBFA3-6078-C699-94C5-BE3B0835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576" y="3211287"/>
            <a:ext cx="3467076" cy="24638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7A6F42-CB42-2899-6916-ABADAA64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425" y="4055655"/>
            <a:ext cx="3720304" cy="246383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83B62D2-2DE7-A957-47FC-07056AD02D42}"/>
              </a:ext>
            </a:extLst>
          </p:cNvPr>
          <p:cNvSpPr txBox="1"/>
          <p:nvPr/>
        </p:nvSpPr>
        <p:spPr>
          <a:xfrm>
            <a:off x="8249265" y="2979174"/>
            <a:ext cx="275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Atualização dos acervos literários.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272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Práticas mais consistentes na rede para formar leitores,  </vt:lpstr>
      <vt:lpstr>Apresentação do PowerPoint</vt:lpstr>
      <vt:lpstr>Práticas mais consistentes na rede para formar leitores,  </vt:lpstr>
      <vt:lpstr>Apresentação do PowerPoint</vt:lpstr>
      <vt:lpstr>    Os princípios que embasam essas práticas: conceitos, autores e documentos de referência     </vt:lpstr>
      <vt:lpstr>   Práticas para formar leitores que ainda precisam avançar no município e/ou ainda não aconteceram mas o município tem a intenção de colocá-las em ação.   </vt:lpstr>
      <vt:lpstr> Encerramento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Renata Desio Caiuby</cp:lastModifiedBy>
  <cp:revision>7</cp:revision>
  <dcterms:created xsi:type="dcterms:W3CDTF">2025-04-09T12:07:05Z</dcterms:created>
  <dcterms:modified xsi:type="dcterms:W3CDTF">2025-04-10T22:04:13Z</dcterms:modified>
</cp:coreProperties>
</file>