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13"/>
  </p:notesMasterIdLst>
  <p:sldIdLst>
    <p:sldId id="1134" r:id="rId2"/>
    <p:sldId id="1135" r:id="rId3"/>
    <p:sldId id="1136" r:id="rId4"/>
    <p:sldId id="1137" r:id="rId5"/>
    <p:sldId id="1138" r:id="rId6"/>
    <p:sldId id="1139" r:id="rId7"/>
    <p:sldId id="1140" r:id="rId8"/>
    <p:sldId id="1142" r:id="rId9"/>
    <p:sldId id="414" r:id="rId10"/>
    <p:sldId id="1143" r:id="rId11"/>
    <p:sldId id="114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604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7076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831F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59AD3-9268-4400-A238-5DD9AB99BB6B}">
  <a:tblStyle styleId="{68659AD3-9268-4400-A238-5DD9AB99BB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9E280-FE8B-4A08-9DD5-396EE6966F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8" y="276"/>
      </p:cViewPr>
      <p:guideLst>
        <p:guide orient="horz" pos="527"/>
        <p:guide pos="604"/>
        <p:guide orient="horz" pos="3770"/>
        <p:guide pos="7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01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roxo">
  <p:cSld name="2_Título e gráfico- roxo">
    <p:bg>
      <p:bgPr>
        <a:solidFill>
          <a:srgbClr val="831F8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vermelho">
  <p:cSld name="2_Título e gráfico- vermelho">
    <p:bg>
      <p:bgPr>
        <a:solidFill>
          <a:srgbClr val="E4013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 e imagem grande">
  <p:cSld name="2_Título e Conteúdo e imagem gran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azul">
  <p:cSld name="2_Título e gráfico- azul">
    <p:bg>
      <p:bgPr>
        <a:solidFill>
          <a:srgbClr val="009FE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gráfico- branco">
  <p:cSld name="Título e gráfico- branc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5141" t="-6682" r="9927" b="13728"/>
          <a:stretch/>
        </p:blipFill>
        <p:spPr>
          <a:xfrm>
            <a:off x="7239003" y="3677963"/>
            <a:ext cx="4952997" cy="318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 e imagem">
  <p:cSld name="1_Título e Conteúdo e image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838200" y="672072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 descr="Forma, Círcul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34671" t="4106" r="3357" b="30404"/>
          <a:stretch/>
        </p:blipFill>
        <p:spPr>
          <a:xfrm>
            <a:off x="4638063" y="-2"/>
            <a:ext cx="7553940" cy="449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9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 2">
  <p:cSld name="Slide Final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 descr="Logotip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t="2723" r="23447" b="32880"/>
          <a:stretch/>
        </p:blipFill>
        <p:spPr>
          <a:xfrm>
            <a:off x="0" y="0"/>
            <a:ext cx="9333269" cy="441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vermelho">
  <p:cSld name="Capa-vermelho">
    <p:bg>
      <p:bgPr>
        <a:solidFill>
          <a:srgbClr val="E4013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89504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subTitle" idx="1"/>
          </p:nvPr>
        </p:nvSpPr>
        <p:spPr>
          <a:xfrm>
            <a:off x="838199" y="4752112"/>
            <a:ext cx="89504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43" descr="Logotipo, nome da empresa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0202" b="46666"/>
          <a:stretch/>
        </p:blipFill>
        <p:spPr>
          <a:xfrm>
            <a:off x="4901785" y="1"/>
            <a:ext cx="7289033" cy="365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Azul">
  <p:cSld name="Capa-Azul">
    <p:bg>
      <p:bgPr>
        <a:solidFill>
          <a:srgbClr val="009FE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44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6798" b="62404"/>
          <a:stretch/>
        </p:blipFill>
        <p:spPr>
          <a:xfrm>
            <a:off x="3267857" y="1"/>
            <a:ext cx="8922961" cy="2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Roxo" type="title">
  <p:cSld name="TITLE">
    <p:bg>
      <p:bgPr>
        <a:solidFill>
          <a:srgbClr val="831F8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3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31344" b="48788"/>
          <a:stretch/>
        </p:blipFill>
        <p:spPr>
          <a:xfrm>
            <a:off x="3822492" y="0"/>
            <a:ext cx="8368328" cy="351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3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vermelho">
  <p:cSld name="1_Título e gráfico- vermelho">
    <p:bg>
      <p:bgPr>
        <a:solidFill>
          <a:srgbClr val="E4013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2475-01E6-C0FF-BCD5-05AC409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2C6CE-1490-73DC-5260-6E798CCC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D6748C-5FD8-2F2F-2E11-829B5B21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367-81C3-4F15-B1E1-427A50675B3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589C7-A90B-93A9-2717-4A7F666A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CE1776-FD31-1475-68CC-3FAFD21E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9C06-004B-41FB-A2BA-20CE6070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3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ário">
  <p:cSld name="Sumári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Imagem em preto e branc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67427"/>
          <a:stretch/>
        </p:blipFill>
        <p:spPr>
          <a:xfrm>
            <a:off x="8220347" y="1"/>
            <a:ext cx="39704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286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838199" y="1806575"/>
            <a:ext cx="5422000" cy="3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831F82"/>
              </a:buClr>
              <a:buSzPts val="1200"/>
              <a:buFont typeface="Calibri"/>
              <a:buAutoNum type="arabicPeriod"/>
              <a:defRPr sz="16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64285"/>
              </a:lnSpc>
              <a:spcBef>
                <a:spcPts val="533"/>
              </a:spcBef>
              <a:spcAft>
                <a:spcPts val="0"/>
              </a:spcAft>
              <a:buClr>
                <a:srgbClr val="831F82"/>
              </a:buClr>
              <a:buSzPts val="1100"/>
              <a:buFont typeface="Calibri"/>
              <a:buAutoNum type="arabicPeriod"/>
              <a:defRPr sz="1467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r="4121" b="5694"/>
          <a:stretch/>
        </p:blipFill>
        <p:spPr>
          <a:xfrm>
            <a:off x="3147935" y="2868412"/>
            <a:ext cx="9044067" cy="398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r="34331" b="68896"/>
          <a:stretch/>
        </p:blipFill>
        <p:spPr>
          <a:xfrm>
            <a:off x="6096001" y="4110352"/>
            <a:ext cx="6096000" cy="27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_2">
  <p:cSld name="1_Título e Conteúdo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-Capitulo e texto">
  <p:cSld name="Slide -Capitulo e tex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 descr="Desenho de rosto de pessoa visto de pert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68699"/>
          <a:stretch/>
        </p:blipFill>
        <p:spPr>
          <a:xfrm>
            <a:off x="8304553" y="-16946"/>
            <a:ext cx="3887455" cy="698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852055" y="695451"/>
            <a:ext cx="57596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Arial"/>
              <a:buNone/>
              <a:defRPr sz="48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852488" y="3125860"/>
            <a:ext cx="62340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500"/>
              <a:buNone/>
              <a:defRPr sz="20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e imagem grande">
  <p:cSld name="Título e Conteúdo e imagem gran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3" name="Google Shape;143;p30"/>
          <p:cNvGrpSpPr/>
          <p:nvPr/>
        </p:nvGrpSpPr>
        <p:grpSpPr>
          <a:xfrm>
            <a:off x="6565688" y="-835066"/>
            <a:ext cx="7737339" cy="9205059"/>
            <a:chOff x="6565688" y="-835065"/>
            <a:chExt cx="7737338" cy="9205058"/>
          </a:xfrm>
        </p:grpSpPr>
        <p:sp>
          <p:nvSpPr>
            <p:cNvPr id="144" name="Google Shape;144;p30"/>
            <p:cNvSpPr/>
            <p:nvPr/>
          </p:nvSpPr>
          <p:spPr>
            <a:xfrm>
              <a:off x="6878365" y="-835065"/>
              <a:ext cx="3823091" cy="3366034"/>
            </a:xfrm>
            <a:custGeom>
              <a:avLst/>
              <a:gdLst/>
              <a:ahLst/>
              <a:cxnLst/>
              <a:rect l="l" t="t" r="r" b="b"/>
              <a:pathLst>
                <a:path w="3823091" h="3366034" extrusionOk="0">
                  <a:moveTo>
                    <a:pt x="3823091" y="362118"/>
                  </a:moveTo>
                  <a:cubicBezTo>
                    <a:pt x="2811446" y="-81525"/>
                    <a:pt x="1526061" y="-283667"/>
                    <a:pt x="718619" y="751501"/>
                  </a:cubicBezTo>
                  <a:cubicBezTo>
                    <a:pt x="128126" y="1508618"/>
                    <a:pt x="-44777" y="2431610"/>
                    <a:pt x="9390" y="3366034"/>
                  </a:cubicBezTo>
                  <a:cubicBezTo>
                    <a:pt x="27477" y="3315148"/>
                    <a:pt x="45751" y="3264636"/>
                    <a:pt x="64962" y="3215717"/>
                  </a:cubicBezTo>
                  <a:cubicBezTo>
                    <a:pt x="807086" y="1324844"/>
                    <a:pt x="2369396" y="462767"/>
                    <a:pt x="3823091" y="362118"/>
                  </a:cubicBezTo>
                  <a:close/>
                </a:path>
              </a:pathLst>
            </a:custGeom>
            <a:solidFill>
              <a:srgbClr val="E4013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6565688" y="-484729"/>
              <a:ext cx="7737338" cy="8854722"/>
            </a:xfrm>
            <a:custGeom>
              <a:avLst/>
              <a:gdLst/>
              <a:ahLst/>
              <a:cxnLst/>
              <a:rect l="l" t="t" r="r" b="b"/>
              <a:pathLst>
                <a:path w="7737338" h="8854722" extrusionOk="0">
                  <a:moveTo>
                    <a:pt x="4628330" y="4378"/>
                  </a:moveTo>
                  <a:lnTo>
                    <a:pt x="4627955" y="4191"/>
                  </a:lnTo>
                  <a:cubicBezTo>
                    <a:pt x="4466392" y="-3868"/>
                    <a:pt x="4301549" y="255"/>
                    <a:pt x="4135768" y="11782"/>
                  </a:cubicBezTo>
                  <a:cubicBezTo>
                    <a:pt x="4420472" y="136609"/>
                    <a:pt x="4684653" y="279524"/>
                    <a:pt x="4909005" y="420751"/>
                  </a:cubicBezTo>
                  <a:cubicBezTo>
                    <a:pt x="6929671" y="1692453"/>
                    <a:pt x="8396393" y="5274400"/>
                    <a:pt x="6202542" y="7240806"/>
                  </a:cubicBezTo>
                  <a:cubicBezTo>
                    <a:pt x="5296513" y="8052839"/>
                    <a:pt x="4129677" y="8362659"/>
                    <a:pt x="3017570" y="7780693"/>
                  </a:cubicBezTo>
                  <a:cubicBezTo>
                    <a:pt x="1828336" y="7158431"/>
                    <a:pt x="980784" y="5918966"/>
                    <a:pt x="616798" y="4651950"/>
                  </a:cubicBezTo>
                  <a:cubicBezTo>
                    <a:pt x="465075" y="4123869"/>
                    <a:pt x="354023" y="3567863"/>
                    <a:pt x="321973" y="3015792"/>
                  </a:cubicBezTo>
                  <a:cubicBezTo>
                    <a:pt x="-350052" y="4910601"/>
                    <a:pt x="-171058" y="8057993"/>
                    <a:pt x="2829579" y="8727488"/>
                  </a:cubicBezTo>
                  <a:cubicBezTo>
                    <a:pt x="7504515" y="9770527"/>
                    <a:pt x="8746978" y="4137833"/>
                    <a:pt x="6951132" y="1422463"/>
                  </a:cubicBezTo>
                  <a:cubicBezTo>
                    <a:pt x="6323528" y="473418"/>
                    <a:pt x="5515523" y="48518"/>
                    <a:pt x="4628237" y="4472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6887755" y="-473040"/>
              <a:ext cx="6972090" cy="8068934"/>
            </a:xfrm>
            <a:custGeom>
              <a:avLst/>
              <a:gdLst/>
              <a:ahLst/>
              <a:cxnLst/>
              <a:rect l="l" t="t" r="r" b="b"/>
              <a:pathLst>
                <a:path w="6972090" h="8068934" extrusionOk="0">
                  <a:moveTo>
                    <a:pt x="294825" y="4640168"/>
                  </a:moveTo>
                  <a:cubicBezTo>
                    <a:pt x="658811" y="5907184"/>
                    <a:pt x="1506363" y="7146648"/>
                    <a:pt x="2695597" y="7768911"/>
                  </a:cubicBezTo>
                  <a:cubicBezTo>
                    <a:pt x="3807704" y="8350783"/>
                    <a:pt x="4974540" y="8041057"/>
                    <a:pt x="5880569" y="7229024"/>
                  </a:cubicBezTo>
                  <a:cubicBezTo>
                    <a:pt x="8074420" y="5262711"/>
                    <a:pt x="6607698" y="1680671"/>
                    <a:pt x="4587032" y="408969"/>
                  </a:cubicBezTo>
                  <a:cubicBezTo>
                    <a:pt x="4362680" y="267835"/>
                    <a:pt x="4098499" y="124921"/>
                    <a:pt x="3813795" y="0"/>
                  </a:cubicBezTo>
                  <a:cubicBezTo>
                    <a:pt x="2360006" y="100743"/>
                    <a:pt x="797696" y="962820"/>
                    <a:pt x="55573" y="2853599"/>
                  </a:cubicBezTo>
                  <a:cubicBezTo>
                    <a:pt x="36361" y="2902611"/>
                    <a:pt x="18087" y="2953123"/>
                    <a:pt x="0" y="3003917"/>
                  </a:cubicBezTo>
                  <a:cubicBezTo>
                    <a:pt x="32050" y="3555987"/>
                    <a:pt x="143102" y="4111994"/>
                    <a:pt x="294825" y="4640074"/>
                  </a:cubicBezTo>
                  <a:close/>
                </a:path>
              </a:pathLst>
            </a:custGeom>
            <a:solidFill>
              <a:srgbClr val="831F8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0"/>
          <p:cNvSpPr/>
          <p:nvPr/>
        </p:nvSpPr>
        <p:spPr>
          <a:xfrm>
            <a:off x="8011112" y="857727"/>
            <a:ext cx="5054971" cy="5627477"/>
          </a:xfrm>
          <a:custGeom>
            <a:avLst/>
            <a:gdLst/>
            <a:ahLst/>
            <a:cxnLst/>
            <a:rect l="l" t="t" r="r" b="b"/>
            <a:pathLst>
              <a:path w="5054971" h="5627477" extrusionOk="0">
                <a:moveTo>
                  <a:pt x="2798959" y="5627328"/>
                </a:moveTo>
                <a:cubicBezTo>
                  <a:pt x="5046227" y="5606429"/>
                  <a:pt x="5343114" y="3163111"/>
                  <a:pt x="4852332" y="2081274"/>
                </a:cubicBezTo>
                <a:cubicBezTo>
                  <a:pt x="3693368" y="-473470"/>
                  <a:pt x="831803" y="-797909"/>
                  <a:pt x="118544" y="1788323"/>
                </a:cubicBezTo>
                <a:cubicBezTo>
                  <a:pt x="-530802" y="4142894"/>
                  <a:pt x="1646180" y="5638105"/>
                  <a:pt x="2798959" y="5627421"/>
                </a:cubicBezTo>
                <a:close/>
              </a:path>
            </a:pathLst>
          </a:custGeom>
          <a:solidFill>
            <a:srgbClr val="E401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>
            <a:spLocks noGrp="1"/>
          </p:cNvSpPr>
          <p:nvPr>
            <p:ph type="pic" idx="2"/>
          </p:nvPr>
        </p:nvSpPr>
        <p:spPr>
          <a:xfrm>
            <a:off x="8011112" y="857727"/>
            <a:ext cx="5055200" cy="562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838200" y="648627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azul">
  <p:cSld name="1_Título e gráfico- azul">
    <p:bg>
      <p:bgPr>
        <a:solidFill>
          <a:srgbClr val="009FE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72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7091" y="1047750"/>
            <a:ext cx="1152583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–</a:t>
            </a:r>
            <a:r>
              <a:rPr lang="pt-BR" sz="1800" dirty="0"/>
              <a:t>185.622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kern="1200" spc="-1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hab. estatísticas IBGE/2024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IDHM – 0,738             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IDEB – 6,1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de escolas totais:65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Anos de Participação no Projeto – 2015 e 2016;</a:t>
            </a:r>
          </a:p>
          <a:p>
            <a:r>
              <a:rPr lang="pt-BR" sz="1800" dirty="0">
                <a:solidFill>
                  <a:schemeClr val="tx1"/>
                </a:solidFill>
              </a:rPr>
              <a:t>Numero de escolas de Educação Infantil atendidas no programa:28</a:t>
            </a:r>
          </a:p>
          <a:p>
            <a:r>
              <a:rPr lang="pt-BR" sz="1800" dirty="0">
                <a:solidFill>
                  <a:schemeClr val="tx1"/>
                </a:solidFill>
              </a:rPr>
              <a:t>Crianças envolvidas no projeto pequenos leitores (3 a 5 anos): 4.214</a:t>
            </a:r>
          </a:p>
          <a:p>
            <a:r>
              <a:rPr lang="pt-BR" sz="1800" dirty="0">
                <a:solidFill>
                  <a:schemeClr val="tx1"/>
                </a:solidFill>
              </a:rPr>
              <a:t>Professores:150, coordenadores: 27, diretores: 29, equipe técnicas:3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atuais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 de Educação Infantil - 49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Bebês e crianças pequenas: 0 a 3 anos – 1.707 (rede) /  0 a 3 anos – 2.008 (CEIS  conveniadas)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pequenas: 4 e 5 anos -  3.419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Professores: 284; diretores:32; coordenadores:32; diretoras conveniadas:17; supervisor:4</a:t>
            </a:r>
          </a:p>
          <a:p>
            <a:r>
              <a:rPr lang="pt-BR" sz="2000" dirty="0">
                <a:solidFill>
                  <a:schemeClr val="tx1"/>
                </a:solidFill>
              </a:rPr>
              <a:t>equipe pedagógica:4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162001" y="5929587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54" y="5929587"/>
            <a:ext cx="1819403" cy="7251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E3B7B6-D74E-420B-9E79-1DA3FBA8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4" y="412315"/>
            <a:ext cx="3943935" cy="22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5217" y="1503333"/>
            <a:ext cx="10548582" cy="2946319"/>
          </a:xfrm>
        </p:spPr>
        <p:txBody>
          <a:bodyPr>
            <a:normAutofit/>
          </a:bodyPr>
          <a:lstStyle/>
          <a:p>
            <a:br>
              <a:rPr lang="pt-BR" sz="3200" dirty="0">
                <a:latin typeface="+mj-lt"/>
              </a:rPr>
            </a:br>
            <a:endParaRPr lang="pt-BR" sz="3200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48000" y="284422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para formar leitores que ainda precisam avançar no município e/ou ainda não aconteceram mas o município tem a intenção de colocá-las em ação.</a:t>
            </a:r>
            <a:br>
              <a:rPr lang="pt-BR" altLang="pt-BR" dirty="0">
                <a:solidFill>
                  <a:schemeClr val="bg1"/>
                </a:solidFill>
                <a:cs typeface="Verdana" panose="020B0604030504040204" pitchFamily="34" charset="0"/>
              </a:rPr>
            </a:br>
            <a:br>
              <a:rPr lang="pt-BR" altLang="pt-BR" dirty="0">
                <a:solidFill>
                  <a:schemeClr val="bg1"/>
                </a:solidFill>
                <a:cs typeface="Verdana" panose="020B0604030504040204" pitchFamily="34" charset="0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47999" y="2844225"/>
            <a:ext cx="6832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para formar leitores que ainda precisam avançar no município e/ou ainda não aconteceram mas o município tem a intenção de colocá-las em ação.</a:t>
            </a:r>
            <a:br>
              <a:rPr lang="pt-BR" altLang="pt-BR" dirty="0">
                <a:solidFill>
                  <a:schemeClr val="bg1"/>
                </a:solidFill>
                <a:cs typeface="Verdana" panose="020B0604030504040204" pitchFamily="34" charset="0"/>
              </a:rPr>
            </a:br>
            <a:br>
              <a:rPr lang="pt-BR" altLang="pt-BR" dirty="0">
                <a:solidFill>
                  <a:schemeClr val="bg1"/>
                </a:solidFill>
                <a:cs typeface="Verdana" panose="020B0604030504040204" pitchFamily="34" charset="0"/>
              </a:rPr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009934" y="419473"/>
            <a:ext cx="101391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Práticas para formar leitores que ainda precisam avançar no município mas o município tem a intenção de colocá-las em ação.</a:t>
            </a:r>
            <a:br>
              <a:rPr lang="pt-BR" altLang="pt-BR" sz="2400" b="1" dirty="0">
                <a:solidFill>
                  <a:schemeClr val="tx1"/>
                </a:solidFill>
                <a:cs typeface="Verdana" panose="020B0604030504040204" pitchFamily="34" charset="0"/>
                <a:sym typeface="Calibri"/>
              </a:rPr>
            </a:br>
            <a:br>
              <a:rPr lang="pt-BR" altLang="pt-BR" sz="3600" dirty="0">
                <a:solidFill>
                  <a:schemeClr val="tx1"/>
                </a:solidFill>
                <a:cs typeface="Verdana" panose="020B0604030504040204" pitchFamily="34" charset="0"/>
                <a:sym typeface="Calibri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68" y="2143611"/>
            <a:ext cx="3985090" cy="298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469713" y="1721777"/>
            <a:ext cx="62313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Observar , dialogar e refletir com os professores  sobre o que consideram ao elaborar o roteiro para a leitura e as boas perguntas para as crianças, o que faz sentido na prática leitora com os pequenos. </a:t>
            </a:r>
          </a:p>
          <a:p>
            <a:pPr algn="just"/>
            <a:r>
              <a:rPr lang="pt-BR" sz="2000" dirty="0"/>
              <a:t>É uma conversa que primeiro parte da leitura nos momentos formativos de HTPC , para levar ao docente esse encantamento pela leitura, criar vínculos no qual precisamos somente  retomar , criar hábitos e que a mesma não está ligada a </a:t>
            </a:r>
            <a:r>
              <a:rPr lang="pt-BR" sz="2000" dirty="0" err="1"/>
              <a:t>contação</a:t>
            </a:r>
            <a:r>
              <a:rPr lang="pt-BR" sz="2000" dirty="0"/>
              <a:t> de história , ambos tem sentido e objetivos diferentes.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Aquisição de um novo acervo literário.</a:t>
            </a:r>
          </a:p>
        </p:txBody>
      </p:sp>
    </p:spTree>
    <p:extLst>
      <p:ext uri="{BB962C8B-B14F-4D97-AF65-F5344CB8AC3E}">
        <p14:creationId xmlns:p14="http://schemas.microsoft.com/office/powerpoint/2010/main" val="45282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A03028-5ED1-4CCC-B1C3-CE9E8D40533E}"/>
              </a:ext>
            </a:extLst>
          </p:cNvPr>
          <p:cNvSpPr/>
          <p:nvPr/>
        </p:nvSpPr>
        <p:spPr>
          <a:xfrm>
            <a:off x="3765875" y="3275112"/>
            <a:ext cx="466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42F837-4F7D-442A-8993-5AD117867DB1}"/>
              </a:ext>
            </a:extLst>
          </p:cNvPr>
          <p:cNvSpPr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Práticas mais consistentes na rede para formar leitores,</a:t>
            </a:r>
            <a:r>
              <a:rPr lang="pt-BR" sz="3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3A0FEC5-4F6F-48B4-8BD0-BA2D825B0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6AC0AB1-8FDF-4ECA-B826-1A47A7A8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FD780D0-0785-4C1E-AE9A-EC43BB059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F7E1FCA-09AB-4218-AD62-54A47D3CC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F61D95-E28E-4E01-B6BD-9230467BF1C8}"/>
              </a:ext>
            </a:extLst>
          </p:cNvPr>
          <p:cNvSpPr/>
          <p:nvPr/>
        </p:nvSpPr>
        <p:spPr>
          <a:xfrm>
            <a:off x="1688199" y="397030"/>
            <a:ext cx="88156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sz="2400" b="1" dirty="0"/>
              <a:t>Projeto Pequenos Leitores com os coordenadores pedagógicos da Educação  Infantil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D892B1-C082-4091-80AC-1ED34B68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98" y="2198670"/>
            <a:ext cx="4953910" cy="324504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7409" y="1887140"/>
            <a:ext cx="52555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 proposta que vem novamente para a rede com a </a:t>
            </a:r>
            <a:r>
              <a:rPr lang="pt-BR" sz="1800" dirty="0" err="1"/>
              <a:t>Pactuação</a:t>
            </a:r>
            <a:r>
              <a:rPr lang="pt-BR" sz="1800" dirty="0"/>
              <a:t> dos Pequenos leitores , é de grande importância , pois voltamos as formações que foram enriquecedoras e agregaram práticas para a vida.</a:t>
            </a:r>
          </a:p>
          <a:p>
            <a:pPr algn="just"/>
            <a:r>
              <a:rPr lang="pt-BR" sz="1800" dirty="0"/>
              <a:t>Para tanto, se passaram quase nove anos que estivemos esse primeiro encontro , e muitas pessoas estiveram conosco outras não estão mais e outros profissionais entraram na rede , assim sendo, sugiro enquanto Secretaria de Educação e Gestores uma formação em rede on-line no horário do HTPC , seria muito viável com certeza um encontro presencial.</a:t>
            </a:r>
          </a:p>
        </p:txBody>
      </p:sp>
    </p:spTree>
    <p:extLst>
      <p:ext uri="{BB962C8B-B14F-4D97-AF65-F5344CB8AC3E}">
        <p14:creationId xmlns:p14="http://schemas.microsoft.com/office/powerpoint/2010/main" val="66526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10186" y="595895"/>
            <a:ext cx="101402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município produtor da Uva Itália no Brasil.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pic>
        <p:nvPicPr>
          <p:cNvPr id="1026" name="Picture 2" descr="UVA ITÁLIA – ANFRUT U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68" y="1488447"/>
            <a:ext cx="2972546" cy="40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7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0DA8BA-2D46-42EA-A408-B11592C7BDC2}"/>
              </a:ext>
            </a:extLst>
          </p:cNvPr>
          <p:cNvSpPr/>
          <p:nvPr/>
        </p:nvSpPr>
        <p:spPr>
          <a:xfrm>
            <a:off x="2276475" y="209551"/>
            <a:ext cx="747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EQUIPE DO MUNICÍPIO DE FERRAZ DE VASCONCELOS </a:t>
            </a:r>
          </a:p>
          <a:p>
            <a:pPr algn="ctr"/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FORMAÇÃO DO PEQUENOS LEITORES - 2025</a:t>
            </a:r>
            <a:endParaRPr lang="pt-BR" sz="1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EA6869-13E9-442B-8591-4E06E83E755C}"/>
              </a:ext>
            </a:extLst>
          </p:cNvPr>
          <p:cNvSpPr txBox="1"/>
          <p:nvPr/>
        </p:nvSpPr>
        <p:spPr>
          <a:xfrm>
            <a:off x="571500" y="3645158"/>
            <a:ext cx="11308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           </a:t>
            </a:r>
          </a:p>
          <a:p>
            <a:r>
              <a:rPr lang="pt-BR" dirty="0"/>
              <a:t>                                       </a:t>
            </a:r>
          </a:p>
          <a:p>
            <a:r>
              <a:rPr lang="pt-BR" dirty="0"/>
              <a:t>                 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F73A9F-CF81-45A3-8CEE-37FC8994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47"/>
          <a:stretch/>
        </p:blipFill>
        <p:spPr>
          <a:xfrm>
            <a:off x="6851176" y="1691917"/>
            <a:ext cx="2306614" cy="28456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D230E34-E354-40A8-9B50-65885F14D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00"/>
          <a:stretch/>
        </p:blipFill>
        <p:spPr>
          <a:xfrm>
            <a:off x="1995557" y="1866793"/>
            <a:ext cx="2133534" cy="28630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CD5B26-FB37-4724-8C07-45D3E80873AE}"/>
              </a:ext>
            </a:extLst>
          </p:cNvPr>
          <p:cNvSpPr txBox="1"/>
          <p:nvPr/>
        </p:nvSpPr>
        <p:spPr>
          <a:xfrm>
            <a:off x="697190" y="4953954"/>
            <a:ext cx="4407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FÁTIMA EDICE FIUZA OLIVEIRA  - SUPERVISOR DE ENSINO  -  TEMPO NA FUNÇÃO: 7 ANOS   </a:t>
            </a:r>
          </a:p>
          <a:p>
            <a:r>
              <a:rPr lang="pt-BR" dirty="0"/>
              <a:t>DIRETOR: 6 ANOS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1DB102-CBC7-4958-9127-68AFF6A82BD3}"/>
              </a:ext>
            </a:extLst>
          </p:cNvPr>
          <p:cNvSpPr txBox="1"/>
          <p:nvPr/>
        </p:nvSpPr>
        <p:spPr>
          <a:xfrm>
            <a:off x="6245976" y="4846233"/>
            <a:ext cx="479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ANGELA FARIA PEREIRA DE CAMPOS – ARTICULADORA PEDAGÓGICA –  TEMPO NA FUNÇÃO: 6 ANOS</a:t>
            </a:r>
          </a:p>
          <a:p>
            <a:pPr algn="just"/>
            <a:r>
              <a:rPr lang="pt-BR" dirty="0"/>
              <a:t>COORDENADOR: 5 ANOS.</a:t>
            </a:r>
          </a:p>
        </p:txBody>
      </p:sp>
    </p:spTree>
    <p:extLst>
      <p:ext uri="{BB962C8B-B14F-4D97-AF65-F5344CB8AC3E}">
        <p14:creationId xmlns:p14="http://schemas.microsoft.com/office/powerpoint/2010/main" val="382877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0DA8BA-2D46-42EA-A408-B11592C7BDC2}"/>
              </a:ext>
            </a:extLst>
          </p:cNvPr>
          <p:cNvSpPr/>
          <p:nvPr/>
        </p:nvSpPr>
        <p:spPr>
          <a:xfrm>
            <a:off x="1716775" y="617637"/>
            <a:ext cx="803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EQUIPE DO MUNICÍPIO DE FERRAZ DE VASCONCELOS </a:t>
            </a:r>
          </a:p>
          <a:p>
            <a:pPr algn="ctr"/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</a:rPr>
              <a:t>FORMAÇÃO DO PEQUENOS LEITORES - 2025</a:t>
            </a:r>
            <a:endParaRPr lang="pt-BR" sz="1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EA6869-13E9-442B-8591-4E06E83E755C}"/>
              </a:ext>
            </a:extLst>
          </p:cNvPr>
          <p:cNvSpPr txBox="1"/>
          <p:nvPr/>
        </p:nvSpPr>
        <p:spPr>
          <a:xfrm>
            <a:off x="815400" y="4747652"/>
            <a:ext cx="4269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TATIANA RIBEIRO MARQUES – ARTICULADORA PEDAGÓGICA -  TEMPO NA FUNÇÃO:  5 ANOS   </a:t>
            </a:r>
          </a:p>
          <a:p>
            <a:pPr algn="just"/>
            <a:r>
              <a:rPr lang="pt-BR" dirty="0"/>
              <a:t>COORDENADOR: 2 ANOS E MEIO.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EA5461-352A-45D0-A0B9-C597D18D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32" y="1880359"/>
            <a:ext cx="2176425" cy="25390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D2697D9-6AA2-492F-AD68-C17BAB2736A9}"/>
              </a:ext>
            </a:extLst>
          </p:cNvPr>
          <p:cNvSpPr txBox="1"/>
          <p:nvPr/>
        </p:nvSpPr>
        <p:spPr>
          <a:xfrm>
            <a:off x="6806252" y="4717017"/>
            <a:ext cx="4798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TATIANA CISELEI DOS SANTOS PRACCHIA  – DIRETOR -  TEMPO NA FUNÇÃO: 3 ANOS   COORDENADOR: 8 ANOS.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F369DA-1436-4E14-956F-74A64604A9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20" b="6652"/>
          <a:stretch/>
        </p:blipFill>
        <p:spPr>
          <a:xfrm>
            <a:off x="7330158" y="1881769"/>
            <a:ext cx="2176424" cy="2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A03028-5ED1-4CCC-B1C3-CE9E8D40533E}"/>
              </a:ext>
            </a:extLst>
          </p:cNvPr>
          <p:cNvSpPr/>
          <p:nvPr/>
        </p:nvSpPr>
        <p:spPr>
          <a:xfrm>
            <a:off x="3765875" y="3275112"/>
            <a:ext cx="466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42F837-4F7D-442A-8993-5AD117867DB1}"/>
              </a:ext>
            </a:extLst>
          </p:cNvPr>
          <p:cNvSpPr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Práticas mais consistentes na rede para formar leitores,</a:t>
            </a:r>
            <a:r>
              <a:rPr lang="pt-BR" sz="3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F244F7-A2FF-45FF-AC5E-45F35CAB8796}"/>
              </a:ext>
            </a:extLst>
          </p:cNvPr>
          <p:cNvSpPr/>
          <p:nvPr/>
        </p:nvSpPr>
        <p:spPr>
          <a:xfrm>
            <a:off x="1583140" y="343273"/>
            <a:ext cx="805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/>
              <a:t>PRÁTICAS MAIS CONSISTENTES NA REDE PARA FORMAR LEITORES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3A0FEC5-4F6F-48B4-8BD0-BA2D825B0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4ABF5E-9198-4281-8A17-55E21538B23E}"/>
              </a:ext>
            </a:extLst>
          </p:cNvPr>
          <p:cNvSpPr txBox="1"/>
          <p:nvPr/>
        </p:nvSpPr>
        <p:spPr>
          <a:xfrm>
            <a:off x="804863" y="5491243"/>
            <a:ext cx="4167187" cy="31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FORMAÇÃO CONTINUADA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6AC0AB1-8FDF-4ECA-B826-1A47A7A8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FD780D0-0785-4C1E-AE9A-EC43BB059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4077C65-FC4B-41B4-8369-DCF9B356E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68" b="6357"/>
          <a:stretch/>
        </p:blipFill>
        <p:spPr>
          <a:xfrm>
            <a:off x="565105" y="1079955"/>
            <a:ext cx="2933701" cy="43038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8723C0E-3A6A-4ED7-81CD-2D9ADE4BA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396" y="1168209"/>
            <a:ext cx="3317823" cy="41273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8FE2FC0-C23D-45B1-837C-E552D06FB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005" y="1211437"/>
            <a:ext cx="3145809" cy="412735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A90E7EF-440E-41C0-B20F-BA695B815FAF}"/>
              </a:ext>
            </a:extLst>
          </p:cNvPr>
          <p:cNvSpPr/>
          <p:nvPr/>
        </p:nvSpPr>
        <p:spPr>
          <a:xfrm>
            <a:off x="8603679" y="5466321"/>
            <a:ext cx="254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PARCERIA COM A FAMÍLIA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A1D6E5-33AF-48FF-9308-231DB58C9A1B}"/>
              </a:ext>
            </a:extLst>
          </p:cNvPr>
          <p:cNvSpPr txBox="1"/>
          <p:nvPr/>
        </p:nvSpPr>
        <p:spPr>
          <a:xfrm>
            <a:off x="4910254" y="5526740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DIÁLOGO LITERÁRIO</a:t>
            </a:r>
          </a:p>
        </p:txBody>
      </p:sp>
    </p:spTree>
    <p:extLst>
      <p:ext uri="{BB962C8B-B14F-4D97-AF65-F5344CB8AC3E}">
        <p14:creationId xmlns:p14="http://schemas.microsoft.com/office/powerpoint/2010/main" val="220603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A03028-5ED1-4CCC-B1C3-CE9E8D40533E}"/>
              </a:ext>
            </a:extLst>
          </p:cNvPr>
          <p:cNvSpPr/>
          <p:nvPr/>
        </p:nvSpPr>
        <p:spPr>
          <a:xfrm>
            <a:off x="3765875" y="3275112"/>
            <a:ext cx="466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42F837-4F7D-442A-8993-5AD117867DB1}"/>
              </a:ext>
            </a:extLst>
          </p:cNvPr>
          <p:cNvSpPr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Práticas mais consistentes na rede para formar leitores,</a:t>
            </a:r>
            <a:r>
              <a:rPr lang="pt-BR" sz="3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F244F7-A2FF-45FF-AC5E-45F35CAB8796}"/>
              </a:ext>
            </a:extLst>
          </p:cNvPr>
          <p:cNvSpPr/>
          <p:nvPr/>
        </p:nvSpPr>
        <p:spPr>
          <a:xfrm>
            <a:off x="1483762" y="545468"/>
            <a:ext cx="878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PRÁTICAS MAIS CONSISTENTES NA REDE PARA FORMAR LEITORES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3A0FEC5-4F6F-48B4-8BD0-BA2D825B0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4ABF5E-9198-4281-8A17-55E21538B23E}"/>
              </a:ext>
            </a:extLst>
          </p:cNvPr>
          <p:cNvSpPr txBox="1"/>
          <p:nvPr/>
        </p:nvSpPr>
        <p:spPr>
          <a:xfrm>
            <a:off x="1188160" y="5377588"/>
            <a:ext cx="2185987" cy="31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SESSÃO SIMULTÂNEA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6AC0AB1-8FDF-4ECA-B826-1A47A7A8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38257E2-EB30-45BD-9626-EE43757161F1}"/>
              </a:ext>
            </a:extLst>
          </p:cNvPr>
          <p:cNvSpPr txBox="1"/>
          <p:nvPr/>
        </p:nvSpPr>
        <p:spPr>
          <a:xfrm>
            <a:off x="8807489" y="5347608"/>
            <a:ext cx="4457701" cy="31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LEITURA DIÁRIA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FD780D0-0785-4C1E-AE9A-EC43BB059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109817-45BA-4C0F-9627-C3DC0A17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35" y="1381123"/>
            <a:ext cx="2879140" cy="3870165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8F7E1FCA-09AB-4218-AD62-54A47D3CC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0DFCAC-49AE-43B7-A1FC-F85E56425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157" y="1352550"/>
            <a:ext cx="3039966" cy="387016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2EF54A-4324-4720-85DD-21D97A28348D}"/>
              </a:ext>
            </a:extLst>
          </p:cNvPr>
          <p:cNvSpPr/>
          <p:nvPr/>
        </p:nvSpPr>
        <p:spPr>
          <a:xfrm>
            <a:off x="4890478" y="5380460"/>
            <a:ext cx="1970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/>
              <a:t>SEMANA LITERÁRIA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816" y="1381122"/>
            <a:ext cx="3157371" cy="38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7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A03028-5ED1-4CCC-B1C3-CE9E8D40533E}"/>
              </a:ext>
            </a:extLst>
          </p:cNvPr>
          <p:cNvSpPr/>
          <p:nvPr/>
        </p:nvSpPr>
        <p:spPr>
          <a:xfrm>
            <a:off x="3765875" y="3275112"/>
            <a:ext cx="466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42F837-4F7D-442A-8993-5AD117867DB1}"/>
              </a:ext>
            </a:extLst>
          </p:cNvPr>
          <p:cNvSpPr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ticas mais consistentes na rede para formar leitores,</a:t>
            </a:r>
            <a:r>
              <a:rPr lang="pt-BR" sz="3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3A0FEC5-4F6F-48B4-8BD0-BA2D825B0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6AC0AB1-8FDF-4ECA-B826-1A47A7A8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FD780D0-0785-4C1E-AE9A-EC43BB059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F7E1FCA-09AB-4218-AD62-54A47D3CC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776FEE3-5C23-47D9-A530-9349A89BAD93}"/>
              </a:ext>
            </a:extLst>
          </p:cNvPr>
          <p:cNvSpPr/>
          <p:nvPr/>
        </p:nvSpPr>
        <p:spPr>
          <a:xfrm>
            <a:off x="4306180" y="949910"/>
            <a:ext cx="75575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De acordo com a Base Nacional Comum Curricular:</a:t>
            </a:r>
          </a:p>
          <a:p>
            <a:endParaRPr lang="pt-BR" sz="1600" dirty="0"/>
          </a:p>
          <a:p>
            <a:pPr algn="just"/>
            <a:r>
              <a:rPr lang="pt-BR" sz="1600" dirty="0">
                <a:latin typeface="+mn-lt"/>
              </a:rPr>
              <a:t>Na Educação Infantil, é importante promover experiências nas quais as crianças possam falar e ouvir, potencializando sua participação na cultura oral, pois é na escuta de histórias, na participação em conversas, nas descrições, nas narrativas elaboradas individualmente ou em grupo e nas implicações com as múltiplas linguagens que a criança se constitui ativamente como sujeito singular e pertencente a um grupo social. (BNCC, 2017, p.42)</a:t>
            </a:r>
          </a:p>
          <a:p>
            <a:pPr algn="just"/>
            <a:endParaRPr lang="pt-BR" sz="1600" dirty="0"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A criança se desenvolve muito mais a partir do momento que está inserida num contexto de adultos leitores, e com o contato diário com os livros literários, elas podem ler, folhear ou simplesmente ver imagens. As experiências com a literatura infantil, propostas pelo educador, mediador entre os textos e as crianças, contribuem para o desenvolvimento do gosto pela leitura e ampliação do conhecimento de mundo.</a:t>
            </a:r>
          </a:p>
          <a:p>
            <a:pPr algn="just"/>
            <a:endParaRPr lang="pt-BR" sz="1600" dirty="0"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Além disso, o contato com histórias, contos, fábulas, poemas, cordéis etc. propicia a familiaridade com livros, com diferentes gêneros literários, a diferenciação entre ilustrações e escrita, a aprendizagem da direção da escrita e as formas corretas de manipulação de livros. </a:t>
            </a:r>
          </a:p>
          <a:p>
            <a:endParaRPr lang="pt-BR" sz="16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38417" y="327479"/>
            <a:ext cx="6605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FORMAÇÃO DE LEITORES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5384" t="32553" r="11128"/>
          <a:stretch/>
        </p:blipFill>
        <p:spPr>
          <a:xfrm>
            <a:off x="377771" y="1716657"/>
            <a:ext cx="3776009" cy="3116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5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876"/>
          <a:stretch/>
        </p:blipFill>
        <p:spPr>
          <a:xfrm>
            <a:off x="312125" y="5814536"/>
            <a:ext cx="2280950" cy="975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6065229"/>
            <a:ext cx="1819403" cy="72511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3A03028-5ED1-4CCC-B1C3-CE9E8D40533E}"/>
              </a:ext>
            </a:extLst>
          </p:cNvPr>
          <p:cNvSpPr/>
          <p:nvPr/>
        </p:nvSpPr>
        <p:spPr>
          <a:xfrm>
            <a:off x="5175575" y="3061879"/>
            <a:ext cx="466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42F837-4F7D-442A-8993-5AD117867DB1}"/>
              </a:ext>
            </a:extLst>
          </p:cNvPr>
          <p:cNvSpPr/>
          <p:nvPr/>
        </p:nvSpPr>
        <p:spPr>
          <a:xfrm>
            <a:off x="631777" y="921727"/>
            <a:ext cx="111386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 literatura oferece material simbólico inicial para que a criança comece a descobrir não apenas quem é, mas também quem quer e pode ser”. (REYES, 2010)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Yolanda Reyes afirma que é preciso lembrar que os educadores são a voz que conta, a mão que abre portas e traça caminhos entre a alma dos textos e a alma dos leitores. “No fundo, os livros são isto: conversas sobre a vida. E é urgente, sobretudo, aprender a conversar.”</a:t>
            </a:r>
            <a:r>
              <a:rPr lang="pt-BR" sz="18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 formar</a:t>
            </a:r>
            <a:endParaRPr lang="pt-BR" sz="1800" dirty="0"/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FFFF"/>
                </a:solidFill>
                <a:ea typeface="MS Gothic" panose="020B0609070205080204" pitchFamily="49" charset="-128"/>
                <a:cs typeface="Times New Roman" panose="02020603050405020304" pitchFamily="18" charset="0"/>
                <a:sym typeface="Calibri"/>
              </a:rPr>
              <a:t>,</a:t>
            </a:r>
            <a:r>
              <a:rPr lang="pt-BR" sz="3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3A0FEC5-4F6F-48B4-8BD0-BA2D825B0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6AC0AB1-8FDF-4ECA-B826-1A47A7A8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FD780D0-0785-4C1E-AE9A-EC43BB059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F7E1FCA-09AB-4218-AD62-54A47D3CC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776FEE3-5C23-47D9-A530-9349A89BAD93}"/>
              </a:ext>
            </a:extLst>
          </p:cNvPr>
          <p:cNvSpPr/>
          <p:nvPr/>
        </p:nvSpPr>
        <p:spPr>
          <a:xfrm>
            <a:off x="704850" y="1153201"/>
            <a:ext cx="6800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D10DE75-B6B1-44A2-9F6A-7A30918784EF}"/>
              </a:ext>
            </a:extLst>
          </p:cNvPr>
          <p:cNvSpPr/>
          <p:nvPr/>
        </p:nvSpPr>
        <p:spPr>
          <a:xfrm rot="10800000" flipV="1">
            <a:off x="1042010" y="2845486"/>
            <a:ext cx="6230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olhar  do munícipio para a leitura literária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Frequência; 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x Quantidade;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Intencionalidade;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Repertório;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 “livro”;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Apreciação literária;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perguntas;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Diversidade;</a:t>
            </a:r>
          </a:p>
          <a:p>
            <a:pPr lvl="0">
              <a:buClrTx/>
            </a:pPr>
            <a:r>
              <a:rPr lang="pt-BR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Gêneros literários...</a:t>
            </a:r>
          </a:p>
          <a:p>
            <a:pPr lvl="0">
              <a:buClrTx/>
            </a:pPr>
            <a:endPara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</a:pPr>
            <a:endPara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</a:pPr>
            <a:endPara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</a:pPr>
            <a:endPara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</a:pPr>
            <a:endPara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2530" y="951399"/>
            <a:ext cx="9421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8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-533" t="16330" r="533" b="1769"/>
          <a:stretch/>
        </p:blipFill>
        <p:spPr>
          <a:xfrm>
            <a:off x="9471561" y="3215767"/>
            <a:ext cx="2375067" cy="223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l="2349" t="22266" r="16521" b="-1506"/>
          <a:stretch/>
        </p:blipFill>
        <p:spPr>
          <a:xfrm>
            <a:off x="6984196" y="3616519"/>
            <a:ext cx="2137322" cy="277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ângulo 17"/>
          <p:cNvSpPr/>
          <p:nvPr/>
        </p:nvSpPr>
        <p:spPr>
          <a:xfrm>
            <a:off x="3710224" y="294867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/>
              <a:t>FORMAÇÃO DE LEITORES</a:t>
            </a:r>
          </a:p>
        </p:txBody>
      </p:sp>
    </p:spTree>
    <p:extLst>
      <p:ext uri="{BB962C8B-B14F-4D97-AF65-F5344CB8AC3E}">
        <p14:creationId xmlns:p14="http://schemas.microsoft.com/office/powerpoint/2010/main" val="356871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2679" y="1453630"/>
            <a:ext cx="5471615" cy="2946319"/>
          </a:xfrm>
        </p:spPr>
        <p:txBody>
          <a:bodyPr>
            <a:noAutofit/>
          </a:bodyPr>
          <a:lstStyle/>
          <a:p>
            <a:r>
              <a:rPr lang="pt-BR" sz="2800" dirty="0">
                <a:latin typeface="+mj-lt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Base Nacional Comum Curricular;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Currículo Paulista;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Roda Educativa;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Fonseca;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Yolanda Reyes;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A taba;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Revista Emília.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15403" y="504967"/>
            <a:ext cx="78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DOCUMENTOS DE REFERÊNCIA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8443" t="18376" r="28226" b="22261"/>
          <a:stretch/>
        </p:blipFill>
        <p:spPr>
          <a:xfrm>
            <a:off x="6318913" y="2877087"/>
            <a:ext cx="2224585" cy="304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 casa imaginária: leitura e literatura na primeira infância | Amazon.com.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3343701"/>
            <a:ext cx="2066321" cy="297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RODA">
      <a:dk1>
        <a:srgbClr val="000000"/>
      </a:dk1>
      <a:lt1>
        <a:srgbClr val="FFFFFF"/>
      </a:lt1>
      <a:dk2>
        <a:srgbClr val="821F82"/>
      </a:dk2>
      <a:lt2>
        <a:srgbClr val="E7E6E6"/>
      </a:lt2>
      <a:accent1>
        <a:srgbClr val="565755"/>
      </a:accent1>
      <a:accent2>
        <a:srgbClr val="E40134"/>
      </a:accent2>
      <a:accent3>
        <a:srgbClr val="029FE2"/>
      </a:accent3>
      <a:accent4>
        <a:srgbClr val="EE7119"/>
      </a:accent4>
      <a:accent5>
        <a:srgbClr val="FFCE44"/>
      </a:accent5>
      <a:accent6>
        <a:srgbClr val="70AD47"/>
      </a:accent6>
      <a:hlink>
        <a:srgbClr val="811E82"/>
      </a:hlink>
      <a:folHlink>
        <a:srgbClr val="821E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1031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MS Gothic</vt:lpstr>
      <vt:lpstr>Arial</vt:lpstr>
      <vt:lpstr>Arial Rounded MT Bold</vt:lpstr>
      <vt:lpstr>Calibri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Base Nacional Comum Curricular; - Currículo Paulista; - Roda Educativa; - Edi Fonseca; - Yolanda Reyes; - A taba; - Revista Emília. </vt:lpstr>
      <vt:lpstr>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 arte de contar boas histórias</dc:title>
  <dc:creator>Carolina.Glycerio</dc:creator>
  <cp:lastModifiedBy>Renata Desio Caiuby</cp:lastModifiedBy>
  <cp:revision>73</cp:revision>
  <dcterms:modified xsi:type="dcterms:W3CDTF">2025-04-10T19:58:11Z</dcterms:modified>
</cp:coreProperties>
</file>